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303" r:id="rId4"/>
    <p:sldId id="301" r:id="rId5"/>
    <p:sldId id="298" r:id="rId6"/>
    <p:sldId id="297" r:id="rId7"/>
    <p:sldId id="299" r:id="rId8"/>
    <p:sldId id="300" r:id="rId9"/>
    <p:sldId id="294" r:id="rId10"/>
    <p:sldId id="286" r:id="rId11"/>
    <p:sldId id="302" r:id="rId12"/>
    <p:sldId id="295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931"/>
    <a:srgbClr val="334F7D"/>
    <a:srgbClr val="77B525"/>
    <a:srgbClr val="00539E"/>
    <a:srgbClr val="294065"/>
    <a:srgbClr val="284E66"/>
    <a:srgbClr val="324A70"/>
    <a:srgbClr val="3A5968"/>
    <a:srgbClr val="BED5E4"/>
    <a:srgbClr val="4F8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84022" autoAdjust="0"/>
  </p:normalViewPr>
  <p:slideViewPr>
    <p:cSldViewPr>
      <p:cViewPr varScale="1">
        <p:scale>
          <a:sx n="67" d="100"/>
          <a:sy n="67" d="100"/>
        </p:scale>
        <p:origin x="74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D7A89-974E-4AD5-B27C-D87E71FCF436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EE7-8F46-4DC5-AE64-E18AE735EE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0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91744" y="2420888"/>
            <a:ext cx="7704856" cy="1368152"/>
          </a:xfrm>
        </p:spPr>
        <p:txBody>
          <a:bodyPr/>
          <a:lstStyle>
            <a:lvl1pPr>
              <a:defRPr sz="4800"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11824" y="3886200"/>
            <a:ext cx="6984776" cy="1752600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271464" y="5877272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b="1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www.gridw.pl</a:t>
            </a:r>
            <a:endParaRPr lang="pl-PL" sz="2000" b="1" dirty="0">
              <a:solidFill>
                <a:srgbClr val="1F4BAD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056440" y="1268760"/>
            <a:ext cx="1944216" cy="4968552"/>
          </a:xfrm>
        </p:spPr>
        <p:txBody>
          <a:bodyPr anchor="b"/>
          <a:lstStyle>
            <a:lvl1pPr algn="l">
              <a:defRPr sz="2000" b="1">
                <a:solidFill>
                  <a:srgbClr val="1F4BAD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34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89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72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96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57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0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819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189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60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932" y="250092"/>
            <a:ext cx="1498724" cy="51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1847528" y="2132856"/>
            <a:ext cx="9145016" cy="3672408"/>
          </a:xfrm>
        </p:spPr>
        <p:txBody>
          <a:bodyPr/>
          <a:lstStyle>
            <a:lvl1pPr algn="r">
              <a:defRPr>
                <a:solidFill>
                  <a:srgbClr val="244B98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pl-PL" dirty="0"/>
              <a:t>Kliknij, aby edytować style wzorca tekstu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</a:t>
            </a:r>
            <a:r>
              <a:rPr lang="pl-PL" dirty="0" smtClean="0"/>
              <a:t>poziom</a:t>
            </a:r>
            <a:endParaRPr lang="pl-PL" dirty="0"/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1271464" y="6485274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b="1" dirty="0" smtClean="0">
                <a:solidFill>
                  <a:srgbClr val="CCFF99"/>
                </a:solidFill>
                <a:latin typeface="+mn-lt"/>
                <a:ea typeface="+mn-ea"/>
                <a:cs typeface="+mn-cs"/>
              </a:rPr>
              <a:t>www.gridw.pl</a:t>
            </a:r>
            <a:endParaRPr lang="pl-PL" sz="2000" b="1" dirty="0">
              <a:solidFill>
                <a:srgbClr val="CCFF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847528" y="917848"/>
            <a:ext cx="9145016" cy="1143000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19336" y="5667145"/>
            <a:ext cx="1008112" cy="1005629"/>
            <a:chOff x="119336" y="5661248"/>
            <a:chExt cx="1008112" cy="1005629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36" y="5661248"/>
              <a:ext cx="1008112" cy="99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upa 20"/>
            <p:cNvGrpSpPr/>
            <p:nvPr userDrawn="1"/>
          </p:nvGrpSpPr>
          <p:grpSpPr>
            <a:xfrm>
              <a:off x="119336" y="5661248"/>
              <a:ext cx="1008112" cy="1005629"/>
              <a:chOff x="119336" y="5735739"/>
              <a:chExt cx="1008112" cy="1005629"/>
            </a:xfrm>
          </p:grpSpPr>
          <p:pic>
            <p:nvPicPr>
              <p:cNvPr id="22" name="Symbol zastępczy zawartości 8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368" y="5984800"/>
                <a:ext cx="432048" cy="416539"/>
              </a:xfrm>
              <a:prstGeom prst="rect">
                <a:avLst/>
              </a:prstGeom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36" y="5735739"/>
                <a:ext cx="1008112" cy="10056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Prostokąt 23"/>
              <p:cNvSpPr/>
              <p:nvPr userDrawn="1"/>
            </p:nvSpPr>
            <p:spPr>
              <a:xfrm>
                <a:off x="551384" y="5984800"/>
                <a:ext cx="144016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" y="250092"/>
            <a:ext cx="996851" cy="5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051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878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77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02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02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0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28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36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8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 userDrawn="1"/>
        </p:nvSpPr>
        <p:spPr>
          <a:xfrm>
            <a:off x="1224136" y="6453336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b="1" dirty="0" smtClean="0">
                <a:solidFill>
                  <a:srgbClr val="BED5E4"/>
                </a:solidFill>
                <a:latin typeface="+mn-lt"/>
                <a:ea typeface="+mn-ea"/>
                <a:cs typeface="+mn-cs"/>
              </a:rPr>
              <a:t>www.gridw.pl</a:t>
            </a:r>
            <a:endParaRPr lang="pl-PL" sz="2000" b="1" dirty="0">
              <a:solidFill>
                <a:srgbClr val="BED5E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1847528" y="2132856"/>
            <a:ext cx="9145016" cy="3672408"/>
          </a:xfrm>
        </p:spPr>
        <p:txBody>
          <a:bodyPr/>
          <a:lstStyle>
            <a:lvl1pPr algn="r">
              <a:defRPr>
                <a:solidFill>
                  <a:srgbClr val="244B98"/>
                </a:solidFill>
              </a:defRPr>
            </a:lvl1pPr>
            <a:lvl2pPr marL="457200" indent="0">
              <a:buNone/>
              <a:defRPr>
                <a:solidFill>
                  <a:srgbClr val="244B98"/>
                </a:solidFill>
              </a:defRPr>
            </a:lvl2pPr>
            <a:lvl3pPr>
              <a:defRPr>
                <a:solidFill>
                  <a:srgbClr val="244B98"/>
                </a:solidFill>
              </a:defRPr>
            </a:lvl3pPr>
            <a:lvl4pPr>
              <a:defRPr>
                <a:solidFill>
                  <a:srgbClr val="244B98"/>
                </a:solidFill>
              </a:defRPr>
            </a:lvl4pPr>
            <a:lvl5pPr>
              <a:defRPr>
                <a:solidFill>
                  <a:srgbClr val="244B98"/>
                </a:solidFill>
              </a:defRPr>
            </a:lvl5pPr>
          </a:lstStyle>
          <a:p>
            <a:pPr lvl="1"/>
            <a:r>
              <a:rPr lang="pl-PL" dirty="0"/>
              <a:t>Kliknij, aby edytować style wzorca tekstu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</a:t>
            </a:r>
            <a:r>
              <a:rPr lang="pl-PL" dirty="0" smtClean="0"/>
              <a:t>poziom</a:t>
            </a:r>
            <a:endParaRPr lang="pl-PL" dirty="0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1847528" y="917848"/>
            <a:ext cx="9145016" cy="1143000"/>
          </a:xfrm>
        </p:spPr>
        <p:txBody>
          <a:bodyPr/>
          <a:lstStyle>
            <a:lvl1pPr algn="l">
              <a:defRPr sz="4000" b="1">
                <a:solidFill>
                  <a:srgbClr val="244B9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19336" y="5667145"/>
            <a:ext cx="1008112" cy="1005629"/>
            <a:chOff x="119336" y="5661248"/>
            <a:chExt cx="1008112" cy="1005629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36" y="5661248"/>
              <a:ext cx="1008112" cy="99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upa 14"/>
            <p:cNvGrpSpPr/>
            <p:nvPr userDrawn="1"/>
          </p:nvGrpSpPr>
          <p:grpSpPr>
            <a:xfrm>
              <a:off x="119336" y="5661248"/>
              <a:ext cx="1008112" cy="1005629"/>
              <a:chOff x="119336" y="5735739"/>
              <a:chExt cx="1008112" cy="1005629"/>
            </a:xfrm>
          </p:grpSpPr>
          <p:pic>
            <p:nvPicPr>
              <p:cNvPr id="16" name="Symbol zastępczy zawartości 8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368" y="5984800"/>
                <a:ext cx="432048" cy="416539"/>
              </a:xfrm>
              <a:prstGeom prst="rect">
                <a:avLst/>
              </a:prstGeom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36" y="5735739"/>
                <a:ext cx="1008112" cy="10056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Prostokąt 17"/>
              <p:cNvSpPr/>
              <p:nvPr userDrawn="1"/>
            </p:nvSpPr>
            <p:spPr>
              <a:xfrm>
                <a:off x="551384" y="5984800"/>
                <a:ext cx="144016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" y="250092"/>
            <a:ext cx="996851" cy="5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932" y="250092"/>
            <a:ext cx="1498724" cy="51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33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47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99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4"/>
            <a:ext cx="12192000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536"/>
          </a:xfrm>
          <a:prstGeom prst="rect">
            <a:avLst/>
          </a:prstGeom>
        </p:spPr>
      </p:pic>
      <p:sp>
        <p:nvSpPr>
          <p:cNvPr id="8" name="pole tekstowe 7"/>
          <p:cNvSpPr txBox="1"/>
          <p:nvPr userDrawn="1"/>
        </p:nvSpPr>
        <p:spPr>
          <a:xfrm>
            <a:off x="1271464" y="5877274"/>
            <a:ext cx="109205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1500" dirty="0" smtClean="0">
                <a:solidFill>
                  <a:srgbClr val="BED5E4"/>
                </a:solidFill>
              </a:rPr>
              <a:t>UNEP/GRID-</a:t>
            </a:r>
            <a:r>
              <a:rPr lang="pl-PL" sz="1500" dirty="0" err="1" smtClean="0">
                <a:solidFill>
                  <a:srgbClr val="BED5E4"/>
                </a:solidFill>
              </a:rPr>
              <a:t>Warsaw</a:t>
            </a:r>
            <a:r>
              <a:rPr lang="pl-PL" sz="1500" dirty="0" smtClean="0">
                <a:solidFill>
                  <a:srgbClr val="BED5E4"/>
                </a:solidFill>
              </a:rPr>
              <a:t> Centre  </a:t>
            </a:r>
            <a:r>
              <a:rPr lang="en-AU" sz="1500" dirty="0" smtClean="0">
                <a:solidFill>
                  <a:srgbClr val="BED5E4"/>
                </a:solidFill>
              </a:rPr>
              <a:t> </a:t>
            </a:r>
            <a:r>
              <a:rPr lang="en-AU" sz="1500" b="1" dirty="0" smtClean="0">
                <a:solidFill>
                  <a:srgbClr val="BED5E4"/>
                </a:solidFill>
              </a:rPr>
              <a:t>www.gridw.pl</a:t>
            </a:r>
            <a:endParaRPr lang="pl-PL" sz="1500" b="1" dirty="0">
              <a:solidFill>
                <a:srgbClr val="BED5E4"/>
              </a:solidFill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1847528" y="2132856"/>
            <a:ext cx="9145016" cy="3672408"/>
          </a:xfrm>
        </p:spPr>
        <p:txBody>
          <a:bodyPr/>
          <a:lstStyle>
            <a:lvl1pPr algn="r">
              <a:defRPr>
                <a:solidFill>
                  <a:srgbClr val="244B98"/>
                </a:solidFill>
              </a:defRPr>
            </a:lvl1pPr>
            <a:lvl2pPr marL="342900" indent="0">
              <a:buNone/>
              <a:defRPr>
                <a:solidFill>
                  <a:srgbClr val="244B98"/>
                </a:solidFill>
              </a:defRPr>
            </a:lvl2pPr>
            <a:lvl3pPr>
              <a:defRPr>
                <a:solidFill>
                  <a:srgbClr val="244B98"/>
                </a:solidFill>
              </a:defRPr>
            </a:lvl3pPr>
            <a:lvl4pPr>
              <a:defRPr>
                <a:solidFill>
                  <a:srgbClr val="244B98"/>
                </a:solidFill>
              </a:defRPr>
            </a:lvl4pPr>
            <a:lvl5pPr>
              <a:defRPr>
                <a:solidFill>
                  <a:srgbClr val="244B98"/>
                </a:solidFill>
              </a:defRPr>
            </a:lvl5pPr>
          </a:lstStyle>
          <a:p>
            <a:pPr lvl="1"/>
            <a:r>
              <a:rPr lang="pl-PL" dirty="0"/>
              <a:t>Kliknij, aby edytować style wzorca tekstu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</a:t>
            </a:r>
            <a:r>
              <a:rPr lang="pl-PL" dirty="0" smtClean="0"/>
              <a:t>poziom</a:t>
            </a:r>
            <a:endParaRPr lang="pl-PL" dirty="0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1847528" y="917848"/>
            <a:ext cx="9145016" cy="1143000"/>
          </a:xfrm>
        </p:spPr>
        <p:txBody>
          <a:bodyPr/>
          <a:lstStyle>
            <a:lvl1pPr algn="l">
              <a:defRPr sz="3000" b="1">
                <a:solidFill>
                  <a:srgbClr val="244B9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0308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514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47528" y="1988840"/>
            <a:ext cx="9145016" cy="3888432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7528" y="917848"/>
            <a:ext cx="9145016" cy="1143000"/>
          </a:xfrm>
        </p:spPr>
        <p:txBody>
          <a:bodyPr/>
          <a:lstStyle>
            <a:lvl1pPr algn="l">
              <a:defRPr sz="40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1271464" y="6485274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b="1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www.gridw.pl</a:t>
            </a:r>
            <a:endParaRPr lang="pl-PL" sz="2000" b="1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19336" y="5667145"/>
            <a:ext cx="1008112" cy="1005629"/>
            <a:chOff x="119336" y="5661248"/>
            <a:chExt cx="1008112" cy="1005629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36" y="5661248"/>
              <a:ext cx="1008112" cy="99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upa 10"/>
            <p:cNvGrpSpPr/>
            <p:nvPr userDrawn="1"/>
          </p:nvGrpSpPr>
          <p:grpSpPr>
            <a:xfrm>
              <a:off x="119336" y="5661248"/>
              <a:ext cx="1008112" cy="1005629"/>
              <a:chOff x="119336" y="5735739"/>
              <a:chExt cx="1008112" cy="1005629"/>
            </a:xfrm>
          </p:grpSpPr>
          <p:pic>
            <p:nvPicPr>
              <p:cNvPr id="12" name="Symbol zastępczy zawartości 8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368" y="5984800"/>
                <a:ext cx="432048" cy="416539"/>
              </a:xfrm>
              <a:prstGeom prst="rect">
                <a:avLst/>
              </a:prstGeom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36" y="5735739"/>
                <a:ext cx="1008112" cy="10056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Prostokąt 13"/>
              <p:cNvSpPr/>
              <p:nvPr userDrawn="1"/>
            </p:nvSpPr>
            <p:spPr>
              <a:xfrm>
                <a:off x="551384" y="5984800"/>
                <a:ext cx="144016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" y="250092"/>
            <a:ext cx="996851" cy="5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932" y="252764"/>
            <a:ext cx="1498724" cy="51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247" cy="6910752"/>
          </a:xfrm>
          <a:prstGeom prst="rect">
            <a:avLst/>
          </a:prstGeom>
        </p:spPr>
      </p:pic>
      <p:sp>
        <p:nvSpPr>
          <p:cNvPr id="10" name="pole tekstowe 9"/>
          <p:cNvSpPr txBox="1"/>
          <p:nvPr userDrawn="1"/>
        </p:nvSpPr>
        <p:spPr>
          <a:xfrm>
            <a:off x="1271464" y="6485274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b="1" dirty="0" smtClean="0">
                <a:solidFill>
                  <a:srgbClr val="334F7D"/>
                </a:solidFill>
                <a:latin typeface="+mn-lt"/>
                <a:ea typeface="+mn-ea"/>
                <a:cs typeface="+mn-cs"/>
              </a:rPr>
              <a:t>www.gridw.pl</a:t>
            </a:r>
            <a:endParaRPr lang="pl-PL" sz="2000" b="1" dirty="0">
              <a:solidFill>
                <a:srgbClr val="334F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1"/>
          </p:nvPr>
        </p:nvSpPr>
        <p:spPr>
          <a:xfrm>
            <a:off x="1847528" y="2132856"/>
            <a:ext cx="9145016" cy="3672408"/>
          </a:xfrm>
        </p:spPr>
        <p:txBody>
          <a:bodyPr/>
          <a:lstStyle>
            <a:lvl1pPr algn="r">
              <a:defRPr>
                <a:solidFill>
                  <a:srgbClr val="244B98"/>
                </a:solidFill>
              </a:defRPr>
            </a:lvl1pPr>
            <a:lvl2pPr marL="457200" indent="0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1"/>
            <a:r>
              <a:rPr lang="pl-PL" dirty="0"/>
              <a:t>Kliknij, aby edytować style wzorca tekstu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</a:t>
            </a:r>
            <a:r>
              <a:rPr lang="pl-PL" dirty="0" smtClean="0"/>
              <a:t>poziom</a:t>
            </a:r>
            <a:endParaRPr lang="pl-PL" dirty="0"/>
          </a:p>
        </p:txBody>
      </p:sp>
      <p:sp>
        <p:nvSpPr>
          <p:cNvPr id="16" name="Tytuł 1"/>
          <p:cNvSpPr>
            <a:spLocks noGrp="1"/>
          </p:cNvSpPr>
          <p:nvPr>
            <p:ph type="title"/>
          </p:nvPr>
        </p:nvSpPr>
        <p:spPr>
          <a:xfrm>
            <a:off x="1847528" y="917848"/>
            <a:ext cx="9145016" cy="1143000"/>
          </a:xfrm>
        </p:spPr>
        <p:txBody>
          <a:bodyPr/>
          <a:lstStyle>
            <a:lvl1pPr algn="l">
              <a:defRPr sz="4000"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grpSp>
        <p:nvGrpSpPr>
          <p:cNvPr id="8" name="Grupa 7"/>
          <p:cNvGrpSpPr/>
          <p:nvPr userDrawn="1"/>
        </p:nvGrpSpPr>
        <p:grpSpPr>
          <a:xfrm>
            <a:off x="119336" y="5667145"/>
            <a:ext cx="1008112" cy="1005629"/>
            <a:chOff x="119336" y="5661248"/>
            <a:chExt cx="1008112" cy="1005629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36" y="5661248"/>
              <a:ext cx="1008112" cy="99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upa 11"/>
            <p:cNvGrpSpPr/>
            <p:nvPr userDrawn="1"/>
          </p:nvGrpSpPr>
          <p:grpSpPr>
            <a:xfrm>
              <a:off x="119336" y="5661248"/>
              <a:ext cx="1008112" cy="1005629"/>
              <a:chOff x="119336" y="5735739"/>
              <a:chExt cx="1008112" cy="1005629"/>
            </a:xfrm>
          </p:grpSpPr>
          <p:pic>
            <p:nvPicPr>
              <p:cNvPr id="13" name="Symbol zastępczy zawartości 8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368" y="5984800"/>
                <a:ext cx="432048" cy="416539"/>
              </a:xfrm>
              <a:prstGeom prst="rect">
                <a:avLst/>
              </a:prstGeom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36" y="5735739"/>
                <a:ext cx="1008112" cy="10056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Prostokąt 17"/>
              <p:cNvSpPr/>
              <p:nvPr userDrawn="1"/>
            </p:nvSpPr>
            <p:spPr>
              <a:xfrm>
                <a:off x="551384" y="5984800"/>
                <a:ext cx="144016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" y="250092"/>
            <a:ext cx="996851" cy="5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932" y="252764"/>
            <a:ext cx="1498724" cy="51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1584" y="980728"/>
            <a:ext cx="9577064" cy="943596"/>
          </a:xfrm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199456" y="6485274"/>
            <a:ext cx="109475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b="1" dirty="0" smtClean="0">
                <a:solidFill>
                  <a:srgbClr val="00539E"/>
                </a:solidFill>
                <a:latin typeface="+mn-lt"/>
                <a:ea typeface="+mn-ea"/>
                <a:cs typeface="+mn-cs"/>
              </a:rPr>
              <a:t>www.gridw.pl</a:t>
            </a:r>
            <a:endParaRPr lang="pl-PL" sz="2000" b="1" dirty="0">
              <a:solidFill>
                <a:srgbClr val="00539E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" name="Grupa 5"/>
          <p:cNvGrpSpPr/>
          <p:nvPr userDrawn="1"/>
        </p:nvGrpSpPr>
        <p:grpSpPr>
          <a:xfrm>
            <a:off x="119336" y="5667145"/>
            <a:ext cx="1008112" cy="1005629"/>
            <a:chOff x="119336" y="5661248"/>
            <a:chExt cx="1008112" cy="1005629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36" y="5661248"/>
              <a:ext cx="1008112" cy="99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upa 7"/>
            <p:cNvGrpSpPr/>
            <p:nvPr userDrawn="1"/>
          </p:nvGrpSpPr>
          <p:grpSpPr>
            <a:xfrm>
              <a:off x="119336" y="5661248"/>
              <a:ext cx="1008112" cy="1005629"/>
              <a:chOff x="119336" y="5735739"/>
              <a:chExt cx="1008112" cy="1005629"/>
            </a:xfrm>
          </p:grpSpPr>
          <p:pic>
            <p:nvPicPr>
              <p:cNvPr id="9" name="Symbol zastępczy zawartości 8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368" y="5984800"/>
                <a:ext cx="432048" cy="416539"/>
              </a:xfrm>
              <a:prstGeom prst="rect">
                <a:avLst/>
              </a:prstGeom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36" y="5735739"/>
                <a:ext cx="1008112" cy="10056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Prostokąt 10"/>
              <p:cNvSpPr/>
              <p:nvPr userDrawn="1"/>
            </p:nvSpPr>
            <p:spPr>
              <a:xfrm>
                <a:off x="551384" y="5984800"/>
                <a:ext cx="144016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" y="250092"/>
            <a:ext cx="996851" cy="5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932" y="252764"/>
            <a:ext cx="1498724" cy="51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2"/>
          <p:cNvSpPr>
            <a:spLocks noChangeArrowheads="1"/>
          </p:cNvSpPr>
          <p:nvPr userDrawn="1"/>
        </p:nvSpPr>
        <p:spPr bwMode="auto">
          <a:xfrm>
            <a:off x="3719736" y="1209521"/>
            <a:ext cx="8352928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SzPct val="25000"/>
            </a:pPr>
            <a:endParaRPr lang="pl-PL" sz="4000" b="1" dirty="0">
              <a:solidFill>
                <a:schemeClr val="accent6">
                  <a:lumMod val="40000"/>
                  <a:lumOff val="60000"/>
                </a:schemeClr>
              </a:solidFill>
              <a:ea typeface="Calibri" charset="0"/>
              <a:cs typeface="Calibri" charset="0"/>
              <a:sym typeface="Calibri" charset="0"/>
            </a:endParaRPr>
          </a:p>
          <a:p>
            <a:pPr eaLnBrk="0" hangingPunct="0">
              <a:buSzPct val="25000"/>
            </a:pPr>
            <a:r>
              <a:rPr lang="pl-P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Kontakt</a:t>
            </a:r>
          </a:p>
          <a:p>
            <a:pPr eaLnBrk="0" hangingPunct="0">
              <a:buSzPct val="25000"/>
            </a:pPr>
            <a:r>
              <a:rPr lang="pl-PL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Maria Andrzejewska</a:t>
            </a:r>
          </a:p>
          <a:p>
            <a:pPr eaLnBrk="0" hangingPunct="0">
              <a:buSzPct val="25000"/>
            </a:pPr>
            <a:r>
              <a:rPr lang="pl-PL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Tel: </a:t>
            </a:r>
            <a:r>
              <a:rPr lang="pl-PL" sz="2800" dirty="0" smtClean="0">
                <a:solidFill>
                  <a:srgbClr val="F79646">
                    <a:lumMod val="40000"/>
                    <a:lumOff val="60000"/>
                  </a:srgbClr>
                </a:solidFill>
                <a:ea typeface="Calibri" charset="0"/>
                <a:cs typeface="Calibri" charset="0"/>
                <a:sym typeface="Calibri" charset="0"/>
              </a:rPr>
              <a:t>+48 604 904 538</a:t>
            </a:r>
          </a:p>
          <a:p>
            <a:pPr eaLnBrk="0" hangingPunct="0">
              <a:buSzPct val="25000"/>
            </a:pPr>
            <a:r>
              <a:rPr lang="pl-PL" sz="2800" dirty="0" smtClean="0">
                <a:solidFill>
                  <a:srgbClr val="F79646">
                    <a:lumMod val="40000"/>
                    <a:lumOff val="60000"/>
                  </a:srgbClr>
                </a:solidFill>
                <a:ea typeface="Calibri" charset="0"/>
                <a:cs typeface="Calibri" charset="0"/>
                <a:sym typeface="Calibri" charset="0"/>
              </a:rPr>
              <a:t>E-mail: maria.andrzejewska@gridw.pl</a:t>
            </a:r>
          </a:p>
          <a:p>
            <a:pPr eaLnBrk="0" hangingPunct="0">
              <a:buSzPct val="25000"/>
            </a:pPr>
            <a:endParaRPr lang="pl-PL" sz="1800" b="1" dirty="0">
              <a:solidFill>
                <a:schemeClr val="accent6">
                  <a:lumMod val="40000"/>
                  <a:lumOff val="60000"/>
                </a:schemeClr>
              </a:solidFill>
              <a:ea typeface="Calibri" charset="0"/>
              <a:cs typeface="Calibri" charset="0"/>
              <a:sym typeface="Calibri" charset="0"/>
            </a:endParaRPr>
          </a:p>
          <a:p>
            <a:pPr eaLnBrk="0" hangingPunct="0">
              <a:buSzPct val="25000"/>
            </a:pPr>
            <a:r>
              <a:rPr lang="pl-P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Centrum UNEP/GRID-Warszawa</a:t>
            </a:r>
            <a:endParaRPr lang="pl-PL" sz="2400" dirty="0" smtClean="0">
              <a:solidFill>
                <a:schemeClr val="tx2">
                  <a:lumMod val="60000"/>
                  <a:lumOff val="40000"/>
                </a:schemeClr>
              </a:solidFill>
              <a:ea typeface="Calibri" charset="0"/>
              <a:cs typeface="Calibri" charset="0"/>
              <a:sym typeface="Calibri" charset="0"/>
            </a:endParaRPr>
          </a:p>
          <a:p>
            <a:pPr eaLnBrk="0" hangingPunct="0">
              <a:buSzPct val="25000"/>
            </a:pPr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ul. Sobieszyńska 8, 00-764 Warszawa, </a:t>
            </a:r>
          </a:p>
          <a:p>
            <a:pPr eaLnBrk="0" hangingPunct="0">
              <a:buSzPct val="25000"/>
            </a:pPr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www.gridw.pl</a:t>
            </a:r>
            <a:r>
              <a:rPr lang="pl-PL" sz="4000" dirty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  <a:t/>
            </a:r>
            <a:br>
              <a:rPr lang="pl-PL" sz="4000" dirty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</a:br>
            <a:r>
              <a:rPr lang="pl-PL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 </a:t>
            </a:r>
            <a:endParaRPr lang="pl-PL" sz="4000" dirty="0">
              <a:solidFill>
                <a:schemeClr val="accent6">
                  <a:lumMod val="40000"/>
                  <a:lumOff val="60000"/>
                </a:schemeClr>
              </a:solidFill>
              <a:latin typeface="Calibri Light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9" name="Line 1027"/>
          <p:cNvSpPr>
            <a:spLocks noChangeShapeType="1"/>
          </p:cNvSpPr>
          <p:nvPr userDrawn="1"/>
        </p:nvSpPr>
        <p:spPr bwMode="auto">
          <a:xfrm>
            <a:off x="3816424" y="3933056"/>
            <a:ext cx="8400256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87488" y="980728"/>
            <a:ext cx="3133196" cy="115212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980728"/>
            <a:ext cx="6815667" cy="4896544"/>
          </a:xfrm>
        </p:spPr>
        <p:txBody>
          <a:bodyPr/>
          <a:lstStyle>
            <a:lvl1pPr>
              <a:defRPr sz="32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7488" y="2132856"/>
            <a:ext cx="3133196" cy="374441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1271463" y="5877272"/>
            <a:ext cx="109475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00539E"/>
                </a:solidFill>
                <a:latin typeface="+mn-lt"/>
                <a:ea typeface="+mn-ea"/>
                <a:cs typeface="+mn-cs"/>
              </a:rPr>
              <a:t>Centrum UNEP/GRID-Warszaw</a:t>
            </a:r>
            <a:r>
              <a:rPr lang="en-AU" sz="2000" dirty="0" smtClean="0">
                <a:solidFill>
                  <a:srgbClr val="00539E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000" dirty="0" smtClean="0">
                <a:solidFill>
                  <a:srgbClr val="00539E"/>
                </a:solidFill>
                <a:latin typeface="+mn-lt"/>
                <a:ea typeface="+mn-ea"/>
                <a:cs typeface="+mn-cs"/>
              </a:rPr>
              <a:t>a    </a:t>
            </a:r>
            <a:r>
              <a:rPr lang="en-AU" sz="2000" b="1" dirty="0" smtClean="0">
                <a:solidFill>
                  <a:srgbClr val="00539E"/>
                </a:solidFill>
                <a:latin typeface="+mn-lt"/>
                <a:ea typeface="+mn-ea"/>
                <a:cs typeface="+mn-cs"/>
              </a:rPr>
              <a:t>www.gridw.pl</a:t>
            </a:r>
            <a:endParaRPr lang="pl-PL" sz="2000" b="1" dirty="0">
              <a:solidFill>
                <a:srgbClr val="00539E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056440" y="1268760"/>
            <a:ext cx="1944216" cy="4968552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obrazu 2"/>
          <p:cNvSpPr>
            <a:spLocks noGrp="1"/>
          </p:cNvSpPr>
          <p:nvPr>
            <p:ph type="pic" idx="1"/>
          </p:nvPr>
        </p:nvSpPr>
        <p:spPr>
          <a:xfrm>
            <a:off x="1199456" y="0"/>
            <a:ext cx="8712968" cy="62373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847528" y="980728"/>
            <a:ext cx="9145016" cy="94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47528" y="2038805"/>
            <a:ext cx="9145016" cy="4087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4" r:id="rId6"/>
    <p:sldLayoutId id="2147483656" r:id="rId7"/>
    <p:sldLayoutId id="2147483655" r:id="rId8"/>
    <p:sldLayoutId id="2147483657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6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8B85-2C84-4284-BE19-177ADC87B43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EB16-061B-43B0-9442-6677B7DF9D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60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5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image" Target="../media/image17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917848"/>
            <a:ext cx="2855640" cy="52870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3059324" y="237403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44B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Zrównoważony rozwój miast </a:t>
            </a:r>
          </a:p>
          <a:p>
            <a:r>
              <a:rPr lang="pl-PL" dirty="0" smtClean="0"/>
              <a:t>Projekt Eco-miasto</a:t>
            </a:r>
            <a:endParaRPr lang="pl-PL" dirty="0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3067733" y="3933056"/>
            <a:ext cx="698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pl-PL" sz="2800" i="1" dirty="0" smtClean="0"/>
              <a:t>Maria Andrzejewska</a:t>
            </a:r>
          </a:p>
          <a:p>
            <a:pPr marL="0" indent="0" algn="l">
              <a:buNone/>
            </a:pPr>
            <a:r>
              <a:rPr lang="pl-PL" sz="2800" i="1" dirty="0" smtClean="0"/>
              <a:t>UNEP/GRID-Warszawa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38526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7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4624"/>
            <a:ext cx="6696744" cy="6120347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00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917848"/>
            <a:ext cx="2855640" cy="52870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1199456" y="-3398"/>
            <a:ext cx="9144000" cy="119675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500" b="1" dirty="0">
              <a:solidFill>
                <a:prstClr val="white"/>
              </a:solidFill>
            </a:endParaRPr>
          </a:p>
          <a:p>
            <a:r>
              <a:rPr lang="fr-FR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</a:t>
            </a:r>
            <a:r>
              <a:rPr lang="en-US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fr-FR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FR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pic>
        <p:nvPicPr>
          <p:cNvPr id="6" name="Picture 2" descr="H:\Logos\logoAmb-Pologne-RV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68" y="46189"/>
            <a:ext cx="1080120" cy="11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SCAC\TOUS LES SECTEURS\COOPERATION TECHNIQUE\PROGRAMMATION\Programmation 2017\Eco-Miasto 2017\Photos\Photos internet\Warszawa-78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04" y="3353594"/>
            <a:ext cx="463371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4"/>
          <p:cNvSpPr txBox="1"/>
          <p:nvPr/>
        </p:nvSpPr>
        <p:spPr>
          <a:xfrm>
            <a:off x="1522984" y="148138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next 30 years,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additional 2.4 billion people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likely to be added to the global urban population resulting in a significant expansion of existing cities and the construction of new cities. Cities consume over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two-thirds of the world’s energy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account for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70% of global CO2 emissions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shows the necessity to work towards the creation of sustainable cities.</a:t>
            </a:r>
          </a:p>
        </p:txBody>
      </p:sp>
      <p:sp>
        <p:nvSpPr>
          <p:cNvPr id="9" name="ZoneTexte 5"/>
          <p:cNvSpPr txBox="1"/>
          <p:nvPr/>
        </p:nvSpPr>
        <p:spPr>
          <a:xfrm>
            <a:off x="8579768" y="5743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Warsaw</a:t>
            </a:r>
            <a:r>
              <a:rPr lang="fr-FR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 Center</a:t>
            </a:r>
          </a:p>
        </p:txBody>
      </p:sp>
      <p:sp>
        <p:nvSpPr>
          <p:cNvPr id="10" name="Rectangle 8"/>
          <p:cNvSpPr/>
          <p:nvPr/>
        </p:nvSpPr>
        <p:spPr>
          <a:xfrm>
            <a:off x="1378968" y="3209578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issues for health, the environment and the economy in Poland: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insulation &amp;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disposal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prevention 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97" y="1124744"/>
            <a:ext cx="5184576" cy="27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917848"/>
            <a:ext cx="2855640" cy="52870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4509120"/>
            <a:ext cx="10587788" cy="1584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4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97" y="2814868"/>
            <a:ext cx="455326" cy="3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02" y="3902772"/>
            <a:ext cx="548398" cy="42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1271464" y="0"/>
            <a:ext cx="9144000" cy="1196752"/>
          </a:xfr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THE ECO-MIASTO CONTEST</a:t>
            </a:r>
          </a:p>
        </p:txBody>
      </p:sp>
      <p:sp>
        <p:nvSpPr>
          <p:cNvPr id="9" name="Rectangle 6"/>
          <p:cNvSpPr/>
          <p:nvPr/>
        </p:nvSpPr>
        <p:spPr>
          <a:xfrm>
            <a:off x="2605479" y="2814868"/>
            <a:ext cx="22904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Mobility</a:t>
            </a:r>
          </a:p>
          <a:p>
            <a:pPr algn="just"/>
            <a:endParaRPr lang="fr-FR" dirty="0">
              <a:solidFill>
                <a:prstClr val="black"/>
              </a:solidFill>
            </a:endParaRPr>
          </a:p>
          <a:p>
            <a:pPr algn="just"/>
            <a:endParaRPr lang="fr-FR" dirty="0">
              <a:solidFill>
                <a:prstClr val="black"/>
              </a:solidFill>
            </a:endParaRPr>
          </a:p>
          <a:p>
            <a:pPr algn="just"/>
            <a:endParaRPr lang="fr-FR" dirty="0">
              <a:solidFill>
                <a:prstClr val="black"/>
              </a:solidFill>
            </a:endParaRPr>
          </a:p>
          <a:p>
            <a:pPr algn="just"/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Management</a:t>
            </a:r>
          </a:p>
        </p:txBody>
      </p:sp>
      <p:sp>
        <p:nvSpPr>
          <p:cNvPr id="10" name="Rectangle 7"/>
          <p:cNvSpPr/>
          <p:nvPr/>
        </p:nvSpPr>
        <p:spPr>
          <a:xfrm>
            <a:off x="1525255" y="148478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2013, ECO-MIASTO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rewards the best environmental initiatives of Polish cities. The contest seeks to encourage communities to develop sustainable city models and is divided into the following categories :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1" name="Rectangle 9"/>
          <p:cNvSpPr/>
          <p:nvPr/>
        </p:nvSpPr>
        <p:spPr>
          <a:xfrm>
            <a:off x="6235554" y="2783807"/>
            <a:ext cx="3608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Buildings</a:t>
            </a:r>
          </a:p>
          <a:p>
            <a:pPr algn="just"/>
            <a:endParaRPr lang="fr-FR" dirty="0">
              <a:solidFill>
                <a:prstClr val="black"/>
              </a:solidFill>
            </a:endParaRPr>
          </a:p>
          <a:p>
            <a:pPr algn="just"/>
            <a:endParaRPr lang="fr-FR" dirty="0">
              <a:solidFill>
                <a:prstClr val="black"/>
              </a:solidFill>
            </a:endParaRPr>
          </a:p>
          <a:p>
            <a:pPr algn="just"/>
            <a:endParaRPr lang="fr-FR" dirty="0">
              <a:solidFill>
                <a:prstClr val="black"/>
              </a:solidFill>
            </a:endParaRPr>
          </a:p>
          <a:p>
            <a:pPr algn="just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Economy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24" y="2783808"/>
            <a:ext cx="416151" cy="36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75" y="5187239"/>
            <a:ext cx="437256" cy="45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theriaudy\Desktop\wo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2" y="4394289"/>
            <a:ext cx="1810800" cy="5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heriaudy\Desktop\batiment-768x2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74" y="3256038"/>
            <a:ext cx="1809342" cy="5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theriaudy\Desktop\transport2-768x2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2" y="3256038"/>
            <a:ext cx="1810800" cy="5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theriaudy\Desktop\zielen-miejska-768x2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9" y="4394291"/>
            <a:ext cx="1810800" cy="53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:\Logos\logoAmb-Pologne-RV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6" y="16802"/>
            <a:ext cx="1080120" cy="11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77" y="3903143"/>
            <a:ext cx="492842" cy="332172"/>
          </a:xfrm>
          <a:prstGeom prst="rect">
            <a:avLst/>
          </a:prstGeom>
        </p:spPr>
      </p:pic>
      <p:pic>
        <p:nvPicPr>
          <p:cNvPr id="20" name="Imag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16" y="5692297"/>
            <a:ext cx="1810800" cy="554617"/>
          </a:xfrm>
          <a:prstGeom prst="rect">
            <a:avLst/>
          </a:prstGeom>
        </p:spPr>
      </p:pic>
      <p:sp>
        <p:nvSpPr>
          <p:cNvPr id="21" name="Rectangle 1"/>
          <p:cNvSpPr/>
          <p:nvPr/>
        </p:nvSpPr>
        <p:spPr>
          <a:xfrm>
            <a:off x="4242919" y="5229200"/>
            <a:ext cx="322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Spaces and Air Quality</a:t>
            </a:r>
          </a:p>
        </p:txBody>
      </p:sp>
    </p:spTree>
    <p:extLst>
      <p:ext uri="{BB962C8B-B14F-4D97-AF65-F5344CB8AC3E}">
        <p14:creationId xmlns:p14="http://schemas.microsoft.com/office/powerpoint/2010/main" val="31898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1271464" y="4766"/>
            <a:ext cx="9144000" cy="119675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500" b="1" dirty="0">
              <a:solidFill>
                <a:prstClr val="white"/>
              </a:solidFill>
            </a:endParaRPr>
          </a:p>
          <a:p>
            <a:r>
              <a:rPr lang="fr-FR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ECO-MIASTO PROJECT</a:t>
            </a:r>
          </a:p>
        </p:txBody>
      </p:sp>
      <p:pic>
        <p:nvPicPr>
          <p:cNvPr id="4" name="Picture 2" descr="H:\Logos\logoAmb-Pologne-RV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6" y="54353"/>
            <a:ext cx="1080120" cy="11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04622" y="2785694"/>
            <a:ext cx="3497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THE </a:t>
            </a:r>
            <a:r>
              <a:rPr lang="fr-FR" b="1" i="1" dirty="0">
                <a:solidFill>
                  <a:prstClr val="black"/>
                </a:solidFill>
              </a:rPr>
              <a:t>ECO-MIASTO</a:t>
            </a:r>
            <a:r>
              <a:rPr lang="fr-FR" b="1" dirty="0">
                <a:solidFill>
                  <a:prstClr val="black"/>
                </a:solidFill>
              </a:rPr>
              <a:t> PROJECT IN 2018</a:t>
            </a:r>
          </a:p>
        </p:txBody>
      </p:sp>
      <p:pic>
        <p:nvPicPr>
          <p:cNvPr id="6" name="Image 5" descr="G:\SCAC\TOUS LES SECTEURS\COOPERATION TECHNIQUE\PROGRAMMATION\Programmation 2018\ECO-MIASTO\Communication\Grafiki\map number of participant cities 201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96" y="2940616"/>
            <a:ext cx="2160240" cy="26566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396263" y="5584094"/>
            <a:ext cx="25922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1082" y="5173120"/>
            <a:ext cx="33414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International conference held in Warsaw and attended by more than 600 participants from 11 countries</a:t>
            </a:r>
          </a:p>
        </p:txBody>
      </p:sp>
      <p:pic>
        <p:nvPicPr>
          <p:cNvPr id="9" name="Picture 2" descr="C:\Users\theriaudy\AppData\Local\Microsoft\Windows\Temporary Internet Files\Content.Outlook\ZIRDNUOJ\Sławomir Mazurek_Wiceminister Środowiska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17" y="3323968"/>
            <a:ext cx="2544495" cy="16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95046" y="4990357"/>
            <a:ext cx="30502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establishments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</a:p>
        </p:txBody>
      </p:sp>
      <p:pic>
        <p:nvPicPr>
          <p:cNvPr id="11" name="Picture 2" descr="G:\SCAC\TOUS LES SECTEURS\COOPERATION TECHNIQUE\PROGRAMMATION\Programmation 2017\Eco-Miasto 2017\Photos\Photos enfants nov 2017\Laureaci klasy 4-7 fot. P. Dym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60" y="3186255"/>
            <a:ext cx="2263776" cy="15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à coins arrondis 12"/>
          <p:cNvSpPr/>
          <p:nvPr/>
        </p:nvSpPr>
        <p:spPr>
          <a:xfrm>
            <a:off x="1667000" y="1561558"/>
            <a:ext cx="208823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ECO-MIASTO CONTEST</a:t>
            </a:r>
          </a:p>
        </p:txBody>
      </p:sp>
      <p:sp>
        <p:nvSpPr>
          <p:cNvPr id="13" name="Rectangle à coins arrondis 13"/>
          <p:cNvSpPr/>
          <p:nvPr/>
        </p:nvSpPr>
        <p:spPr>
          <a:xfrm>
            <a:off x="4799348" y="1561558"/>
            <a:ext cx="208823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</a:t>
            </a:r>
          </a:p>
        </p:txBody>
      </p:sp>
      <p:sp>
        <p:nvSpPr>
          <p:cNvPr id="14" name="Rectangle à coins arrondis 14"/>
          <p:cNvSpPr/>
          <p:nvPr/>
        </p:nvSpPr>
        <p:spPr>
          <a:xfrm>
            <a:off x="7911456" y="1561558"/>
            <a:ext cx="208823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PROJECT</a:t>
            </a:r>
          </a:p>
        </p:txBody>
      </p:sp>
      <p:sp>
        <p:nvSpPr>
          <p:cNvPr id="15" name="Plus 14"/>
          <p:cNvSpPr/>
          <p:nvPr/>
        </p:nvSpPr>
        <p:spPr>
          <a:xfrm>
            <a:off x="4084242" y="1847876"/>
            <a:ext cx="410595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7221682" y="1844850"/>
            <a:ext cx="410595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740527" y="2492896"/>
            <a:ext cx="2007564" cy="1224136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pl-PL" sz="1600" b="1" dirty="0" smtClean="0"/>
              <a:t>GDYNIA  </a:t>
            </a:r>
            <a:r>
              <a:rPr lang="pl-PL" sz="1600" dirty="0"/>
              <a:t>&gt;</a:t>
            </a:r>
            <a:r>
              <a:rPr lang="pl-PL" sz="1600" dirty="0" smtClean="0"/>
              <a:t>100 k</a:t>
            </a:r>
            <a:endParaRPr lang="pl-PL" sz="1600" b="1" dirty="0" smtClean="0"/>
          </a:p>
          <a:p>
            <a:pPr marL="0" indent="0" algn="l">
              <a:buNone/>
            </a:pPr>
            <a:r>
              <a:rPr lang="pl-PL" sz="1600" b="1" dirty="0" smtClean="0"/>
              <a:t>JAWORZNO  </a:t>
            </a:r>
            <a:r>
              <a:rPr lang="pl-PL" sz="1600" dirty="0"/>
              <a:t>&lt;</a:t>
            </a:r>
            <a:r>
              <a:rPr lang="pl-PL" sz="1600" dirty="0" smtClean="0"/>
              <a:t>100 k</a:t>
            </a:r>
            <a:endParaRPr lang="pl-PL" sz="1600" b="1" dirty="0" smtClean="0"/>
          </a:p>
          <a:p>
            <a:pPr marL="0" indent="0" algn="l">
              <a:buNone/>
            </a:pPr>
            <a:r>
              <a:rPr lang="pl-PL" sz="1600" b="1" dirty="0" err="1" smtClean="0"/>
              <a:t>Secondary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awards</a:t>
            </a:r>
            <a:r>
              <a:rPr lang="pl-PL" sz="1600" b="1" dirty="0" smtClean="0"/>
              <a:t>:</a:t>
            </a:r>
            <a:endParaRPr lang="pl-PL" sz="1600" b="1" dirty="0"/>
          </a:p>
          <a:p>
            <a:pPr marL="0" indent="0" algn="l">
              <a:buNone/>
            </a:pPr>
            <a:r>
              <a:rPr lang="pl-PL" sz="1600" dirty="0" smtClean="0"/>
              <a:t>Poznań,</a:t>
            </a:r>
          </a:p>
          <a:p>
            <a:pPr marL="0" indent="0" algn="l">
              <a:buNone/>
            </a:pPr>
            <a:r>
              <a:rPr lang="pl-PL" sz="1600" dirty="0"/>
              <a:t>Ż</a:t>
            </a:r>
            <a:r>
              <a:rPr lang="pl-PL" sz="1600" dirty="0" smtClean="0"/>
              <a:t>ory</a:t>
            </a:r>
            <a:endParaRPr lang="en-AU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87488" y="332656"/>
            <a:ext cx="9145016" cy="1656184"/>
          </a:xfrm>
        </p:spPr>
        <p:txBody>
          <a:bodyPr/>
          <a:lstStyle/>
          <a:p>
            <a:r>
              <a:rPr lang="pl-PL" dirty="0"/>
              <a:t>„Eco-miasto” </a:t>
            </a:r>
            <a:r>
              <a:rPr lang="pl-PL" dirty="0" err="1"/>
              <a:t>competition</a:t>
            </a:r>
            <a:r>
              <a:rPr lang="pl-PL" dirty="0"/>
              <a:t>, </a:t>
            </a:r>
            <a:r>
              <a:rPr lang="pl-PL" dirty="0" err="1"/>
              <a:t>awarded</a:t>
            </a:r>
            <a:r>
              <a:rPr lang="pl-PL" dirty="0"/>
              <a:t> </a:t>
            </a:r>
            <a:r>
              <a:rPr lang="pl-PL" dirty="0" err="1" smtClean="0"/>
              <a:t>cities</a:t>
            </a:r>
            <a:r>
              <a:rPr lang="pl-PL" dirty="0" smtClean="0"/>
              <a:t> 2017</a:t>
            </a:r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75" y="242088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2420888"/>
            <a:ext cx="1119324" cy="8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653136"/>
            <a:ext cx="1172449" cy="87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91" y="4653136"/>
            <a:ext cx="1131885" cy="8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59" y="4488349"/>
            <a:ext cx="1063700" cy="117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13" y="2495234"/>
            <a:ext cx="1109921" cy="83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zawartości 1"/>
          <p:cNvSpPr txBox="1">
            <a:spLocks/>
          </p:cNvSpPr>
          <p:nvPr/>
        </p:nvSpPr>
        <p:spPr>
          <a:xfrm>
            <a:off x="1487489" y="1988841"/>
            <a:ext cx="2736303" cy="413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pl-PL" sz="1800" b="1" dirty="0" smtClean="0">
                <a:solidFill>
                  <a:srgbClr val="7BA931"/>
                </a:solidFill>
              </a:rPr>
              <a:t>Sustainable </a:t>
            </a:r>
            <a:r>
              <a:rPr lang="pl-PL" sz="1800" b="1" dirty="0" err="1" smtClean="0">
                <a:solidFill>
                  <a:srgbClr val="7BA931"/>
                </a:solidFill>
              </a:rPr>
              <a:t>Mobility</a:t>
            </a:r>
            <a:endParaRPr lang="en-AU" sz="1800" b="1" dirty="0">
              <a:solidFill>
                <a:srgbClr val="7BA931"/>
              </a:solidFill>
            </a:endParaRPr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707605" y="1988840"/>
            <a:ext cx="2232248" cy="41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pl-PL" sz="1800" b="1" dirty="0" err="1" smtClean="0">
                <a:solidFill>
                  <a:srgbClr val="7BA931"/>
                </a:solidFill>
              </a:rPr>
              <a:t>Water</a:t>
            </a:r>
            <a:r>
              <a:rPr lang="pl-PL" sz="1800" b="1" dirty="0" smtClean="0">
                <a:solidFill>
                  <a:srgbClr val="7BA931"/>
                </a:solidFill>
              </a:rPr>
              <a:t> management</a:t>
            </a:r>
            <a:endParaRPr lang="en-AU" sz="1800" b="1" dirty="0">
              <a:solidFill>
                <a:srgbClr val="7BA931"/>
              </a:solidFill>
            </a:endParaRPr>
          </a:p>
        </p:txBody>
      </p:sp>
      <p:sp>
        <p:nvSpPr>
          <p:cNvPr id="14" name="Symbol zastępczy zawartości 1"/>
          <p:cNvSpPr txBox="1">
            <a:spLocks/>
          </p:cNvSpPr>
          <p:nvPr/>
        </p:nvSpPr>
        <p:spPr>
          <a:xfrm>
            <a:off x="8040216" y="1988840"/>
            <a:ext cx="27363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pl-PL" sz="1800" b="1" dirty="0" smtClean="0">
                <a:solidFill>
                  <a:srgbClr val="7BA931"/>
                </a:solidFill>
              </a:rPr>
              <a:t>Waste management</a:t>
            </a:r>
            <a:endParaRPr lang="en-AU" sz="1800" b="1" dirty="0">
              <a:solidFill>
                <a:srgbClr val="7BA931"/>
              </a:solidFill>
            </a:endParaRPr>
          </a:p>
        </p:txBody>
      </p:sp>
      <p:sp>
        <p:nvSpPr>
          <p:cNvPr id="15" name="Symbol zastępczy zawartości 1"/>
          <p:cNvSpPr txBox="1">
            <a:spLocks/>
          </p:cNvSpPr>
          <p:nvPr/>
        </p:nvSpPr>
        <p:spPr>
          <a:xfrm>
            <a:off x="1487488" y="4149081"/>
            <a:ext cx="2736303" cy="413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pl-PL" sz="1800" b="1" dirty="0" smtClean="0">
                <a:solidFill>
                  <a:srgbClr val="7BA931"/>
                </a:solidFill>
              </a:rPr>
              <a:t>Energy </a:t>
            </a:r>
            <a:r>
              <a:rPr lang="pl-PL" sz="1800" b="1" dirty="0" err="1" smtClean="0">
                <a:solidFill>
                  <a:srgbClr val="7BA931"/>
                </a:solidFill>
              </a:rPr>
              <a:t>efficiency</a:t>
            </a:r>
            <a:endParaRPr lang="en-AU" sz="1800" b="1" dirty="0">
              <a:solidFill>
                <a:srgbClr val="7BA931"/>
              </a:solidFill>
            </a:endParaRPr>
          </a:p>
        </p:txBody>
      </p:sp>
      <p:sp>
        <p:nvSpPr>
          <p:cNvPr id="16" name="Symbol zastępczy zawartości 1"/>
          <p:cNvSpPr txBox="1">
            <a:spLocks/>
          </p:cNvSpPr>
          <p:nvPr/>
        </p:nvSpPr>
        <p:spPr>
          <a:xfrm>
            <a:off x="4707603" y="4167835"/>
            <a:ext cx="2381883" cy="48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pl-PL" sz="1800" b="1" dirty="0" smtClean="0">
                <a:solidFill>
                  <a:srgbClr val="7BA931"/>
                </a:solidFill>
              </a:rPr>
              <a:t>Energy </a:t>
            </a:r>
            <a:r>
              <a:rPr lang="pl-PL" sz="1800" b="1" dirty="0" err="1" smtClean="0">
                <a:solidFill>
                  <a:srgbClr val="7BA931"/>
                </a:solidFill>
              </a:rPr>
              <a:t>systems</a:t>
            </a:r>
            <a:endParaRPr lang="en-AU" sz="1800" b="1" dirty="0">
              <a:solidFill>
                <a:srgbClr val="7BA931"/>
              </a:solidFill>
            </a:endParaRPr>
          </a:p>
        </p:txBody>
      </p:sp>
      <p:sp>
        <p:nvSpPr>
          <p:cNvPr id="17" name="Symbol zastępczy zawartości 1"/>
          <p:cNvSpPr txBox="1">
            <a:spLocks/>
          </p:cNvSpPr>
          <p:nvPr/>
        </p:nvSpPr>
        <p:spPr>
          <a:xfrm>
            <a:off x="8040215" y="4149080"/>
            <a:ext cx="27363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pl-PL" sz="1800" b="1" dirty="0" err="1" smtClean="0">
                <a:solidFill>
                  <a:srgbClr val="7BA931"/>
                </a:solidFill>
              </a:rPr>
              <a:t>Air</a:t>
            </a:r>
            <a:r>
              <a:rPr lang="pl-PL" sz="1800" b="1" dirty="0" smtClean="0">
                <a:solidFill>
                  <a:srgbClr val="7BA931"/>
                </a:solidFill>
              </a:rPr>
              <a:t> and </a:t>
            </a:r>
            <a:r>
              <a:rPr lang="pl-PL" sz="1800" b="1" dirty="0" err="1" smtClean="0">
                <a:solidFill>
                  <a:srgbClr val="7BA931"/>
                </a:solidFill>
              </a:rPr>
              <a:t>greenery</a:t>
            </a:r>
            <a:endParaRPr lang="en-AU" sz="1800" b="1" dirty="0">
              <a:solidFill>
                <a:srgbClr val="7BA931"/>
              </a:solidFill>
            </a:endParaRPr>
          </a:p>
        </p:txBody>
      </p:sp>
      <p:sp>
        <p:nvSpPr>
          <p:cNvPr id="18" name="Symbol zastępczy zawartości 1"/>
          <p:cNvSpPr txBox="1">
            <a:spLocks/>
          </p:cNvSpPr>
          <p:nvPr/>
        </p:nvSpPr>
        <p:spPr>
          <a:xfrm>
            <a:off x="5974500" y="2492896"/>
            <a:ext cx="2229975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pl-PL" sz="1600" b="1" dirty="0" smtClean="0"/>
              <a:t>CZĘSTOCHOWA  </a:t>
            </a:r>
            <a:r>
              <a:rPr lang="pl-PL" sz="1600" dirty="0" smtClean="0"/>
              <a:t>&gt;100 k</a:t>
            </a:r>
          </a:p>
          <a:p>
            <a:pPr marL="0" indent="0" algn="l">
              <a:buNone/>
            </a:pPr>
            <a:r>
              <a:rPr lang="pl-PL" sz="1600" b="1" dirty="0" smtClean="0"/>
              <a:t>LESZNO  </a:t>
            </a:r>
            <a:r>
              <a:rPr lang="pl-PL" sz="1600" dirty="0" smtClean="0"/>
              <a:t>&lt;100 k</a:t>
            </a:r>
          </a:p>
          <a:p>
            <a:pPr marL="0" indent="0" algn="l">
              <a:buFont typeface="Arial" pitchFamily="34" charset="0"/>
              <a:buNone/>
            </a:pPr>
            <a:r>
              <a:rPr lang="pl-PL" sz="1600" b="1" dirty="0" err="1" smtClean="0"/>
              <a:t>Secondary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awards</a:t>
            </a:r>
            <a:r>
              <a:rPr lang="pl-PL" sz="1600" b="1" dirty="0" smtClean="0"/>
              <a:t>:</a:t>
            </a:r>
          </a:p>
          <a:p>
            <a:pPr marL="0" indent="0" algn="l">
              <a:buFont typeface="Arial" pitchFamily="34" charset="0"/>
              <a:buNone/>
            </a:pPr>
            <a:r>
              <a:rPr lang="pl-PL" sz="1600" dirty="0" smtClean="0"/>
              <a:t>Wrocław,</a:t>
            </a:r>
          </a:p>
          <a:p>
            <a:pPr marL="0" indent="0" algn="l">
              <a:buFont typeface="Arial" pitchFamily="34" charset="0"/>
              <a:buNone/>
            </a:pPr>
            <a:r>
              <a:rPr lang="pl-PL" sz="1600" dirty="0" err="1" smtClean="0"/>
              <a:t>Jastrżebie</a:t>
            </a:r>
            <a:r>
              <a:rPr lang="pl-PL" sz="1600" dirty="0" smtClean="0"/>
              <a:t> Zdrój, </a:t>
            </a:r>
          </a:p>
          <a:p>
            <a:pPr marL="0" indent="0" algn="l">
              <a:buFont typeface="Arial" pitchFamily="34" charset="0"/>
              <a:buNone/>
            </a:pPr>
            <a:r>
              <a:rPr lang="pl-PL" sz="1600" dirty="0" smtClean="0"/>
              <a:t>Ostrów </a:t>
            </a:r>
            <a:r>
              <a:rPr lang="pl-PL" sz="1600" dirty="0" err="1" smtClean="0"/>
              <a:t>Wlkp</a:t>
            </a:r>
            <a:endParaRPr lang="en-AU" sz="1600" dirty="0"/>
          </a:p>
        </p:txBody>
      </p:sp>
      <p:sp>
        <p:nvSpPr>
          <p:cNvPr id="19" name="Symbol zastępczy zawartości 1"/>
          <p:cNvSpPr txBox="1">
            <a:spLocks/>
          </p:cNvSpPr>
          <p:nvPr/>
        </p:nvSpPr>
        <p:spPr>
          <a:xfrm>
            <a:off x="9192344" y="249289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pl-PL" sz="1600" b="1" dirty="0" smtClean="0"/>
              <a:t>GDYNIA  </a:t>
            </a:r>
            <a:r>
              <a:rPr lang="pl-PL" sz="1600" dirty="0"/>
              <a:t>&gt;</a:t>
            </a:r>
            <a:r>
              <a:rPr lang="pl-PL" sz="1600" dirty="0" smtClean="0"/>
              <a:t>100 k</a:t>
            </a:r>
            <a:endParaRPr lang="pl-PL" sz="1600" b="1" dirty="0" smtClean="0"/>
          </a:p>
          <a:p>
            <a:pPr marL="0" indent="0" algn="l">
              <a:buNone/>
            </a:pPr>
            <a:r>
              <a:rPr lang="pl-PL" sz="1600" b="1" dirty="0" smtClean="0"/>
              <a:t>WOŁOMIN  </a:t>
            </a:r>
            <a:r>
              <a:rPr lang="pl-PL" sz="1600" dirty="0"/>
              <a:t>&lt;</a:t>
            </a:r>
            <a:r>
              <a:rPr lang="pl-PL" sz="1600" dirty="0" smtClean="0"/>
              <a:t>100 k</a:t>
            </a:r>
            <a:endParaRPr lang="pl-PL" sz="1600" b="1" dirty="0" smtClean="0"/>
          </a:p>
          <a:p>
            <a:pPr marL="0" indent="0" algn="l">
              <a:buNone/>
            </a:pPr>
            <a:r>
              <a:rPr lang="pl-PL" sz="1600" b="1" dirty="0" err="1" smtClean="0"/>
              <a:t>Secondary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awards</a:t>
            </a:r>
            <a:r>
              <a:rPr lang="pl-PL" sz="1600" b="1" dirty="0" smtClean="0"/>
              <a:t>:</a:t>
            </a:r>
            <a:endParaRPr lang="pl-PL" sz="1600" b="1" dirty="0"/>
          </a:p>
          <a:p>
            <a:pPr marL="0" indent="0" algn="l">
              <a:buNone/>
            </a:pPr>
            <a:r>
              <a:rPr lang="pl-PL" sz="1600" dirty="0" smtClean="0"/>
              <a:t>Warszawa,</a:t>
            </a:r>
          </a:p>
          <a:p>
            <a:pPr marL="0" indent="0" algn="l">
              <a:buNone/>
            </a:pPr>
            <a:r>
              <a:rPr lang="pl-PL" sz="1600" dirty="0" smtClean="0"/>
              <a:t>Stalowa Wola,</a:t>
            </a:r>
          </a:p>
          <a:p>
            <a:pPr marL="0" indent="0" algn="l">
              <a:buNone/>
            </a:pPr>
            <a:r>
              <a:rPr lang="pl-PL" sz="1600" dirty="0" smtClean="0"/>
              <a:t>Płońsk</a:t>
            </a:r>
            <a:endParaRPr lang="en-AU" sz="1600" dirty="0"/>
          </a:p>
        </p:txBody>
      </p:sp>
      <p:sp>
        <p:nvSpPr>
          <p:cNvPr id="20" name="Symbol zastępczy zawartości 1"/>
          <p:cNvSpPr txBox="1">
            <a:spLocks/>
          </p:cNvSpPr>
          <p:nvPr/>
        </p:nvSpPr>
        <p:spPr>
          <a:xfrm>
            <a:off x="2688763" y="4653136"/>
            <a:ext cx="1679045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pl-PL" sz="1600" b="1" dirty="0" smtClean="0"/>
              <a:t>GDYNIA  </a:t>
            </a:r>
            <a:r>
              <a:rPr lang="pl-PL" sz="1600" dirty="0" smtClean="0"/>
              <a:t>&gt;100 k</a:t>
            </a:r>
            <a:endParaRPr lang="pl-PL" sz="1600" b="1" dirty="0" smtClean="0"/>
          </a:p>
          <a:p>
            <a:pPr marL="0" indent="0" algn="l">
              <a:buNone/>
            </a:pPr>
            <a:r>
              <a:rPr lang="pl-PL" sz="1600" b="1" dirty="0" smtClean="0"/>
              <a:t>KARLINO  </a:t>
            </a:r>
            <a:r>
              <a:rPr lang="pl-PL" sz="1600" dirty="0"/>
              <a:t>&lt;</a:t>
            </a:r>
            <a:r>
              <a:rPr lang="pl-PL" sz="1600" dirty="0" smtClean="0"/>
              <a:t>100 k</a:t>
            </a:r>
            <a:endParaRPr lang="pl-PL" sz="1600" b="1" dirty="0" smtClean="0"/>
          </a:p>
          <a:p>
            <a:pPr marL="0" indent="0" algn="l">
              <a:buNone/>
            </a:pPr>
            <a:r>
              <a:rPr lang="pl-PL" sz="1600" b="1" dirty="0" err="1" smtClean="0"/>
              <a:t>Secondary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awards</a:t>
            </a:r>
            <a:r>
              <a:rPr lang="pl-PL" sz="1600" b="1" dirty="0" smtClean="0"/>
              <a:t>:</a:t>
            </a:r>
            <a:endParaRPr lang="pl-PL" sz="1600" b="1" dirty="0"/>
          </a:p>
          <a:p>
            <a:pPr marL="0" indent="0" algn="l">
              <a:buNone/>
            </a:pPr>
            <a:r>
              <a:rPr lang="pl-PL" sz="1600" dirty="0" smtClean="0"/>
              <a:t>Kraków,</a:t>
            </a:r>
          </a:p>
          <a:p>
            <a:pPr marL="0" indent="0" algn="l">
              <a:buNone/>
            </a:pPr>
            <a:r>
              <a:rPr lang="pl-PL" sz="1600" dirty="0" smtClean="0"/>
              <a:t>Kalety,</a:t>
            </a:r>
          </a:p>
          <a:p>
            <a:pPr marL="0" indent="0" algn="l">
              <a:buNone/>
            </a:pPr>
            <a:r>
              <a:rPr lang="pl-PL" sz="1600" dirty="0" smtClean="0"/>
              <a:t>Mińsk Mazowiecki</a:t>
            </a:r>
            <a:endParaRPr lang="en-AU" sz="1600" dirty="0"/>
          </a:p>
        </p:txBody>
      </p:sp>
      <p:sp>
        <p:nvSpPr>
          <p:cNvPr id="21" name="Symbol zastępczy zawartości 1"/>
          <p:cNvSpPr txBox="1">
            <a:spLocks/>
          </p:cNvSpPr>
          <p:nvPr/>
        </p:nvSpPr>
        <p:spPr>
          <a:xfrm>
            <a:off x="5922735" y="4653136"/>
            <a:ext cx="1973465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pl-PL" sz="1600" b="1" dirty="0" smtClean="0"/>
              <a:t>KATOWICE  </a:t>
            </a:r>
            <a:r>
              <a:rPr lang="pl-PL" sz="1600" dirty="0"/>
              <a:t>&gt;</a:t>
            </a:r>
            <a:r>
              <a:rPr lang="pl-PL" sz="1600" dirty="0" smtClean="0"/>
              <a:t>100 k</a:t>
            </a:r>
            <a:endParaRPr lang="pl-PL" sz="1600" b="1" dirty="0" smtClean="0"/>
          </a:p>
          <a:p>
            <a:pPr marL="0" indent="0" algn="l">
              <a:buNone/>
            </a:pPr>
            <a:r>
              <a:rPr lang="pl-PL" sz="1600" b="1" dirty="0" smtClean="0"/>
              <a:t>OSTRÓW WLKP. </a:t>
            </a:r>
            <a:r>
              <a:rPr lang="pl-PL" sz="1600" dirty="0"/>
              <a:t>&lt;</a:t>
            </a:r>
            <a:r>
              <a:rPr lang="pl-PL" sz="1600" dirty="0" smtClean="0"/>
              <a:t>100 k</a:t>
            </a:r>
            <a:endParaRPr lang="pl-PL" sz="1600" b="1" dirty="0" smtClean="0"/>
          </a:p>
          <a:p>
            <a:pPr marL="0" indent="0" algn="l">
              <a:buNone/>
            </a:pPr>
            <a:r>
              <a:rPr lang="pl-PL" sz="1600" b="1" dirty="0" err="1" smtClean="0"/>
              <a:t>Secondary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awards</a:t>
            </a:r>
            <a:r>
              <a:rPr lang="pl-PL" sz="1600" b="1" dirty="0" smtClean="0"/>
              <a:t>:</a:t>
            </a:r>
            <a:endParaRPr lang="pl-PL" sz="1600" b="1" dirty="0"/>
          </a:p>
          <a:p>
            <a:pPr marL="0" indent="0" algn="l">
              <a:buNone/>
            </a:pPr>
            <a:r>
              <a:rPr lang="pl-PL" sz="1600" dirty="0"/>
              <a:t>Lublin, </a:t>
            </a:r>
            <a:endParaRPr lang="pl-PL" sz="1600" dirty="0" smtClean="0"/>
          </a:p>
          <a:p>
            <a:pPr marL="0" indent="0" algn="l">
              <a:buNone/>
            </a:pPr>
            <a:r>
              <a:rPr lang="pl-PL" sz="1600" dirty="0" smtClean="0"/>
              <a:t>Słupsk</a:t>
            </a:r>
            <a:endParaRPr lang="en-AU" sz="1600" dirty="0"/>
          </a:p>
        </p:txBody>
      </p:sp>
      <p:sp>
        <p:nvSpPr>
          <p:cNvPr id="22" name="Symbol zastępczy zawartości 1"/>
          <p:cNvSpPr txBox="1">
            <a:spLocks/>
          </p:cNvSpPr>
          <p:nvPr/>
        </p:nvSpPr>
        <p:spPr>
          <a:xfrm>
            <a:off x="9140579" y="4653136"/>
            <a:ext cx="1851965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44B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pl-PL" sz="1600" b="1" dirty="0" smtClean="0"/>
              <a:t>LUBLIN  </a:t>
            </a:r>
            <a:r>
              <a:rPr lang="pl-PL" sz="1600" dirty="0"/>
              <a:t>&gt;</a:t>
            </a:r>
            <a:r>
              <a:rPr lang="pl-PL" sz="1600" dirty="0" smtClean="0"/>
              <a:t>100 k</a:t>
            </a:r>
            <a:endParaRPr lang="pl-PL" sz="1600" b="1" dirty="0" smtClean="0"/>
          </a:p>
          <a:p>
            <a:pPr marL="0" indent="0" algn="l">
              <a:buNone/>
            </a:pPr>
            <a:r>
              <a:rPr lang="pl-PL" sz="1600" b="1" dirty="0" smtClean="0"/>
              <a:t>KARTUZY  </a:t>
            </a:r>
            <a:r>
              <a:rPr lang="pl-PL" sz="1600" dirty="0"/>
              <a:t>&lt;</a:t>
            </a:r>
            <a:r>
              <a:rPr lang="pl-PL" sz="1600" dirty="0" smtClean="0"/>
              <a:t>100 k</a:t>
            </a:r>
            <a:endParaRPr lang="pl-PL" sz="1600" b="1" dirty="0" smtClean="0"/>
          </a:p>
          <a:p>
            <a:pPr marL="0" indent="0" algn="l">
              <a:buNone/>
            </a:pPr>
            <a:r>
              <a:rPr lang="pl-PL" sz="1600" b="1" dirty="0" err="1" smtClean="0"/>
              <a:t>Secondary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awards</a:t>
            </a:r>
            <a:r>
              <a:rPr lang="pl-PL" sz="1600" b="1" dirty="0" smtClean="0"/>
              <a:t>:</a:t>
            </a:r>
            <a:endParaRPr lang="pl-PL" sz="1600" b="1" dirty="0"/>
          </a:p>
          <a:p>
            <a:pPr marL="0" indent="0" algn="l">
              <a:buNone/>
            </a:pPr>
            <a:r>
              <a:rPr lang="pl-PL" sz="1600" dirty="0" smtClean="0"/>
              <a:t>Wrocław, </a:t>
            </a:r>
          </a:p>
          <a:p>
            <a:pPr marL="0" indent="0" algn="l">
              <a:buNone/>
            </a:pPr>
            <a:r>
              <a:rPr lang="pl-PL" sz="1600" dirty="0" smtClean="0"/>
              <a:t>Warszawa, </a:t>
            </a:r>
          </a:p>
          <a:p>
            <a:pPr marL="0" indent="0" algn="l">
              <a:buNone/>
            </a:pPr>
            <a:r>
              <a:rPr lang="pl-PL" sz="1600" dirty="0" smtClean="0"/>
              <a:t>Słupsk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3071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836712"/>
            <a:ext cx="3600400" cy="5115420"/>
          </a:xfrm>
        </p:spPr>
      </p:pic>
      <p:sp>
        <p:nvSpPr>
          <p:cNvPr id="7" name="Prostokąt 6"/>
          <p:cNvSpPr/>
          <p:nvPr/>
        </p:nvSpPr>
        <p:spPr>
          <a:xfrm>
            <a:off x="1271464" y="1427817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Conference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Innovative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Eco-City 2018: </a:t>
            </a:r>
          </a:p>
          <a:p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Event report</a:t>
            </a:r>
          </a:p>
          <a:p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Download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https://www.gridw.pl/innowacyjneecomiasto18/materials?lang=en</a:t>
            </a:r>
          </a:p>
        </p:txBody>
      </p:sp>
    </p:spTree>
    <p:extLst>
      <p:ext uri="{BB962C8B-B14F-4D97-AF65-F5344CB8AC3E}">
        <p14:creationId xmlns:p14="http://schemas.microsoft.com/office/powerpoint/2010/main" val="14748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pl-PL" dirty="0"/>
              <a:t>Digital TWIN – </a:t>
            </a:r>
            <a:r>
              <a:rPr lang="pl-PL" dirty="0" err="1"/>
              <a:t>concept</a:t>
            </a:r>
            <a:r>
              <a:rPr lang="pl-PL" dirty="0"/>
              <a:t> </a:t>
            </a:r>
            <a:r>
              <a:rPr lang="pl-PL" dirty="0" err="1"/>
              <a:t>supporting</a:t>
            </a:r>
            <a:r>
              <a:rPr lang="pl-PL" dirty="0"/>
              <a:t> management </a:t>
            </a:r>
            <a:r>
              <a:rPr lang="pl-PL" dirty="0" err="1"/>
              <a:t>based</a:t>
            </a:r>
            <a:r>
              <a:rPr lang="pl-PL" dirty="0"/>
              <a:t> on </a:t>
            </a:r>
            <a:r>
              <a:rPr lang="pl-PL" dirty="0" err="1"/>
              <a:t>spatial</a:t>
            </a:r>
            <a:r>
              <a:rPr lang="pl-PL" dirty="0"/>
              <a:t> </a:t>
            </a:r>
            <a:r>
              <a:rPr lang="pl-PL" dirty="0" err="1"/>
              <a:t>approach</a:t>
            </a:r>
            <a:r>
              <a:rPr lang="pl-PL" dirty="0"/>
              <a:t> </a:t>
            </a:r>
            <a:endParaRPr lang="pl-PL" dirty="0" smtClean="0"/>
          </a:p>
          <a:p>
            <a:pPr algn="l"/>
            <a:r>
              <a:rPr lang="pl-PL" dirty="0" smtClean="0"/>
              <a:t>t</a:t>
            </a:r>
            <a:r>
              <a:rPr lang="en-US" dirty="0" smtClean="0"/>
              <a:t>o </a:t>
            </a:r>
            <a:r>
              <a:rPr lang="pl-PL" dirty="0" smtClean="0"/>
              <a:t>‚</a:t>
            </a:r>
            <a:r>
              <a:rPr lang="en-US" dirty="0" smtClean="0"/>
              <a:t>monitor </a:t>
            </a:r>
            <a:r>
              <a:rPr lang="en-US" dirty="0"/>
              <a:t>and </a:t>
            </a:r>
            <a:r>
              <a:rPr lang="en-US" dirty="0" smtClean="0"/>
              <a:t>optimize</a:t>
            </a:r>
            <a:r>
              <a:rPr lang="pl-PL" dirty="0" smtClean="0"/>
              <a:t>’ </a:t>
            </a:r>
            <a:r>
              <a:rPr lang="en-US" dirty="0" smtClean="0"/>
              <a:t>resulting </a:t>
            </a:r>
            <a:r>
              <a:rPr lang="en-US" dirty="0"/>
              <a:t>in </a:t>
            </a:r>
            <a:r>
              <a:rPr lang="en-US" dirty="0" smtClean="0"/>
              <a:t>reductions </a:t>
            </a:r>
            <a:r>
              <a:rPr lang="en-US" dirty="0"/>
              <a:t>in greenhouse gas emissions and wasted natural </a:t>
            </a:r>
            <a:r>
              <a:rPr lang="en-US" dirty="0" smtClean="0"/>
              <a:t>resources</a:t>
            </a:r>
            <a:r>
              <a:rPr lang="pl-PL" dirty="0" smtClean="0"/>
              <a:t> – </a:t>
            </a:r>
            <a:r>
              <a:rPr lang="en-US" dirty="0" smtClean="0"/>
              <a:t>integration </a:t>
            </a:r>
            <a:r>
              <a:rPr lang="en-US" dirty="0"/>
              <a:t>of wireless sensors, which can collect and transmit information from almost any object, including utility lines, water pipes, roads, and buildings</a:t>
            </a:r>
            <a:endParaRPr lang="pl-PL" dirty="0"/>
          </a:p>
          <a:p>
            <a:pPr algn="l"/>
            <a:r>
              <a:rPr lang="en-US" dirty="0"/>
              <a:t>Acquiring and sharing data gives authorities</a:t>
            </a:r>
            <a:r>
              <a:rPr lang="pl-PL" dirty="0"/>
              <a:t> </a:t>
            </a:r>
            <a:r>
              <a:rPr lang="en-US" dirty="0"/>
              <a:t>local ability to use them for</a:t>
            </a:r>
            <a:r>
              <a:rPr lang="pl-PL" dirty="0"/>
              <a:t> </a:t>
            </a:r>
            <a:r>
              <a:rPr lang="en-US" dirty="0"/>
              <a:t>improving the quality of life, increasing the role of citizens</a:t>
            </a:r>
            <a:r>
              <a:rPr lang="pl-PL" dirty="0"/>
              <a:t> </a:t>
            </a:r>
            <a:r>
              <a:rPr lang="en-US" dirty="0"/>
              <a:t>in decision-making processes and also contribute to</a:t>
            </a:r>
            <a:r>
              <a:rPr lang="pl-PL" dirty="0"/>
              <a:t> </a:t>
            </a:r>
            <a:r>
              <a:rPr lang="en-US" dirty="0"/>
              <a:t>reducing the costs of necessary investments.</a:t>
            </a:r>
            <a:endParaRPr lang="pl-PL" dirty="0"/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ECOCRAFT – </a:t>
            </a:r>
            <a:r>
              <a:rPr lang="pl-PL" dirty="0" err="1" smtClean="0"/>
              <a:t>citizens</a:t>
            </a:r>
            <a:r>
              <a:rPr lang="pl-PL" dirty="0" smtClean="0"/>
              <a:t> science and public </a:t>
            </a:r>
            <a:r>
              <a:rPr lang="pl-PL" dirty="0" err="1" smtClean="0"/>
              <a:t>participation</a:t>
            </a:r>
            <a:endParaRPr lang="pl-PL" dirty="0" smtClean="0"/>
          </a:p>
          <a:p>
            <a:pPr algn="l"/>
            <a:r>
              <a:rPr lang="en-US" dirty="0"/>
              <a:t>an era in which every one </a:t>
            </a:r>
            <a:r>
              <a:rPr lang="pl-PL" dirty="0" err="1"/>
              <a:t>can</a:t>
            </a:r>
            <a:r>
              <a:rPr lang="pl-PL" dirty="0"/>
              <a:t> be  a </a:t>
            </a:r>
            <a:r>
              <a:rPr lang="en-US" dirty="0"/>
              <a:t>(co) creator of innovative solutions</a:t>
            </a:r>
            <a:r>
              <a:rPr lang="pl-PL" dirty="0"/>
              <a:t> </a:t>
            </a:r>
            <a:r>
              <a:rPr lang="en-US" dirty="0"/>
              <a:t>implemented by public institutions.</a:t>
            </a:r>
          </a:p>
          <a:p>
            <a:pPr algn="l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ECOCITY development - </a:t>
            </a:r>
            <a:r>
              <a:rPr lang="en-US" b="0" dirty="0"/>
              <a:t>use of information and communication technologies (ICT</a:t>
            </a:r>
            <a:r>
              <a:rPr lang="en-US" b="0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2229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5475</TotalTime>
  <Words>464</Words>
  <Application>Microsoft Office PowerPoint</Application>
  <PresentationFormat>Panoramiczny</PresentationFormat>
  <Paragraphs>91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Motyw pakietu Office</vt:lpstr>
      <vt:lpstr>Projekt niestandardowy</vt:lpstr>
      <vt:lpstr>Thème Office</vt:lpstr>
      <vt:lpstr>Prezentacja programu PowerPoint</vt:lpstr>
      <vt:lpstr>Prezentacja programu PowerPoint</vt:lpstr>
      <vt:lpstr>Prezentacja programu PowerPoint</vt:lpstr>
      <vt:lpstr>Prezentacja programu PowerPoint</vt:lpstr>
      <vt:lpstr>THE ECO-MIASTO CONTEST</vt:lpstr>
      <vt:lpstr>Prezentacja programu PowerPoint</vt:lpstr>
      <vt:lpstr>„Eco-miasto” competition, awarded cities 2017</vt:lpstr>
      <vt:lpstr>Prezentacja programu PowerPoint</vt:lpstr>
      <vt:lpstr>ECOCITY development - use of information and communication technologies (ICT)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Adamski</dc:creator>
  <cp:lastModifiedBy>Maria Andrzejewska</cp:lastModifiedBy>
  <cp:revision>150</cp:revision>
  <dcterms:created xsi:type="dcterms:W3CDTF">2015-02-13T14:38:58Z</dcterms:created>
  <dcterms:modified xsi:type="dcterms:W3CDTF">2019-04-02T10:12:30Z</dcterms:modified>
</cp:coreProperties>
</file>