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34"/>
  </p:notesMasterIdLst>
  <p:sldIdLst>
    <p:sldId id="256" r:id="rId6"/>
    <p:sldId id="284" r:id="rId7"/>
    <p:sldId id="288" r:id="rId8"/>
    <p:sldId id="286" r:id="rId9"/>
    <p:sldId id="292" r:id="rId10"/>
    <p:sldId id="257" r:id="rId11"/>
    <p:sldId id="296" r:id="rId12"/>
    <p:sldId id="290" r:id="rId13"/>
    <p:sldId id="282" r:id="rId14"/>
    <p:sldId id="295" r:id="rId15"/>
    <p:sldId id="299" r:id="rId16"/>
    <p:sldId id="294" r:id="rId17"/>
    <p:sldId id="305" r:id="rId18"/>
    <p:sldId id="306" r:id="rId19"/>
    <p:sldId id="307" r:id="rId20"/>
    <p:sldId id="308" r:id="rId21"/>
    <p:sldId id="309" r:id="rId22"/>
    <p:sldId id="310" r:id="rId23"/>
    <p:sldId id="319" r:id="rId24"/>
    <p:sldId id="327" r:id="rId25"/>
    <p:sldId id="329" r:id="rId26"/>
    <p:sldId id="330" r:id="rId27"/>
    <p:sldId id="331" r:id="rId28"/>
    <p:sldId id="332" r:id="rId29"/>
    <p:sldId id="315" r:id="rId30"/>
    <p:sldId id="317" r:id="rId31"/>
    <p:sldId id="313" r:id="rId32"/>
    <p:sldId id="274" r:id="rId33"/>
  </p:sldIdLst>
  <p:sldSz cx="12192000" cy="6858000"/>
  <p:notesSz cx="6797675" cy="9926638"/>
  <p:defaultTextStyle>
    <a:defPPr>
      <a:defRPr lang="pl-PL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8" y="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BF37-4CF8-4E56-9BB6-640F43D425C0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A344-A295-465E-B788-0D6B52ACF44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3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DD04C-9845-461D-8413-E87AA7420074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2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DD04C-9845-461D-8413-E87AA7420074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2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1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0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2" y="365142"/>
            <a:ext cx="2628900" cy="581183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3" y="365142"/>
            <a:ext cx="7734300" cy="581183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97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lIns="121906" tIns="60953" rIns="121906" bIns="60953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buClr>
                <a:srgbClr val="009999"/>
              </a:buClr>
              <a:defRPr/>
            </a:pPr>
            <a:fld id="{115B38B0-D793-4853-9A9D-78F2C967BB63}" type="datetime1">
              <a:rPr lang="pl-PL" b="1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buClr>
                  <a:srgbClr val="009999"/>
                </a:buClr>
                <a:defRPr/>
              </a:pPr>
              <a:t>2016-12-02</a:t>
            </a:fld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buClr>
                <a:srgbClr val="009999"/>
              </a:buClr>
              <a:defRPr/>
            </a:pPr>
            <a:fld id="{96BB581D-5E24-437C-A127-130A70331D5A}" type="slidenum">
              <a:rPr lang="pl-PL" b="1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buClr>
                  <a:srgbClr val="009999"/>
                </a:buClr>
                <a:defRPr/>
              </a:pPr>
              <a:t>‹#›</a:t>
            </a:fld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19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buClr>
                <a:srgbClr val="009999"/>
              </a:buClr>
              <a:defRPr/>
            </a:pPr>
            <a:fld id="{9616F9F2-446B-450C-BC6B-D8C7D22B2CD5}" type="slidenum">
              <a:rPr lang="pl-PL" b="1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buClr>
                  <a:srgbClr val="009999"/>
                </a:buClr>
                <a:defRPr/>
              </a:pPr>
              <a:t>‹#›</a:t>
            </a:fld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defTabSz="914354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15B38B0-D793-4853-9A9D-78F2C967BB63}" type="datetime1">
              <a:rPr lang="pl-PL" b="1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defTabSz="914354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BB581D-5E24-437C-A127-130A70331D5A}" type="slidenum">
              <a:rPr lang="pl-PL" b="1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ctr" defTabSz="914354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 sz="1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16F9F2-446B-450C-BC6B-D8C7D22B2CD5}" type="slidenum">
              <a:rPr lang="pl-PL" b="1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buClr>
                <a:srgbClr val="009999"/>
              </a:buClr>
              <a:defRPr/>
            </a:pPr>
            <a:fld id="{115B38B0-D793-4853-9A9D-78F2C967BB63}" type="datetime1">
              <a:rPr lang="pl-PL" b="1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buClr>
                  <a:srgbClr val="009999"/>
                </a:buClr>
                <a:defRPr/>
              </a:pPr>
              <a:t>2016-12-02</a:t>
            </a:fld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buClr>
                <a:srgbClr val="009999"/>
              </a:buClr>
              <a:defRPr/>
            </a:pPr>
            <a:fld id="{96BB581D-5E24-437C-A127-130A70331D5A}" type="slidenum">
              <a:rPr lang="pl-PL" b="1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buClr>
                  <a:srgbClr val="009999"/>
                </a:buClr>
                <a:defRPr/>
              </a:pPr>
              <a:t>‹#›</a:t>
            </a:fld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 sz="190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buClr>
                <a:srgbClr val="009999"/>
              </a:buClr>
              <a:defRPr/>
            </a:pPr>
            <a:fld id="{9616F9F2-446B-450C-BC6B-D8C7D22B2CD5}" type="slidenum">
              <a:rPr lang="pl-PL" b="1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buClr>
                  <a:srgbClr val="009999"/>
                </a:buClr>
                <a:defRPr/>
              </a:pPr>
              <a:t>‹#›</a:t>
            </a:fld>
            <a:endParaRPr lang="pl-PL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6399-5657-4FF4-B1C3-AD970EF7AB27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0C8F-A723-479E-BD29-D7FA99DA4A7A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447E8-47B5-4DCF-8195-8D45B0CA8634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ABE50-5400-483C-B55A-EF6CC6B99B9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E181-0280-47B5-80FA-473589076FB2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9B20-D4EB-493D-BCDB-32E26EDF0789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6499C-81C6-4958-A42A-AD625BFDA2E7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0E3B2-641C-441A-AFDA-7DDAD35F5221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5270D-B0F3-4379-BA2D-3D97CB6E968B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BEBC-579A-4DCA-A408-3E61FF4CA1B9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71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D3AD6-B6A9-43F3-B2AE-482AF9AC1ECF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081F-F7DB-4747-BBC6-49EF6F35BBE4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845F-A1D2-4EA8-B20A-BA6300A46F00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2008F-95B7-43A1-9912-620E21BC3FA6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391E-7621-4DDE-9681-C816C4576E84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BBB2-E1E4-428B-9E4C-0340A96605E5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A893-80F5-47DB-BEAE-786295A01FDE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A42F-C99B-4034-8312-32476B5C128E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45B-EE96-48F1-8F4D-D7291FCFDEF9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58EC-EA05-4324-B498-01A752B8CE59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79F4-4E7B-4D16-8B33-13D5A57CDE3B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6820-1993-499C-BC9E-5075522F3805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E0E2-2F41-4F35-8BCD-AA5D05F8C3B4}" type="datetime1">
              <a:rPr lang="pl-PL" smtClean="0">
                <a:solidFill>
                  <a:srgbClr val="FFFFFF"/>
                </a:solidFill>
              </a:rPr>
              <a:pPr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2D30-CEC6-41F0-A503-2B17E33169C0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5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5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04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04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77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38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87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7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3" y="6356364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71D3-8FD6-4CB3-8C0D-D117945EAD9A}" type="datetimeFigureOut">
              <a:rPr lang="pl-PL" smtClean="0"/>
              <a:pPr/>
              <a:t>2016-12-02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B6FB-F122-4EC6-81CC-3FD60DB04D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69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0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5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0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380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906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430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953" indent="-3047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5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1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66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2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548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104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658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212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01356" y="6381750"/>
            <a:ext cx="1390649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1CAFA67-7296-4BF3-BFB1-B349E7F9C65B}" type="datetime1">
              <a:rPr lang="pl-PL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2016-12-02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2789" y="6381750"/>
            <a:ext cx="374438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>
                <a:solidFill>
                  <a:srgbClr val="FFFFFF"/>
                </a:solidFill>
              </a:rPr>
              <a:t>Urząd Marszałkowski Województwa Wielkopolskiego w Poznaniu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3933" y="6381750"/>
            <a:ext cx="86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72B362-A2D6-40CF-B0EB-921160073406}" type="slidenum">
              <a:rPr lang="pl-PL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6193" y="1568133"/>
            <a:ext cx="10856423" cy="23876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Dofinansowanie dla przedsiębiorstw w ramach konkursów w 2017 roku z Wielkopolskiego Regionalnego Programu Operacyjnego</a:t>
            </a:r>
            <a:r>
              <a:rPr lang="pl-PL" sz="4000" b="1" dirty="0">
                <a:solidFill>
                  <a:schemeClr val="bg1"/>
                </a:solidFill>
              </a:rPr>
              <a:t/>
            </a:r>
            <a:br>
              <a:rPr lang="pl-PL" sz="4000" b="1" dirty="0">
                <a:solidFill>
                  <a:schemeClr val="bg1"/>
                </a:solidFill>
              </a:rPr>
            </a:b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9711" y="3842079"/>
            <a:ext cx="9144000" cy="1655763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14 grudnia 2016 r.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4425" y="0"/>
            <a:ext cx="9544051" cy="745434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2500" b="1" kern="0" dirty="0" smtClean="0"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2500" b="1" kern="0" dirty="0" smtClean="0"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500" b="1" kern="0" dirty="0" smtClean="0">
                <a:latin typeface="Arial"/>
              </a:rPr>
              <a:t>Typy projektów:</a:t>
            </a: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pl-PL" sz="2500" kern="0" dirty="0" smtClean="0">
              <a:solidFill>
                <a:srgbClr val="000000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sz="25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   a) wsparcie infrastruktury </a:t>
            </a:r>
            <a:r>
              <a:rPr lang="pl-PL" sz="2300" kern="0" dirty="0" err="1" smtClean="0">
                <a:solidFill>
                  <a:srgbClr val="000000"/>
                </a:solidFill>
                <a:latin typeface="Arial"/>
              </a:rPr>
              <a:t>B+R</a:t>
            </a: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 poprzez stworzenie lub rozwój istniejącego zaplecza badawczo-rozwojowego w postaci działów </a:t>
            </a:r>
            <a:r>
              <a:rPr lang="pl-PL" sz="2300" kern="0" dirty="0" err="1" smtClean="0">
                <a:solidFill>
                  <a:srgbClr val="000000"/>
                </a:solidFill>
                <a:latin typeface="Arial"/>
              </a:rPr>
              <a:t>B+R</a:t>
            </a: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 w przedsiębiorstwach (w tym laboratoriów) oraz tworzenie centrów badawczo-rozwojowych;</a:t>
            </a: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endParaRPr lang="pl-PL" sz="2300" kern="0" dirty="0" smtClean="0">
              <a:solidFill>
                <a:srgbClr val="000000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    b) prowadzenie badań w przedsiębiorstwach, w tym badań przemysłowych i/lub eksperymentalnych prac rozwojowych </a:t>
            </a:r>
            <a:br>
              <a:rPr lang="pl-PL" sz="2300" kern="0" dirty="0" smtClean="0">
                <a:solidFill>
                  <a:srgbClr val="000000"/>
                </a:solidFill>
                <a:latin typeface="Arial"/>
              </a:rPr>
            </a:b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po stworzenie linii demonstracyjnej;</a:t>
            </a: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endParaRPr lang="pl-PL" sz="2300" kern="0" dirty="0" smtClean="0">
              <a:solidFill>
                <a:srgbClr val="000000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    c) wsparcie przygotowania do wdrożenia własnych lub zakupionych wyników badań naukowych/technologii oraz praw własności intelektualnej (w tym zakup wyników prac </a:t>
            </a:r>
            <a:r>
              <a:rPr lang="pl-PL" sz="2300" kern="0" dirty="0" err="1" smtClean="0">
                <a:solidFill>
                  <a:srgbClr val="000000"/>
                </a:solidFill>
                <a:latin typeface="Arial"/>
              </a:rPr>
              <a:t>B+R</a:t>
            </a:r>
            <a:r>
              <a:rPr lang="pl-PL" sz="2300" kern="0" dirty="0" smtClean="0">
                <a:solidFill>
                  <a:srgbClr val="000000"/>
                </a:solidFill>
                <a:latin typeface="Arial"/>
              </a:rPr>
              <a:t>).</a:t>
            </a:r>
            <a:r>
              <a:rPr lang="pl-PL" sz="2500" kern="0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342882" indent="-342882" algn="ctr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endParaRPr lang="pl-PL" b="1" kern="0" dirty="0" smtClean="0">
              <a:solidFill>
                <a:srgbClr val="000000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endParaRPr lang="pl-PL" b="1" i="1" kern="0" dirty="0" smtClean="0">
              <a:solidFill>
                <a:srgbClr val="000099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i="1" kern="0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2400" kern="0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pl-PL" sz="2400" kern="0" dirty="0" smtClean="0">
              <a:solidFill>
                <a:srgbClr val="000000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pl-PL" sz="1600" kern="0" dirty="0" smtClean="0">
              <a:solidFill>
                <a:srgbClr val="000000"/>
              </a:solidFill>
              <a:latin typeface="Arial"/>
            </a:endParaRPr>
          </a:p>
          <a:p>
            <a:pPr marL="342882" indent="-342882" algn="just" defTabSz="91435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pl-PL" sz="15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871" y="1704109"/>
            <a:ext cx="10972800" cy="3953430"/>
          </a:xfrm>
        </p:spPr>
        <p:txBody>
          <a:bodyPr/>
          <a:lstStyle/>
          <a:p>
            <a:pPr lvl="0"/>
            <a:r>
              <a:rPr lang="pl-PL" sz="2500" b="1" kern="1200" dirty="0">
                <a:latin typeface="Arial" pitchFamily="34" charset="0"/>
                <a:ea typeface="+mj-ea"/>
                <a:cs typeface="Arial" pitchFamily="34" charset="0"/>
              </a:rPr>
              <a:t>Typy beneficjentów: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700" dirty="0" smtClean="0">
              <a:solidFill>
                <a:srgbClr val="000099"/>
              </a:solidFill>
            </a:endParaRPr>
          </a:p>
          <a:p>
            <a:pPr algn="just">
              <a:spcBef>
                <a:spcPts val="0"/>
              </a:spcBef>
              <a:buClr>
                <a:srgbClr val="000099"/>
              </a:buClr>
              <a:buSzPct val="160000"/>
              <a:buNone/>
            </a:pPr>
            <a:r>
              <a:rPr lang="pl-PL" sz="2300" dirty="0" smtClean="0"/>
              <a:t>     a) przedsiębiorstwa lub ich grupy;</a:t>
            </a:r>
          </a:p>
          <a:p>
            <a:pPr algn="just">
              <a:spcBef>
                <a:spcPts val="0"/>
              </a:spcBef>
              <a:buClr>
                <a:srgbClr val="000099"/>
              </a:buClr>
              <a:buSzPct val="160000"/>
              <a:buNone/>
            </a:pPr>
            <a:r>
              <a:rPr lang="pl-PL" sz="2300" dirty="0" smtClean="0"/>
              <a:t>     b) konsorcja przedsiębiorstw i jednostek naukowych, uczelni (w tym spółek celowych uczelni) lub organizacji pozarządowych (wiodącą rolę pełni przedsiębiorstwo).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9999"/>
              </a:buClr>
              <a:defRPr/>
            </a:pPr>
            <a:fld id="{96BB581D-5E24-437C-A127-130A70331D5A}" type="slidenum">
              <a:rPr lang="pl-PL" smtClean="0">
                <a:solidFill>
                  <a:srgbClr val="FFFFFF"/>
                </a:solidFill>
              </a:rPr>
              <a:pPr>
                <a:buClr>
                  <a:srgbClr val="009999"/>
                </a:buClr>
                <a:defRPr/>
              </a:pPr>
              <a:t>11</a:t>
            </a:fld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ymbol zastępczy stopki 3"/>
          <p:cNvSpPr txBox="1"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/>
          <a:lstStyle/>
          <a:p>
            <a:pPr defTabSz="121911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fld id="{083C4D8F-01FD-4D32-9270-E4D43B7FEB4F}" type="slidenum">
              <a:rPr lang="pl-PL" sz="1600" b="1">
                <a:solidFill>
                  <a:srgbClr val="FFFFFF"/>
                </a:solidFill>
              </a:rPr>
              <a:pPr defTabSz="121911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</a:pPr>
              <a:t>12</a:t>
            </a:fld>
            <a:endParaRPr lang="pl-PL" sz="1600" b="1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3883" y="1994549"/>
            <a:ext cx="11163300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>
            <a:spAutoFit/>
          </a:bodyPr>
          <a:lstStyle/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u="sng" dirty="0" smtClean="0">
                <a:solidFill>
                  <a:srgbClr val="002060"/>
                </a:solidFill>
                <a:cs typeface="Arial" charset="0"/>
              </a:rPr>
              <a:t>Podziałanie 1.3.1</a:t>
            </a:r>
            <a:r>
              <a:rPr lang="pl-PL" sz="3200" b="1" u="sng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3200" b="1" u="sng" dirty="0">
              <a:solidFill>
                <a:srgbClr val="002060"/>
              </a:solidFill>
            </a:endParaRP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002060"/>
                </a:solidFill>
              </a:rPr>
              <a:t>Wsparcie inkubacji przedsiębiorstw</a:t>
            </a:r>
          </a:p>
          <a:p>
            <a:pPr algn="just" defTabSz="1219110" fontAlgn="base"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sz="2700" b="1" dirty="0" smtClean="0">
                <a:solidFill>
                  <a:srgbClr val="002060"/>
                </a:solidFill>
              </a:rPr>
              <a:t>	</a:t>
            </a:r>
            <a:endParaRPr lang="pl-PL" sz="2700" b="1" dirty="0">
              <a:solidFill>
                <a:srgbClr val="002060"/>
              </a:solidFill>
            </a:endParaRP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27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609976" y="4335651"/>
            <a:ext cx="11131549" cy="29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>
            <a:spAutoFit/>
          </a:bodyPr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endParaRPr lang="pl-PL" sz="11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3" y="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PODDZIAŁANIE 1.3.1. Wsparcie inkubacji przedsiębiorstw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773" y="1108711"/>
            <a:ext cx="10515600" cy="4599624"/>
          </a:xfrm>
        </p:spPr>
        <p:txBody>
          <a:bodyPr>
            <a:noAutofit/>
          </a:bodyPr>
          <a:lstStyle/>
          <a:p>
            <a:pPr algn="just"/>
            <a:r>
              <a:rPr lang="pl-PL" sz="2500" b="1" dirty="0" smtClean="0">
                <a:latin typeface="Arial" pitchFamily="34" charset="0"/>
                <a:cs typeface="Arial" pitchFamily="34" charset="0"/>
              </a:rPr>
              <a:t>Planowany w III kwartale 2017 roku.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Alokacja: </a:t>
            </a:r>
            <a:br>
              <a:rPr lang="pl-PL" sz="2500" b="1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15 000 000,00 PLN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tematyczny: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wzmocnienie konkurencyjności małych i średnich przedsiębiorstw.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szczegółowy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osiągnięcie lepszych warunków do rozwoju MŚP w regionie poprzez:</a:t>
            </a:r>
          </a:p>
          <a:p>
            <a:pPr algn="just">
              <a:buNone/>
            </a:pPr>
            <a:r>
              <a:rPr lang="pl-PL" sz="2300" dirty="0" smtClean="0">
                <a:latin typeface="Arial" pitchFamily="34" charset="0"/>
                <a:cs typeface="Arial" pitchFamily="34" charset="0"/>
              </a:rPr>
              <a:t>   a) wsparcie usług skierowanych do nowo powstałych przedsiębiorstw </a:t>
            </a:r>
            <a:br>
              <a:rPr lang="pl-PL" sz="23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w początkowym etapie rozwoju działalności gospodarczej;</a:t>
            </a:r>
          </a:p>
          <a:p>
            <a:pPr algn="just">
              <a:buNone/>
            </a:pPr>
            <a:r>
              <a:rPr lang="pl-PL" sz="2300" dirty="0" smtClean="0">
                <a:latin typeface="Arial" pitchFamily="34" charset="0"/>
                <a:cs typeface="Arial" pitchFamily="34" charset="0"/>
              </a:rPr>
              <a:t>   b) tworzenie warunków rozwoju przedsiębiorczości dzięki kompleksowemu przygotowaniu infrastruktury rozwoju gospodarczego oraz wsparciu instytucji otoczenia biznesu. </a:t>
            </a:r>
          </a:p>
          <a:p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endParaRPr lang="pl-PL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053" y="1421476"/>
            <a:ext cx="10515600" cy="5109818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Typy projektów: </a:t>
            </a:r>
          </a:p>
          <a:p>
            <a:pPr algn="just">
              <a:buNone/>
            </a:pPr>
            <a:r>
              <a:rPr lang="pl-PL" sz="25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300" dirty="0" smtClean="0">
                <a:latin typeface="Arial" pitchFamily="34" charset="0"/>
                <a:cs typeface="Arial" pitchFamily="34" charset="0"/>
              </a:rPr>
              <a:t>zapewnienie przedsiębiorstwom w początkowej fazie działalności </a:t>
            </a:r>
            <a:br>
              <a:rPr lang="pl-PL" sz="23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(do 24 miesięcy) usług potrzebnych do funkcjonowania przedsiębiorstwa </a:t>
            </a:r>
            <a:br>
              <a:rPr lang="pl-PL" sz="23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(w tym np.: udostępnienie infrastruktury, usługi prawne i księgowe, doradztwo) oraz wsparcie inwestycyjne na zakup środków trwałych i wartości niematerialnych i prawnych. </a:t>
            </a:r>
          </a:p>
          <a:p>
            <a:pPr>
              <a:buNone/>
            </a:pP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Typy beneficjentów: </a:t>
            </a:r>
          </a:p>
          <a:p>
            <a:pPr>
              <a:buNone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300" dirty="0" smtClean="0">
                <a:latin typeface="Arial" pitchFamily="34" charset="0"/>
                <a:cs typeface="Arial" pitchFamily="34" charset="0"/>
              </a:rPr>
              <a:t>Instytucje otoczenia biznesu. </a:t>
            </a:r>
            <a:endParaRPr lang="pl-PL" sz="2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3" y="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PODDZIAŁANIE 1.3.2. Poprawa jakości usług </a:t>
            </a:r>
            <a:b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rzecz inkubacji przedsiębiorstw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773" y="1116971"/>
            <a:ext cx="10515600" cy="4351339"/>
          </a:xfrm>
        </p:spPr>
        <p:txBody>
          <a:bodyPr>
            <a:noAutofit/>
          </a:bodyPr>
          <a:lstStyle/>
          <a:p>
            <a:pPr algn="just"/>
            <a:r>
              <a:rPr lang="pl-PL" sz="2500" b="1" dirty="0" smtClean="0">
                <a:latin typeface="Arial" pitchFamily="34" charset="0"/>
                <a:cs typeface="Arial" pitchFamily="34" charset="0"/>
              </a:rPr>
              <a:t>Planowany w III kwartale 2017 roku.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Alokacja: </a:t>
            </a:r>
            <a:br>
              <a:rPr lang="pl-PL" sz="2500" b="1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50 000 000,00 PLN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tematyczny: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wzmocnienie konkurencyjności małych i średnich przedsiębiorstw.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szczegółowy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osiągnięcie lepszych warunków do rozwoju MŚP w regionie poprzez:</a:t>
            </a:r>
          </a:p>
          <a:p>
            <a:pPr>
              <a:buNone/>
            </a:pPr>
            <a:r>
              <a:rPr lang="pl-PL" sz="2300" dirty="0" smtClean="0">
                <a:latin typeface="Arial" pitchFamily="34" charset="0"/>
                <a:cs typeface="Arial" pitchFamily="34" charset="0"/>
              </a:rPr>
              <a:t>   a) wsparcie usług skierowanych do nowo powstałych przedsiębiorstw </a:t>
            </a:r>
            <a:br>
              <a:rPr lang="pl-PL" sz="23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w początkowym etapie rozwoju działalności gospodarczej;</a:t>
            </a:r>
          </a:p>
          <a:p>
            <a:pPr>
              <a:buNone/>
            </a:pPr>
            <a:r>
              <a:rPr lang="pl-PL" sz="2300" dirty="0" smtClean="0">
                <a:latin typeface="Arial" pitchFamily="34" charset="0"/>
                <a:cs typeface="Arial" pitchFamily="34" charset="0"/>
              </a:rPr>
              <a:t>   b) tworzenie warunków rozwoju przedsiębiorczości dzięki kompleksowemu przygotowaniu infrastruktury rozwoju gospodarczego oraz wsparciu instytucji otoczenia biznesu. </a:t>
            </a:r>
          </a:p>
          <a:p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endParaRPr lang="pl-PL" sz="2500" dirty="0" smtClean="0"/>
          </a:p>
          <a:p>
            <a:endParaRPr lang="pl-PL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4945" y="1246909"/>
            <a:ext cx="10683243" cy="4564296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Typy projektów: </a:t>
            </a:r>
          </a:p>
          <a:p>
            <a:pPr>
              <a:buNone/>
            </a:pPr>
            <a:r>
              <a:rPr lang="pl-PL" sz="25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300" dirty="0" smtClean="0">
                <a:latin typeface="Arial" pitchFamily="34" charset="0"/>
                <a:cs typeface="Arial" pitchFamily="34" charset="0"/>
              </a:rPr>
              <a:t>rozwój potencjału i poprawa jakości specjalistycznych usług oraz infrastruktury instytucji otoczenia biznesu na rzecz inkubacji przedsiębiorstw, w tym dla regionalnych inteligentnych specjalizacji. </a:t>
            </a:r>
          </a:p>
          <a:p>
            <a:pPr>
              <a:buNone/>
            </a:pP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Typy beneficjentów: </a:t>
            </a:r>
          </a:p>
          <a:p>
            <a:pPr>
              <a:buNone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300" dirty="0" smtClean="0">
                <a:latin typeface="Arial" pitchFamily="34" charset="0"/>
                <a:cs typeface="Arial" pitchFamily="34" charset="0"/>
              </a:rPr>
              <a:t>Instytucje otoczenia biznesu. </a:t>
            </a:r>
            <a:endParaRPr lang="pl-PL" sz="2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PODDZIAŁANIE 1.5.3. Wzrost konkurencyjności przedsiębiorstw poprzez poprawę efektywności energetycznej 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3" y="1579419"/>
            <a:ext cx="10515600" cy="45975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700" b="1" dirty="0" smtClean="0">
                <a:latin typeface="Arial" pitchFamily="34" charset="0"/>
                <a:cs typeface="Arial" pitchFamily="34" charset="0"/>
              </a:rPr>
              <a:t>Planowany w II kwartale 2017 roku.</a:t>
            </a:r>
          </a:p>
          <a:p>
            <a:r>
              <a:rPr lang="pl-PL" sz="2700" b="1" dirty="0">
                <a:latin typeface="Arial" pitchFamily="34" charset="0"/>
                <a:cs typeface="Arial" pitchFamily="34" charset="0"/>
              </a:rPr>
              <a:t>Alokacja: </a:t>
            </a:r>
            <a:br>
              <a:rPr lang="pl-PL" sz="2700" b="1" dirty="0">
                <a:latin typeface="Arial" pitchFamily="34" charset="0"/>
                <a:cs typeface="Arial" pitchFamily="34" charset="0"/>
              </a:rPr>
            </a:br>
            <a:r>
              <a:rPr lang="pl-PL" sz="2500" dirty="0">
                <a:latin typeface="Arial" pitchFamily="34" charset="0"/>
                <a:cs typeface="Arial" pitchFamily="34" charset="0"/>
              </a:rPr>
              <a:t>60 000 000,00 PLN</a:t>
            </a:r>
          </a:p>
          <a:p>
            <a:r>
              <a:rPr lang="pl-PL" sz="2700" b="1" dirty="0">
                <a:latin typeface="Arial" pitchFamily="34" charset="0"/>
                <a:cs typeface="Arial" pitchFamily="34" charset="0"/>
              </a:rPr>
              <a:t>Cel tematyczny: </a:t>
            </a:r>
            <a:br>
              <a:rPr lang="pl-PL" sz="2700" b="1" dirty="0">
                <a:latin typeface="Arial" pitchFamily="34" charset="0"/>
                <a:cs typeface="Arial" pitchFamily="34" charset="0"/>
              </a:rPr>
            </a:br>
            <a:r>
              <a:rPr lang="pl-PL" sz="2500" dirty="0">
                <a:latin typeface="Arial" pitchFamily="34" charset="0"/>
                <a:cs typeface="Arial" pitchFamily="34" charset="0"/>
              </a:rPr>
              <a:t>wzmocnienie konkurencyjności małych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i średnich przedsiębiorstw.</a:t>
            </a:r>
          </a:p>
          <a:p>
            <a:pPr>
              <a:lnSpc>
                <a:spcPct val="110000"/>
              </a:lnSpc>
            </a:pP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Cel szczegółowy</a:t>
            </a:r>
            <a:r>
              <a:rPr lang="pl-PL" sz="27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l-PL" sz="2700" dirty="0" smtClean="0">
                <a:latin typeface="Arial" pitchFamily="34" charset="0"/>
                <a:cs typeface="Arial" pitchFamily="34" charset="0"/>
              </a:rPr>
            </a:br>
            <a:r>
              <a:rPr lang="pl-PL" sz="2500" dirty="0">
                <a:latin typeface="Arial" pitchFamily="34" charset="0"/>
                <a:cs typeface="Arial" pitchFamily="34" charset="0"/>
              </a:rPr>
              <a:t>zwiększone zastosowanie innowacji w przedsiębiorstwach MŚP poprzez wzmocnienie aktywności inwestycyjnej. Wsparcie sektora będzie uwzględniać</a:t>
            </a:r>
            <a:r>
              <a:rPr lang="pl-PL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500" dirty="0">
                <a:latin typeface="Arial" pitchFamily="34" charset="0"/>
                <a:cs typeface="Arial" pitchFamily="34" charset="0"/>
              </a:rPr>
              <a:t>podniesienie poziomu innowacyjności, </a:t>
            </a:r>
            <a:r>
              <a:rPr lang="pl-PL" sz="2500" dirty="0" err="1" smtClean="0">
                <a:latin typeface="Arial" pitchFamily="34" charset="0"/>
                <a:cs typeface="Arial" pitchFamily="34" charset="0"/>
              </a:rPr>
              <a:t>eko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-innowacje</a:t>
            </a:r>
            <a:r>
              <a:rPr lang="pl-PL" sz="2500" dirty="0">
                <a:latin typeface="Arial" pitchFamily="34" charset="0"/>
                <a:cs typeface="Arial" pitchFamily="34" charset="0"/>
              </a:rPr>
              <a:t>, efektywność energetyczną i rozpowszechnienie wykorzystania technik informacyjno-komunikacyjnych. </a:t>
            </a:r>
          </a:p>
          <a:p>
            <a:pPr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4" y="388620"/>
            <a:ext cx="10683237" cy="5817108"/>
          </a:xfrm>
        </p:spPr>
        <p:txBody>
          <a:bodyPr>
            <a:normAutofit fontScale="55000" lnSpcReduction="20000"/>
          </a:bodyPr>
          <a:lstStyle/>
          <a:p>
            <a:endParaRPr lang="pl-PL" dirty="0" smtClean="0"/>
          </a:p>
          <a:p>
            <a:pPr>
              <a:lnSpc>
                <a:spcPct val="100000"/>
              </a:lnSpc>
            </a:pPr>
            <a:r>
              <a:rPr lang="pl-PL" sz="4500" b="1" dirty="0">
                <a:latin typeface="Arial" pitchFamily="34" charset="0"/>
                <a:cs typeface="Arial" pitchFamily="34" charset="0"/>
              </a:rPr>
              <a:t>Typy projektów: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Podniesienie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efektywności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energetycznej w przedsiębiorstwach poprzez: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modyfikacje procesów technologiczno-produkcyjnych pod kątem efektywności energetycznej (przebudowa linii produkcyjnych, zastosowanie energooszczędnych technologii produkcji, zastosowanie technologii odzysku energii, w tym wykorzystanie energii ciepła odpadowego), w tym systemy zarządzania energią;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kompleksowe modernizacje energochłonnych obiektów działalności przedsiębiorstw </a:t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(np. budynki produkcyjne, usługowe, produkcyjno-usługowe);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inwestycje w zakresie instalacji wytwarzania energii ze źródeł odnawialnych.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500" b="1" i="1" dirty="0" smtClean="0">
                <a:latin typeface="Arial" pitchFamily="34" charset="0"/>
                <a:cs typeface="Arial" pitchFamily="34" charset="0"/>
              </a:rPr>
              <a:t>* Typy projektów a) i b) są obowiązkowym elementem projektu. Typ projektu c) to element dodatkowy. </a:t>
            </a:r>
            <a:endParaRPr lang="pl-PL" sz="23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500" b="1" dirty="0">
                <a:latin typeface="Arial" pitchFamily="34" charset="0"/>
                <a:cs typeface="Arial" pitchFamily="34" charset="0"/>
              </a:rPr>
              <a:t>Typy beneficjentów: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Mikro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, małe i średnie przedsiębiorstwa spełniające warunki w załączniku nr 1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Rozporządzenia Komisji UE 651/2014 z dnia 17.06.2014 r.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Instrumenty Finansowe </a:t>
            </a:r>
            <a:r>
              <a:rPr lang="pl-PL" sz="28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 Wielkopolsce </a:t>
            </a:r>
            <a:r>
              <a:rPr lang="pl-PL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28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perspektywa </a:t>
            </a:r>
            <a:r>
              <a:rPr lang="pl-PL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finansowa 2007-2013</a:t>
            </a:r>
            <a:endParaRPr lang="pl-PL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  <a:tabLst>
                <a:tab pos="177800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Wielkopolsce instrumenty inżynierii finansowej w Perspektywie Finansowej 2007-2013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w ramach Wielkopolskiego Regionalnego Programu Operacyjnego na lata 2007-2013 (WRPO) wdrażane są poprzez realizację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dwóch inicjatyw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zaproponowanych przez Komisję Europejską tj.:</a:t>
            </a:r>
          </a:p>
          <a:p>
            <a:pPr marL="0" indent="0" algn="just">
              <a:buFontTx/>
              <a:buNone/>
              <a:tabLst>
                <a:tab pos="177800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tabLst>
                <a:tab pos="177800" algn="l"/>
              </a:tabLst>
            </a:pP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JESSICA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 (Joint </a:t>
            </a:r>
            <a:r>
              <a:rPr lang="pl-PL" sz="19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 Suport for </a:t>
            </a:r>
            <a:r>
              <a:rPr lang="pl-PL" sz="1900" dirty="0" err="1" smtClean="0">
                <a:latin typeface="Arial" pitchFamily="34" charset="0"/>
                <a:cs typeface="Arial" pitchFamily="34" charset="0"/>
              </a:rPr>
              <a:t>Sustainable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 Investment in City </a:t>
            </a:r>
            <a:r>
              <a:rPr lang="pl-PL" sz="1900" dirty="0" err="1" smtClean="0">
                <a:latin typeface="Arial" pitchFamily="34" charset="0"/>
                <a:cs typeface="Arial" pitchFamily="34" charset="0"/>
              </a:rPr>
              <a:t>Areas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) </a:t>
            </a:r>
            <a:br>
              <a:rPr lang="pl-PL" sz="1900" dirty="0" smtClean="0">
                <a:latin typeface="Arial" pitchFamily="34" charset="0"/>
                <a:cs typeface="Arial" pitchFamily="34" charset="0"/>
              </a:rPr>
            </a:br>
            <a:r>
              <a:rPr lang="pl-PL" sz="1900" dirty="0" smtClean="0">
                <a:latin typeface="Arial" pitchFamily="34" charset="0"/>
                <a:cs typeface="Arial" pitchFamily="34" charset="0"/>
              </a:rPr>
              <a:t>– w ramach </a:t>
            </a: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Działania 1.4 – Schemat III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oraz</a:t>
            </a: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 Działania 4.1 WRPO; </a:t>
            </a:r>
          </a:p>
          <a:p>
            <a:pPr algn="just">
              <a:tabLst>
                <a:tab pos="177800" algn="l"/>
              </a:tabLst>
            </a:pP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JEREMIE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(Joint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European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Resources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 for Micro to Medium Enterprises)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900" dirty="0" smtClean="0">
                <a:latin typeface="Arial" pitchFamily="34" charset="0"/>
                <a:cs typeface="Arial" pitchFamily="34" charset="0"/>
              </a:rPr>
            </a:br>
            <a:r>
              <a:rPr lang="pl-PL" sz="1900" dirty="0" smtClean="0">
                <a:latin typeface="Arial" pitchFamily="34" charset="0"/>
                <a:cs typeface="Arial" pitchFamily="34" charset="0"/>
              </a:rPr>
              <a:t>– w 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ramach </a:t>
            </a:r>
            <a:r>
              <a:rPr lang="pl-PL" sz="1900" b="1" dirty="0">
                <a:latin typeface="Arial" pitchFamily="34" charset="0"/>
                <a:cs typeface="Arial" pitchFamily="34" charset="0"/>
              </a:rPr>
              <a:t>Działania 1.3 </a:t>
            </a: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WRPO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tabLst>
                <a:tab pos="177800" algn="l"/>
              </a:tabLst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Symbol zastępczy stopki 4"/>
          <p:cNvSpPr txBox="1">
            <a:spLocks noGrp="1"/>
          </p:cNvSpPr>
          <p:nvPr/>
        </p:nvSpPr>
        <p:spPr bwMode="auto">
          <a:xfrm>
            <a:off x="1102789" y="6381750"/>
            <a:ext cx="374438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Wielkopolskiego w Poznaniu</a:t>
            </a:r>
          </a:p>
        </p:txBody>
      </p:sp>
    </p:spTree>
    <p:extLst>
      <p:ext uri="{BB962C8B-B14F-4D97-AF65-F5344CB8AC3E}">
        <p14:creationId xmlns:p14="http://schemas.microsoft.com/office/powerpoint/2010/main" val="23709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119" y="360384"/>
            <a:ext cx="11518900" cy="3746109"/>
          </a:xfrm>
        </p:spPr>
        <p:txBody>
          <a:bodyPr lIns="122400"/>
          <a:lstStyle/>
          <a:p>
            <a:pPr>
              <a:spcAft>
                <a:spcPct val="30000"/>
              </a:spcAft>
              <a:buNone/>
              <a:defRPr/>
            </a:pPr>
            <a:r>
              <a:rPr lang="pl-PL" sz="37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Cel główny WRPO 2014+:</a:t>
            </a:r>
            <a:br>
              <a:rPr lang="pl-PL" sz="37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3300" b="1" dirty="0" smtClean="0">
                <a:solidFill>
                  <a:srgbClr val="000514"/>
                </a:solidFill>
              </a:rPr>
              <a:t>Poprawa konkurencyjności i spójności województwa</a:t>
            </a:r>
            <a:endParaRPr lang="pl-PL" sz="37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ct val="30000"/>
              </a:spcAft>
              <a:buNone/>
              <a:defRPr/>
            </a:pPr>
            <a:r>
              <a:rPr lang="pl-PL" sz="37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Alokacja środków WRPO 2014+:</a:t>
            </a:r>
          </a:p>
          <a:p>
            <a:pPr algn="ctr">
              <a:lnSpc>
                <a:spcPts val="3333"/>
              </a:lnSpc>
              <a:spcAft>
                <a:spcPct val="30000"/>
              </a:spcAft>
              <a:buNone/>
              <a:defRPr/>
            </a:pPr>
            <a:r>
              <a:rPr lang="pl-PL" sz="3300" b="1" dirty="0" smtClean="0">
                <a:solidFill>
                  <a:srgbClr val="000514"/>
                </a:solidFill>
              </a:rPr>
              <a:t>WRPO 2014+    </a:t>
            </a:r>
            <a:r>
              <a:rPr lang="pl-PL" sz="3300" b="1" u="sng" dirty="0" smtClean="0">
                <a:solidFill>
                  <a:srgbClr val="000514"/>
                </a:solidFill>
              </a:rPr>
              <a:t>2 450,2 mln euro</a:t>
            </a:r>
            <a:r>
              <a:rPr lang="pl-PL" sz="3300" b="1" dirty="0" smtClean="0">
                <a:solidFill>
                  <a:srgbClr val="000514"/>
                </a:solidFill>
              </a:rPr>
              <a:t> </a:t>
            </a:r>
          </a:p>
          <a:p>
            <a:pPr algn="ctr">
              <a:lnSpc>
                <a:spcPts val="3333"/>
              </a:lnSpc>
              <a:buNone/>
              <a:defRPr/>
            </a:pPr>
            <a:r>
              <a:rPr lang="pl-PL" sz="3300" dirty="0" smtClean="0">
                <a:solidFill>
                  <a:srgbClr val="000514"/>
                </a:solidFill>
              </a:rPr>
              <a:t>(EFRR – </a:t>
            </a:r>
            <a:r>
              <a:rPr lang="pl-PL" sz="3300" u="sng" dirty="0" smtClean="0">
                <a:solidFill>
                  <a:srgbClr val="000514"/>
                </a:solidFill>
              </a:rPr>
              <a:t>1 760,9</a:t>
            </a:r>
            <a:r>
              <a:rPr lang="pl-PL" sz="3300" dirty="0" smtClean="0">
                <a:solidFill>
                  <a:srgbClr val="000514"/>
                </a:solidFill>
              </a:rPr>
              <a:t> </a:t>
            </a:r>
            <a:r>
              <a:rPr lang="pl-PL" sz="3300" u="sng" dirty="0" smtClean="0">
                <a:solidFill>
                  <a:srgbClr val="000514"/>
                </a:solidFill>
              </a:rPr>
              <a:t>mln euro</a:t>
            </a:r>
            <a:r>
              <a:rPr lang="pl-PL" sz="3300" dirty="0" smtClean="0">
                <a:solidFill>
                  <a:srgbClr val="000514"/>
                </a:solidFill>
              </a:rPr>
              <a:t>; EFS –  </a:t>
            </a:r>
            <a:r>
              <a:rPr lang="pl-PL" sz="3300" u="sng" dirty="0" smtClean="0">
                <a:solidFill>
                  <a:srgbClr val="000514"/>
                </a:solidFill>
              </a:rPr>
              <a:t>689,2 mln euro</a:t>
            </a:r>
            <a:r>
              <a:rPr lang="pl-PL" sz="3300" dirty="0" smtClean="0">
                <a:solidFill>
                  <a:srgbClr val="000514"/>
                </a:solidFill>
              </a:rPr>
              <a:t>) </a:t>
            </a:r>
          </a:p>
          <a:p>
            <a:pPr>
              <a:lnSpc>
                <a:spcPts val="3333"/>
              </a:lnSpc>
              <a:buNone/>
              <a:defRPr/>
            </a:pPr>
            <a:endParaRPr lang="pl-PL" sz="29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ts val="3333"/>
              </a:lnSpc>
              <a:buNone/>
              <a:defRPr/>
            </a:pPr>
            <a:endParaRPr lang="pl-PL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ts val="3333"/>
              </a:lnSpc>
              <a:buNone/>
              <a:defRPr/>
            </a:pP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Dla porównania: WRPO 2007-2013 – 1 332,6  mln euro (EFRR)</a:t>
            </a:r>
          </a:p>
          <a:p>
            <a:pPr>
              <a:lnSpc>
                <a:spcPts val="3333"/>
              </a:lnSpc>
              <a:buNone/>
              <a:defRPr/>
            </a:pP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		  komponent regionalny PO KL – 536,1 mln euro (EFS)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6146" name="Symbol zastępczy stop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9999"/>
              </a:buClr>
            </a:pPr>
            <a:fld id="{1B0023C2-1A08-4C99-8F64-C20104E41CA1}" type="slidenum">
              <a:rPr lang="pl-PL" smtClean="0">
                <a:solidFill>
                  <a:srgbClr val="FFFFFF"/>
                </a:solidFill>
              </a:rPr>
              <a:pPr>
                <a:buClr>
                  <a:srgbClr val="009999"/>
                </a:buClr>
              </a:pPr>
              <a:t>2</a:t>
            </a:fld>
            <a:endParaRPr lang="pl-PL" dirty="0" smtClean="0">
              <a:solidFill>
                <a:srgbClr val="FFFFFF"/>
              </a:solidFill>
            </a:endParaRPr>
          </a:p>
        </p:txBody>
      </p:sp>
      <p:sp>
        <p:nvSpPr>
          <p:cNvPr id="6" name="Nawias klamrowy zamykający 5"/>
          <p:cNvSpPr/>
          <p:nvPr/>
        </p:nvSpPr>
        <p:spPr bwMode="auto">
          <a:xfrm>
            <a:off x="9125081" y="4813021"/>
            <a:ext cx="425451" cy="569912"/>
          </a:xfrm>
          <a:prstGeom prst="rightBrac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04" tIns="60952" rIns="121904" bIns="6095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148" name="pole tekstowe 5"/>
          <p:cNvSpPr txBox="1">
            <a:spLocks noChangeArrowheads="1"/>
          </p:cNvSpPr>
          <p:nvPr/>
        </p:nvSpPr>
        <p:spPr bwMode="auto">
          <a:xfrm>
            <a:off x="9658365" y="4732543"/>
            <a:ext cx="2533649" cy="76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4" tIns="60952" rIns="121904" bIns="6095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100" dirty="0">
                <a:solidFill>
                  <a:srgbClr val="000514"/>
                </a:solidFill>
              </a:rPr>
              <a:t>RAZEM: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100" dirty="0">
                <a:solidFill>
                  <a:srgbClr val="000514"/>
                </a:solidFill>
              </a:rPr>
              <a:t>1 868,7 mln euro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16635"/>
            <a:ext cx="10972800" cy="1011237"/>
          </a:xfrm>
        </p:spPr>
        <p:txBody>
          <a:bodyPr/>
          <a:lstStyle/>
          <a:p>
            <a:r>
              <a:rPr lang="pl-PL" sz="28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Wsparcie MŚP</a:t>
            </a:r>
            <a:br>
              <a:rPr lang="pl-PL" sz="28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sz="28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(produkty)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4417" y="1071246"/>
            <a:ext cx="10972800" cy="4824413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2000" b="1" u="sng" dirty="0" smtClean="0">
                <a:latin typeface="+mj-lt"/>
                <a:cs typeface="Times New Roman" panose="02020603050405020304" pitchFamily="18" charset="0"/>
              </a:rPr>
              <a:t>Pożyczki: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		</a:t>
            </a:r>
            <a:r>
              <a:rPr lang="pl-PL" sz="1800" kern="12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pl-PL" sz="1800" kern="1200" dirty="0">
                <a:latin typeface="+mj-lt"/>
                <a:cs typeface="Times New Roman" panose="02020603050405020304" pitchFamily="18" charset="0"/>
              </a:rPr>
              <a:t>na finansowanie działalności - </a:t>
            </a:r>
            <a:r>
              <a:rPr lang="pl-PL" sz="1800" b="1" dirty="0" smtClean="0">
                <a:latin typeface="+mj-lt"/>
                <a:cs typeface="Times New Roman" panose="02020603050405020304" pitchFamily="18" charset="0"/>
              </a:rPr>
              <a:t>do 1 mln zł,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1800" b="1" dirty="0" smtClean="0">
                <a:latin typeface="+mj-lt"/>
                <a:cs typeface="Times New Roman" panose="02020603050405020304" pitchFamily="18" charset="0"/>
              </a:rPr>
              <a:t>		</a:t>
            </a: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pl-PL" sz="1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na</a:t>
            </a:r>
            <a:r>
              <a:rPr lang="pl-PL" sz="1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realizację przez MŚP przedsięwzięcia inwestycyjnego o charakterze </a:t>
            </a:r>
            <a:br>
              <a:rPr lang="pl-PL" sz="1800" dirty="0" smtClean="0">
                <a:latin typeface="+mj-lt"/>
                <a:cs typeface="Times New Roman" panose="02020603050405020304" pitchFamily="18" charset="0"/>
              </a:rPr>
            </a:b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	  innowacyjnym </a:t>
            </a:r>
            <a:r>
              <a:rPr lang="pl-PL" sz="1800" b="1" dirty="0" smtClean="0">
                <a:latin typeface="+mj-lt"/>
                <a:cs typeface="Times New Roman" panose="02020603050405020304" pitchFamily="18" charset="0"/>
              </a:rPr>
              <a:t>– do 2,5 mln zł</a:t>
            </a: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		- dedykowane dla start-</a:t>
            </a:r>
            <a:r>
              <a:rPr lang="pl-PL" sz="1800" dirty="0" err="1" smtClean="0">
                <a:latin typeface="+mj-lt"/>
                <a:cs typeface="Times New Roman" panose="02020603050405020304" pitchFamily="18" charset="0"/>
              </a:rPr>
              <a:t>upów</a:t>
            </a:r>
            <a:r>
              <a:rPr lang="pl-PL" sz="1800" dirty="0" smtClean="0">
                <a:latin typeface="+mj-lt"/>
                <a:cs typeface="Times New Roman" panose="02020603050405020304" pitchFamily="18" charset="0"/>
              </a:rPr>
              <a:t> – </a:t>
            </a:r>
            <a:r>
              <a:rPr lang="pl-PL" sz="1800" b="1" dirty="0" smtClean="0">
                <a:latin typeface="+mj-lt"/>
                <a:cs typeface="Times New Roman" panose="02020603050405020304" pitchFamily="18" charset="0"/>
              </a:rPr>
              <a:t>do 300 tyś zł</a:t>
            </a:r>
            <a:endParaRPr lang="pl-PL" sz="1800" dirty="0" smtClean="0">
              <a:latin typeface="+mj-lt"/>
              <a:cs typeface="Times New Roman" panose="02020603050405020304" pitchFamily="18" charset="0"/>
            </a:endParaRP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b="1" u="sng" dirty="0" smtClean="0">
                <a:latin typeface="+mj-lt"/>
                <a:cs typeface="Times New Roman" panose="02020603050405020304" pitchFamily="18" charset="0"/>
              </a:rPr>
              <a:t>Poręczenia</a:t>
            </a:r>
            <a:r>
              <a:rPr lang="pl-PL" sz="2000" b="1" u="sng" dirty="0">
                <a:latin typeface="+mj-lt"/>
                <a:cs typeface="Times New Roman" panose="02020603050405020304" pitchFamily="18" charset="0"/>
              </a:rPr>
              <a:t>:</a:t>
            </a:r>
            <a:endParaRPr lang="pl-PL" sz="20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800" kern="1200" dirty="0" smtClean="0">
                <a:latin typeface="+mj-lt"/>
                <a:cs typeface="Times New Roman" panose="02020603050405020304" pitchFamily="18" charset="0"/>
              </a:rPr>
              <a:t>	- kredytów </a:t>
            </a:r>
            <a:r>
              <a:rPr lang="pl-PL" sz="1800" kern="1200" dirty="0">
                <a:latin typeface="+mj-lt"/>
                <a:cs typeface="Times New Roman" panose="02020603050405020304" pitchFamily="18" charset="0"/>
              </a:rPr>
              <a:t>i pożyczek udzielonych na finansowanie działalności – </a:t>
            </a:r>
            <a:r>
              <a:rPr lang="pl-PL" sz="1800" kern="12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pl-PL" sz="1800" kern="1200" dirty="0" smtClean="0">
                <a:latin typeface="+mj-lt"/>
                <a:cs typeface="Times New Roman" panose="02020603050405020304" pitchFamily="18" charset="0"/>
              </a:rPr>
            </a:br>
            <a:r>
              <a:rPr lang="pl-PL" sz="1800" kern="120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pl-PL" sz="1800" b="1" kern="1200" dirty="0" smtClean="0">
                <a:latin typeface="+mj-lt"/>
                <a:cs typeface="Times New Roman" panose="02020603050405020304" pitchFamily="18" charset="0"/>
              </a:rPr>
              <a:t>do </a:t>
            </a:r>
            <a:r>
              <a:rPr lang="pl-PL" sz="1800" b="1" kern="1200" dirty="0">
                <a:latin typeface="+mj-lt"/>
                <a:cs typeface="Times New Roman" panose="02020603050405020304" pitchFamily="18" charset="0"/>
              </a:rPr>
              <a:t>1 mln zł</a:t>
            </a:r>
            <a:r>
              <a:rPr lang="pl-PL" sz="1800" kern="12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-----------------------------------------------------------------------------------------------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Okres finansowania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do 5 lat/do 10 lat*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Minimalny poziom zabezpieczeń;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Szeroka sieć dystrybucji;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Optymalizacja procesu przyznawania wsparcia;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</a:pP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Preferencyjne warunki, brak dodatkowych opłat.</a:t>
            </a: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1400" dirty="0" smtClean="0">
                <a:latin typeface="+mj-lt"/>
                <a:cs typeface="Times New Roman" panose="02020603050405020304" pitchFamily="18" charset="0"/>
              </a:rPr>
              <a:t>* Dotyczy przedsięwzięć inwestycyjnych o charakterze innowacyjnym.</a:t>
            </a:r>
          </a:p>
        </p:txBody>
      </p:sp>
      <p:sp>
        <p:nvSpPr>
          <p:cNvPr id="25608" name="Symbol zastępczy stopki 4"/>
          <p:cNvSpPr txBox="1">
            <a:spLocks noGrp="1"/>
          </p:cNvSpPr>
          <p:nvPr/>
        </p:nvSpPr>
        <p:spPr bwMode="auto">
          <a:xfrm>
            <a:off x="1102786" y="6381750"/>
            <a:ext cx="374438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Wielkopolskiego w Poznaniu</a:t>
            </a:r>
          </a:p>
        </p:txBody>
      </p:sp>
    </p:spTree>
    <p:extLst>
      <p:ext uri="{BB962C8B-B14F-4D97-AF65-F5344CB8AC3E}">
        <p14:creationId xmlns:p14="http://schemas.microsoft.com/office/powerpoint/2010/main" val="21388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stopki 4"/>
          <p:cNvSpPr txBox="1">
            <a:spLocks noGrp="1"/>
          </p:cNvSpPr>
          <p:nvPr/>
        </p:nvSpPr>
        <p:spPr bwMode="auto">
          <a:xfrm>
            <a:off x="1102785" y="6381750"/>
            <a:ext cx="374438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Wielkopolskiego w Poznaniu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12192000" cy="9830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Stan wdrażania Inicjatywy JEREMIE w województwie </a:t>
            </a:r>
            <a:r>
              <a:rPr lang="pl-PL" altLang="pl-PL" sz="28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wielkopolskim na październik </a:t>
            </a:r>
            <a:r>
              <a:rPr lang="pl-PL" altLang="pl-PL" sz="28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2016 roku </a:t>
            </a:r>
            <a:endParaRPr lang="pl-PL" sz="2800" b="1" kern="1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77690"/>
              </p:ext>
            </p:extLst>
          </p:nvPr>
        </p:nvGraphicFramePr>
        <p:xfrm>
          <a:off x="190459" y="1125077"/>
          <a:ext cx="11811083" cy="4889022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accent2">
                      <a:lumMod val="40000"/>
                      <a:lumOff val="60000"/>
                      <a:alpha val="65000"/>
                    </a:schemeClr>
                  </a:outerShdw>
                </a:effectLst>
                <a:tableStyleId>{0660B408-B3CF-4A94-85FC-2B1E0A45F4A2}</a:tableStyleId>
              </a:tblPr>
              <a:tblGrid>
                <a:gridCol w="6673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7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pierwotna wartość środków przekazanych do Funduszu Powierniczego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501 300 000,00 zł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liczba umów podpisanych z Pośrednikami Finansowymi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225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łączna wartość umów podpisanych </a:t>
                      </a:r>
                      <a:br>
                        <a:rPr lang="pl-PL" alt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alt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z pośrednikami finansowymi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1 262 483 594,58 zł </a:t>
                      </a:r>
                      <a:endParaRPr lang="pl-PL" altLang="pl-PL" sz="2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liczba podpisanych umów z MŚP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8 995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2800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pl-PL" alt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łączna wartość środków finansowych przekazanych MŚP z Funduszu Powierniczego JEREMIE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1 157 261 918,42 zł</a:t>
                      </a:r>
                      <a:endParaRPr lang="pl-PL" altLang="pl-PL" sz="2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2800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pl-PL" altLang="pl-PL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łączna wartość kredytów uzyskanych przez MŚP dzięki wsparciu JEREMIE</a:t>
                      </a:r>
                    </a:p>
                  </a:txBody>
                  <a:tcPr marL="162560" marR="1625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2 437 482 297,32 zł</a:t>
                      </a:r>
                    </a:p>
                  </a:txBody>
                  <a:tcPr marL="119380" marR="1193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-24448" y="168485"/>
            <a:ext cx="12192000" cy="14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auto" hangingPunct="0">
              <a:lnSpc>
                <a:spcPct val="90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Alokacja </a:t>
            </a: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na </a:t>
            </a:r>
            <a:r>
              <a:rPr lang="pl-PL" sz="28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instrumenty </a:t>
            </a: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f</a:t>
            </a:r>
            <a:r>
              <a:rPr lang="pl-PL" sz="2800" b="1" dirty="0" smtClean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inansowe według </a:t>
            </a: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Priorytetów Inwestycyjnych WRPO 2014+ </a:t>
            </a:r>
          </a:p>
        </p:txBody>
      </p:sp>
      <p:sp>
        <p:nvSpPr>
          <p:cNvPr id="18438" name="Symbol zastępczy stopki 4"/>
          <p:cNvSpPr txBox="1">
            <a:spLocks noGrp="1"/>
          </p:cNvSpPr>
          <p:nvPr/>
        </p:nvSpPr>
        <p:spPr bwMode="auto">
          <a:xfrm>
            <a:off x="1102785" y="6381750"/>
            <a:ext cx="374438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pl-PL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Wielkopolskiego w Poznaniu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0456" y="1785925"/>
          <a:ext cx="11762193" cy="419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4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6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564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Priorytet Inwestycyjny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Działanie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Poddziałanie</a:t>
                      </a:r>
                      <a:endParaRPr lang="pl-PL" sz="1800" b="1" i="0" u="none" strike="noStrike" kern="1200" baseline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Alokacja </a:t>
                      </a:r>
                      <a:r>
                        <a:rPr lang="pl-PL" sz="18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na IF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3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1.5 - Wzmocnienie konkurencyjności przedsiębiorstw</a:t>
                      </a:r>
                      <a:endParaRPr lang="pl-PL" sz="14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1.5.1 - instrumenty finansowe podnoszące konkurencyjność MŚP</a:t>
                      </a:r>
                      <a:endParaRPr lang="pl-PL" sz="14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mln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€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4c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3.2 -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Poprawa efektywności energetycznej w sektorze publicznym i mieszkaniowym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3.2.2 – Kompleksowa modernizacja energetyczna budynków użyteczności publicznej i wielorodzinnych budynków mieszkalnych</a:t>
                      </a:r>
                      <a:endParaRPr lang="pl-PL" sz="14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mln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€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31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9b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9.2 - Rewitalizacja obszarów problemowych</a:t>
                      </a:r>
                      <a:endParaRPr lang="pl-PL" sz="14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9.2.3 ‒ Rewitalizacja miast i ich dzielnic, terenów wiejskich, poprzemysłowych </a:t>
                      </a:r>
                      <a:b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 powojskowych</a:t>
                      </a:r>
                      <a:endParaRPr lang="pl-PL" sz="14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mln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€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6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Wielkopolskiego w Poznaniu</a:t>
            </a: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43932" y="196895"/>
            <a:ext cx="12192000" cy="6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Priorytet Inwestycyjny 3c WRPO 2014+</a:t>
            </a:r>
          </a:p>
          <a:p>
            <a:pPr algn="ctr" eaLnBrk="0" hangingPunct="0">
              <a:lnSpc>
                <a:spcPct val="90000"/>
              </a:lnSpc>
            </a:pP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- stan wdrażania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1" y="3742946"/>
            <a:ext cx="4903241" cy="245284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38756" y="1188402"/>
            <a:ext cx="11809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20 października 2016 roku  - podpisanie Umowy o finansowanie pomiędzy Zarządem Województwa Wielkopolskiego a Bankiem Gospodarstwa Krajowego 		  					(Menadżerem Funduszu Funduszy)</a:t>
            </a:r>
          </a:p>
          <a:p>
            <a:pPr lvl="6"/>
            <a:endParaRPr lang="pl-PL" sz="2000" dirty="0">
              <a:latin typeface="+mj-lt"/>
              <a:cs typeface="Times New Roman" panose="02020603050405020304" pitchFamily="18" charset="0"/>
            </a:endParaRPr>
          </a:p>
          <a:p>
            <a:pPr lvl="7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   Wartość Umowy</a:t>
            </a:r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lvl="5"/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	516 780 000,00 zł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(środki WRPO)</a:t>
            </a:r>
          </a:p>
          <a:p>
            <a:pPr lvl="2"/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91 196 470,60 zł (wkład krajowy)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63819" y="467698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>
                <a:latin typeface="+mj-lt"/>
                <a:cs typeface="Times New Roman" panose="02020603050405020304" pitchFamily="18" charset="0"/>
              </a:rPr>
              <a:t>607 976 470,60 </a:t>
            </a:r>
            <a:r>
              <a:rPr lang="pl-PL" sz="3200" b="1" u="sng" dirty="0" smtClean="0">
                <a:latin typeface="+mj-lt"/>
                <a:cs typeface="Times New Roman" panose="02020603050405020304" pitchFamily="18" charset="0"/>
              </a:rPr>
              <a:t>zł </a:t>
            </a:r>
            <a:r>
              <a:rPr lang="pl-PL" sz="3200" u="sng" dirty="0">
                <a:latin typeface="+mj-lt"/>
                <a:cs typeface="Times New Roman" panose="02020603050405020304" pitchFamily="18" charset="0"/>
              </a:rPr>
              <a:t>(łącznie</a:t>
            </a:r>
            <a:r>
              <a:rPr lang="pl-PL" sz="3200" u="sng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pl-PL" sz="3200" u="sng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Województwa Wielkopolskiego w Poznaniu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8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Typy projektów oraz odbiorcy wsparcia w ramach Priorytetu Inwestycyjnego 3c</a:t>
            </a:r>
          </a:p>
        </p:txBody>
      </p:sp>
      <p:sp>
        <p:nvSpPr>
          <p:cNvPr id="6" name="Prostokąt 5"/>
          <p:cNvSpPr/>
          <p:nvPr/>
        </p:nvSpPr>
        <p:spPr>
          <a:xfrm>
            <a:off x="609600" y="1417638"/>
            <a:ext cx="10972800" cy="4695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tabLst>
                <a:tab pos="1260475" algn="l"/>
              </a:tabLst>
            </a:pPr>
            <a:r>
              <a:rPr lang="pl-PL" sz="2400" b="1" dirty="0">
                <a:latin typeface="+mj-lt"/>
                <a:cs typeface="Times New Roman" panose="02020603050405020304" pitchFamily="18" charset="0"/>
              </a:rPr>
              <a:t>Typy projektów: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latin typeface="+mj-lt"/>
                <a:ea typeface="Times New Roman" panose="02020603050405020304" pitchFamily="18" charset="0"/>
              </a:rPr>
              <a:t>Inwestycje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w przedsiębiorstwa na rzecz nowych lub </a:t>
            </a:r>
            <a:r>
              <a:rPr lang="pl-PL" dirty="0" smtClean="0">
                <a:latin typeface="+mj-lt"/>
                <a:ea typeface="Times New Roman" panose="02020603050405020304" pitchFamily="18" charset="0"/>
              </a:rPr>
              <a:t>ulepszonych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produktów i </a:t>
            </a:r>
            <a:r>
              <a:rPr lang="pl-PL" dirty="0" smtClean="0">
                <a:latin typeface="+mj-lt"/>
                <a:ea typeface="Times New Roman" panose="02020603050405020304" pitchFamily="18" charset="0"/>
              </a:rPr>
              <a:t>usług.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latin typeface="+mj-lt"/>
                <a:ea typeface="Times New Roman" panose="02020603050405020304" pitchFamily="18" charset="0"/>
              </a:rPr>
              <a:t> </a:t>
            </a:r>
            <a:br>
              <a:rPr lang="pl-PL" dirty="0" smtClean="0">
                <a:latin typeface="+mj-lt"/>
                <a:ea typeface="Times New Roman" panose="02020603050405020304" pitchFamily="18" charset="0"/>
              </a:rPr>
            </a:br>
            <a:r>
              <a:rPr lang="pl-PL" sz="2400" b="1" dirty="0" smtClean="0">
                <a:latin typeface="+mj-lt"/>
                <a:cs typeface="Times New Roman" panose="02020603050405020304" pitchFamily="18" charset="0"/>
              </a:rPr>
              <a:t>Odbiorcy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wsparcia: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	</a:t>
            </a:r>
            <a:endParaRPr lang="pl-PL" dirty="0" smtClean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latin typeface="+mj-lt"/>
                <a:ea typeface="Times New Roman" panose="02020603050405020304" pitchFamily="18" charset="0"/>
              </a:rPr>
              <a:t>Mikro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, małe i średnie przedsiębiorstwa (MŚP</a:t>
            </a:r>
            <a:r>
              <a:rPr lang="pl-PL" dirty="0" smtClean="0">
                <a:latin typeface="+mj-lt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>
                <a:latin typeface="+mj-lt"/>
                <a:ea typeface="Times New Roman" panose="02020603050405020304" pitchFamily="18" charset="0"/>
              </a:rPr>
              <a:t>Produkty finansowe: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  <a:ea typeface="Times New Roman" panose="02020603050405020304" pitchFamily="18" charset="0"/>
              </a:rPr>
              <a:t>pożyczka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  <a:ea typeface="Times New Roman" panose="02020603050405020304" pitchFamily="18" charset="0"/>
              </a:rPr>
              <a:t>poręczenie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609600" y="438158"/>
            <a:ext cx="10972800" cy="755649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l-PL" altLang="pl-PL" sz="3700" b="1" dirty="0" smtClean="0">
                <a:solidFill>
                  <a:srgbClr val="002060"/>
                </a:solidFill>
                <a:cs typeface="Arial" charset="0"/>
              </a:rPr>
              <a:t>Stopień wykorzystania alokacji dla Osi I:</a:t>
            </a:r>
            <a:br>
              <a:rPr lang="pl-PL" altLang="pl-PL" sz="3700" b="1" dirty="0" smtClean="0">
                <a:solidFill>
                  <a:srgbClr val="002060"/>
                </a:solidFill>
                <a:cs typeface="Arial" charset="0"/>
              </a:rPr>
            </a:br>
            <a:endParaRPr lang="pl-PL" altLang="pl-PL" sz="3700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4579" name="Symbol zastępczy stop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CFC1D0-9AAE-4308-9F2F-BCC464A95C27}" type="slidenum">
              <a:rPr lang="pl-PL" altLang="pl-PL" smtClean="0"/>
              <a:pPr/>
              <a:t>25</a:t>
            </a:fld>
            <a:endParaRPr lang="pl-PL" altLang="pl-PL" smtClean="0"/>
          </a:p>
        </p:txBody>
      </p:sp>
      <p:pic>
        <p:nvPicPr>
          <p:cNvPr id="2458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5" y="1085004"/>
            <a:ext cx="11434233" cy="4207086"/>
          </a:xfrm>
          <a:noFill/>
          <a:ln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02920" y="570357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200" dirty="0" smtClean="0">
                <a:latin typeface="Arial" pitchFamily="34" charset="0"/>
                <a:cs typeface="Arial" pitchFamily="34" charset="0"/>
              </a:rPr>
              <a:t>*dane z listopada 2016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700" b="1" dirty="0" smtClean="0">
                <a:solidFill>
                  <a:srgbClr val="002060"/>
                </a:solidFill>
                <a:cs typeface="Arial" charset="0"/>
              </a:rPr>
              <a:t>Podsumowując w ramach Osi I: 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71451" y="1600205"/>
            <a:ext cx="11825816" cy="4525433"/>
          </a:xfrm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pl-PL" altLang="pl-PL" sz="2700" dirty="0" smtClean="0"/>
              <a:t>Liczba ogłoszonych naborów: </a:t>
            </a:r>
            <a:r>
              <a:rPr lang="pl-PL" altLang="pl-PL" sz="2700" b="1" dirty="0" smtClean="0"/>
              <a:t>10</a:t>
            </a:r>
          </a:p>
          <a:p>
            <a:pPr>
              <a:buFontTx/>
              <a:buNone/>
              <a:defRPr/>
            </a:pPr>
            <a:endParaRPr lang="pl-PL" altLang="pl-PL" sz="1100" dirty="0" smtClean="0"/>
          </a:p>
          <a:p>
            <a:pPr>
              <a:defRPr/>
            </a:pPr>
            <a:r>
              <a:rPr lang="pl-PL" altLang="pl-PL" sz="2700" dirty="0" smtClean="0"/>
              <a:t>Liczba ocenionych wniosków: </a:t>
            </a:r>
            <a:r>
              <a:rPr lang="pl-PL" altLang="pl-PL" sz="2700" b="1" dirty="0" smtClean="0"/>
              <a:t>1151</a:t>
            </a:r>
          </a:p>
          <a:p>
            <a:pPr>
              <a:buFontTx/>
              <a:buNone/>
              <a:defRPr/>
            </a:pPr>
            <a:endParaRPr lang="pl-PL" altLang="pl-PL" sz="1100" dirty="0" smtClean="0"/>
          </a:p>
          <a:p>
            <a:pPr>
              <a:defRPr/>
            </a:pPr>
            <a:r>
              <a:rPr lang="pl-PL" altLang="pl-PL" sz="2700" dirty="0" smtClean="0"/>
              <a:t>Liczba podpisanych umów: </a:t>
            </a:r>
            <a:r>
              <a:rPr lang="pl-PL" altLang="pl-PL" sz="2700" b="1" dirty="0" smtClean="0"/>
              <a:t>386</a:t>
            </a:r>
          </a:p>
          <a:p>
            <a:pPr>
              <a:buFontTx/>
              <a:buNone/>
              <a:defRPr/>
            </a:pPr>
            <a:endParaRPr lang="pl-PL" altLang="pl-PL" sz="1100" dirty="0" smtClean="0"/>
          </a:p>
          <a:p>
            <a:pPr>
              <a:defRPr/>
            </a:pPr>
            <a:r>
              <a:rPr lang="pl-PL" altLang="pl-PL" sz="2700" dirty="0" smtClean="0"/>
              <a:t>Wkład UE: </a:t>
            </a:r>
            <a:r>
              <a:rPr lang="pl-PL" altLang="pl-PL" sz="2700" b="1" dirty="0" smtClean="0"/>
              <a:t>913 537 517,44 PLN </a:t>
            </a:r>
            <a:r>
              <a:rPr lang="pl-PL" altLang="pl-PL" sz="2700" b="1" dirty="0" smtClean="0">
                <a:solidFill>
                  <a:srgbClr val="FF0000"/>
                </a:solidFill>
              </a:rPr>
              <a:t>(w tym 516 780 000 PLN  instrumenty finansowe)</a:t>
            </a:r>
          </a:p>
          <a:p>
            <a:pPr>
              <a:buFontTx/>
              <a:buNone/>
              <a:defRPr/>
            </a:pPr>
            <a:endParaRPr lang="pl-PL" altLang="pl-PL" sz="1100" dirty="0" smtClean="0"/>
          </a:p>
          <a:p>
            <a:pPr>
              <a:defRPr/>
            </a:pPr>
            <a:r>
              <a:rPr lang="pl-PL" altLang="pl-PL" sz="2700" dirty="0" smtClean="0"/>
              <a:t>Liczba złożonych wniosków o płatność: </a:t>
            </a:r>
            <a:r>
              <a:rPr lang="pl-PL" altLang="pl-PL" sz="2700" b="1" dirty="0" smtClean="0"/>
              <a:t>100</a:t>
            </a:r>
          </a:p>
          <a:p>
            <a:pPr>
              <a:buFontTx/>
              <a:buNone/>
              <a:defRPr/>
            </a:pPr>
            <a:endParaRPr lang="pl-PL" altLang="pl-PL" sz="1100" dirty="0" smtClean="0"/>
          </a:p>
          <a:p>
            <a:pPr>
              <a:defRPr/>
            </a:pPr>
            <a:r>
              <a:rPr lang="pl-PL" altLang="pl-PL" sz="2700" dirty="0" smtClean="0"/>
              <a:t>Wkład UE: </a:t>
            </a:r>
            <a:r>
              <a:rPr lang="pl-PL" altLang="pl-PL" sz="2700" b="1" dirty="0" smtClean="0"/>
              <a:t>7 178 616,05 PLN</a:t>
            </a:r>
            <a:br>
              <a:rPr lang="pl-PL" altLang="pl-PL" sz="2700" b="1" dirty="0" smtClean="0"/>
            </a:br>
            <a:endParaRPr lang="pl-PL" altLang="pl-PL" sz="2700" b="1" dirty="0" smtClean="0"/>
          </a:p>
          <a:p>
            <a:pPr marL="0" indent="0">
              <a:buNone/>
              <a:defRPr/>
            </a:pPr>
            <a:r>
              <a:rPr lang="pl-PL" altLang="pl-PL" sz="1300" dirty="0" smtClean="0"/>
              <a:t> </a:t>
            </a:r>
            <a:r>
              <a:rPr lang="pl-PL" altLang="pl-PL" sz="1300" dirty="0" smtClean="0">
                <a:latin typeface="Arial" pitchFamily="34" charset="0"/>
                <a:cs typeface="Arial" pitchFamily="34" charset="0"/>
              </a:rPr>
              <a:t>*dane z listopada 2016</a:t>
            </a:r>
          </a:p>
          <a:p>
            <a:pPr>
              <a:defRPr/>
            </a:pPr>
            <a:endParaRPr lang="pl-PL" altLang="pl-PL" sz="2700" dirty="0" smtClean="0"/>
          </a:p>
        </p:txBody>
      </p:sp>
      <p:sp>
        <p:nvSpPr>
          <p:cNvPr id="23556" name="Symbol zastępczy stop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C74AFEC-02FD-4FDB-BF33-0C7F2B0D0B29}" type="slidenum">
              <a:rPr lang="pl-PL" altLang="pl-PL" smtClean="0"/>
              <a:pPr/>
              <a:t>26</a:t>
            </a:fld>
            <a:endParaRPr lang="pl-PL" altLang="pl-PL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stop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A66DD02-EA5E-4659-B281-3627456C9B6D}" type="slidenum">
              <a:rPr lang="pl-PL" altLang="pl-PL" smtClean="0"/>
              <a:pPr/>
              <a:t>27</a:t>
            </a:fld>
            <a:endParaRPr lang="pl-PL" altLang="pl-PL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1" y="708197"/>
            <a:ext cx="10580448" cy="5526939"/>
          </a:xfrm>
          <a:noFill/>
          <a:ln>
            <a:miter lim="800000"/>
            <a:headEnd/>
            <a:tailEnd/>
          </a:ln>
        </p:spPr>
      </p:pic>
      <p:sp>
        <p:nvSpPr>
          <p:cNvPr id="25604" name="pole tekstowe 3"/>
          <p:cNvSpPr txBox="1">
            <a:spLocks noChangeArrowheads="1"/>
          </p:cNvSpPr>
          <p:nvPr/>
        </p:nvSpPr>
        <p:spPr bwMode="auto">
          <a:xfrm>
            <a:off x="499536" y="171451"/>
            <a:ext cx="10949517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Harmonogram naborów - 2017 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1" y="2130444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sz="4400" b="1" dirty="0" smtClean="0">
                <a:solidFill>
                  <a:srgbClr val="002060"/>
                </a:solidFill>
              </a:rPr>
              <a:t>Dziękuję </a:t>
            </a:r>
            <a:r>
              <a:rPr lang="pl-PL" sz="4400" b="1" dirty="0">
                <a:solidFill>
                  <a:srgbClr val="002060"/>
                </a:solidFill>
              </a:rPr>
              <a:t>za </a:t>
            </a:r>
            <a:r>
              <a:rPr lang="pl-PL" sz="4400" b="1" dirty="0" smtClean="0">
                <a:solidFill>
                  <a:srgbClr val="002060"/>
                </a:solidFill>
              </a:rPr>
              <a:t>uwagę!</a:t>
            </a:r>
            <a:endParaRPr lang="pl-PL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ytuł 1"/>
          <p:cNvSpPr>
            <a:spLocks noGrp="1"/>
          </p:cNvSpPr>
          <p:nvPr>
            <p:ph type="title"/>
          </p:nvPr>
        </p:nvSpPr>
        <p:spPr>
          <a:xfrm>
            <a:off x="704851" y="1092213"/>
            <a:ext cx="7797800" cy="857251"/>
          </a:xfrm>
        </p:spPr>
        <p:txBody>
          <a:bodyPr/>
          <a:lstStyle/>
          <a:p>
            <a:pPr indent="480436" algn="l"/>
            <a:r>
              <a:rPr lang="pl-PL" sz="37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700" b="1" dirty="0" smtClean="0">
                <a:solidFill>
                  <a:schemeClr val="accent6">
                    <a:lumMod val="75000"/>
                  </a:schemeClr>
                </a:solidFill>
              </a:rPr>
              <a:t>Cel szczegółowy Osi I: </a:t>
            </a:r>
            <a:r>
              <a:rPr lang="pl-PL" sz="2700" b="1" dirty="0" smtClean="0">
                <a:solidFill>
                  <a:schemeClr val="accent2"/>
                </a:solidFill>
              </a:rPr>
              <a:t/>
            </a:r>
            <a:br>
              <a:rPr lang="pl-PL" sz="2700" b="1" dirty="0" smtClean="0">
                <a:solidFill>
                  <a:schemeClr val="accent2"/>
                </a:solidFill>
              </a:rPr>
            </a:br>
            <a:r>
              <a:rPr lang="pl-PL" sz="2700" b="1" dirty="0" smtClean="0">
                <a:solidFill>
                  <a:schemeClr val="accent2"/>
                </a:solidFill>
              </a:rPr>
              <a:t/>
            </a:r>
            <a:br>
              <a:rPr lang="pl-PL" sz="2700" b="1" dirty="0" smtClean="0">
                <a:solidFill>
                  <a:schemeClr val="accent2"/>
                </a:solidFill>
              </a:rPr>
            </a:br>
            <a:r>
              <a:rPr lang="pl-PL" sz="2700" b="1" dirty="0" smtClean="0">
                <a:solidFill>
                  <a:schemeClr val="accent2"/>
                </a:solidFill>
              </a:rPr>
              <a:t/>
            </a:r>
            <a:br>
              <a:rPr lang="pl-PL" sz="2700" b="1" dirty="0" smtClean="0">
                <a:solidFill>
                  <a:schemeClr val="accent2"/>
                </a:solidFill>
              </a:rPr>
            </a:br>
            <a:endParaRPr lang="pl-PL" sz="2700" b="1" dirty="0" smtClean="0">
              <a:solidFill>
                <a:schemeClr val="accent2"/>
              </a:solidFill>
            </a:endParaRPr>
          </a:p>
        </p:txBody>
      </p:sp>
      <p:sp>
        <p:nvSpPr>
          <p:cNvPr id="7170" name="Symbol zastępczy stop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9835692-F95D-4D36-A1D6-2C0CDD49F59F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16997" y="2610202"/>
            <a:ext cx="11245849" cy="33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/>
          <a:lstStyle/>
          <a:p>
            <a:pPr eaLnBrk="0" hangingPunct="0">
              <a:defRPr/>
            </a:pPr>
            <a:r>
              <a:rPr lang="pl-PL" sz="2900" kern="0" dirty="0"/>
              <a:t>Zwiększone zastosowanie innowacji w przedsiębiorstwach sektora MŚP poprzez wzmocnienie aktywności inwestycyjnej. Wsparcie sektora będzie uwzględniać podniesienie </a:t>
            </a:r>
            <a:r>
              <a:rPr lang="pl-PL" sz="2900" kern="0" dirty="0" smtClean="0"/>
              <a:t>poziomu </a:t>
            </a:r>
            <a:r>
              <a:rPr lang="pl-PL" sz="2900" kern="0" dirty="0"/>
              <a:t>innowacyjności, </a:t>
            </a:r>
            <a:r>
              <a:rPr lang="pl-PL" sz="2900" kern="0" dirty="0" err="1"/>
              <a:t>eko-inwestycje</a:t>
            </a:r>
            <a:r>
              <a:rPr lang="pl-PL" sz="2900" kern="0" dirty="0"/>
              <a:t>, efektywność </a:t>
            </a:r>
            <a:r>
              <a:rPr lang="pl-PL" sz="2900" kern="0" dirty="0" smtClean="0"/>
              <a:t>energetyczną </a:t>
            </a:r>
            <a:r>
              <a:rPr lang="pl-PL" sz="2900" kern="0" dirty="0"/>
              <a:t>i </a:t>
            </a:r>
            <a:r>
              <a:rPr lang="pl-PL" sz="2900" kern="0" dirty="0" smtClean="0"/>
              <a:t>rozpowszechnianie wykorzystania TIK.	</a:t>
            </a:r>
            <a:r>
              <a:rPr lang="pl-PL" sz="27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7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pl-PL" sz="27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7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pl-PL" sz="27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7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pl-PL" sz="27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Alokacja dla Osi I WRPO 2014 - 2020</a:t>
            </a:r>
          </a:p>
        </p:txBody>
      </p:sp>
      <p:sp>
        <p:nvSpPr>
          <p:cNvPr id="8194" name="Symbol zastępczy stop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F1187D-1744-432D-A1A9-0380C2092F38}" type="slidenum">
              <a:rPr lang="pl-PL" smtClean="0"/>
              <a:pPr/>
              <a:t>4</a:t>
            </a:fld>
            <a:endParaRPr lang="pl-PL" smtClean="0"/>
          </a:p>
        </p:txBody>
      </p:sp>
      <p:graphicFrame>
        <p:nvGraphicFramePr>
          <p:cNvPr id="2055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13676"/>
              </p:ext>
            </p:extLst>
          </p:nvPr>
        </p:nvGraphicFramePr>
        <p:xfrm>
          <a:off x="1037233" y="1488650"/>
          <a:ext cx="10192134" cy="4560295"/>
        </p:xfrm>
        <a:graphic>
          <a:graphicData uri="http://schemas.openxmlformats.org/drawingml/2006/table">
            <a:tbl>
              <a:tblPr/>
              <a:tblGrid>
                <a:gridCol w="7520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114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Innowacyjna i konkurencyjna gospodarka</a:t>
                      </a:r>
                      <a:endParaRPr kumimoji="0" lang="pl-PL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722">
                <a:tc>
                  <a:txBody>
                    <a:bodyPr/>
                    <a:lstStyle/>
                    <a:p>
                      <a:pPr marL="3603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Nazwa działania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Alokacja dla działania (EUR)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1.1 Wsparcie infrastruktury 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B+R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w sektorze nauki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 mln </a:t>
                      </a:r>
                      <a:endParaRPr kumimoji="0" lang="pl-P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1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1.2 Wzmocnienie potencjału  innowacyjnego przedsiębiorstw Wielkopolski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101,9 mln 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1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1.3 Wsparcie przedsiębiorczości i Infrastruktury na rzecz rozwoju gospodarczego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43,5 mln </a:t>
                      </a:r>
                      <a:endParaRPr kumimoji="0" lang="pl-P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5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1.4 Internacjonalizacja gospodarki regionalnej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20,5 mln </a:t>
                      </a:r>
                      <a:endParaRPr kumimoji="0" lang="pl-P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1.5 Wzmocnienie konkurencyjności przedsiębiorstw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277 mln </a:t>
                      </a:r>
                    </a:p>
                  </a:txBody>
                  <a:tcPr marL="121920" marR="12192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6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Procentowy udział Osi I w WRPO 2014+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19,1%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6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Razem dla Osi I WRPO 2014+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467,9 mln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ymbol zastępczy stopki 3"/>
          <p:cNvSpPr txBox="1"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/>
          <a:lstStyle/>
          <a:p>
            <a:pPr defTabSz="121911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fld id="{083C4D8F-01FD-4D32-9270-E4D43B7FEB4F}" type="slidenum">
              <a:rPr lang="pl-PL" sz="1600" b="1">
                <a:solidFill>
                  <a:srgbClr val="FFFFFF"/>
                </a:solidFill>
              </a:rPr>
              <a:pPr defTabSz="121911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</a:pPr>
              <a:t>5</a:t>
            </a:fld>
            <a:endParaRPr lang="pl-PL" sz="1600" b="1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3883" y="1540570"/>
            <a:ext cx="11163300" cy="33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>
            <a:spAutoFit/>
          </a:bodyPr>
          <a:lstStyle/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Działanie 1.1</a:t>
            </a:r>
            <a:r>
              <a:rPr lang="pl-PL" sz="32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32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3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infrastruktury </a:t>
            </a:r>
            <a:r>
              <a:rPr lang="pl-PL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B+R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 sektorze nauki  </a:t>
            </a: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2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1219110" fontAlgn="base"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609976" y="4335651"/>
            <a:ext cx="11131549" cy="29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>
            <a:spAutoFit/>
          </a:bodyPr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endParaRPr lang="pl-PL" sz="11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3" y="188653"/>
            <a:ext cx="8229600" cy="99412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DZIAŁANIE 1.1. Wsparcie infrastruktury </a:t>
            </a:r>
            <a:r>
              <a:rPr lang="pl-PL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B+R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 sektorze nauki</a:t>
            </a:r>
            <a:endParaRPr lang="pl-PL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1124757"/>
            <a:ext cx="1119225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Planowany w III kwartale 2017 roku.</a:t>
            </a:r>
          </a:p>
          <a:p>
            <a:pPr>
              <a:buFont typeface="Arial" pitchFamily="34" charset="0"/>
              <a:buChar char="•"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Alokacja: </a:t>
            </a:r>
            <a:br>
              <a:rPr lang="pl-PL" sz="2500" b="1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90 000 000,00 PLN</a:t>
            </a:r>
          </a:p>
          <a:p>
            <a:pPr>
              <a:buFont typeface="Arial" pitchFamily="34" charset="0"/>
              <a:buChar char="•"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tematyczny: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wzmocnienie badań naukowych, rozwoju technologicznego i innowacji.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szczegółowy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300" dirty="0" smtClean="0">
                <a:latin typeface="Arial" pitchFamily="34" charset="0"/>
                <a:cs typeface="Arial" pitchFamily="34" charset="0"/>
              </a:rPr>
              <a:t>zwiększone urynkowienie działalności badawczo-rozwojowej poprzez wsparcie infrastruktury B+R wraz z urządzeniami i materiałami badawczymi w jednostkach naukowych, skoncentrowanej na realizacji kluczowych potrzeb w zakresie działalności B+R w regionie wchodzących w zakres regionalnych inteligentnych specjalizacji. </a:t>
            </a:r>
            <a:endParaRPr lang="pl-PL" sz="23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62394"/>
            <a:ext cx="1219200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5343" y="251466"/>
            <a:ext cx="10515600" cy="58407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sz="2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700" b="1" dirty="0" smtClean="0">
                <a:latin typeface="Arial" pitchFamily="34" charset="0"/>
                <a:cs typeface="Arial" pitchFamily="34" charset="0"/>
              </a:rPr>
              <a:t>Typy projektów:   </a:t>
            </a:r>
          </a:p>
          <a:p>
            <a:pPr>
              <a:buNone/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wsparcie infrastruktury badawczej w jednostkach naukowych w  obszarach   zidentyfikowanych w procesie przedsiębiorczego odkrywania jako regionalne inteligentne specjalizacje polegające na: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500" dirty="0" smtClean="0">
                <a:latin typeface="Arial" pitchFamily="34" charset="0"/>
                <a:cs typeface="Arial" pitchFamily="34" charset="0"/>
              </a:rPr>
              <a:t>     a) budowie, rozbudowie i/lub adaptacji obiektów pod infrastrukturę B+R;</a:t>
            </a:r>
          </a:p>
          <a:p>
            <a:pPr>
              <a:buNone/>
            </a:pPr>
            <a:r>
              <a:rPr lang="pl-PL" sz="25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 b) zakupie i/lub modernizacji infrastruktury badawczej zgodnie z definicją 	„infrastruktury badawczej” z Rozporządzeniem Komisji (UE) nr 651/2014 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500" dirty="0" smtClean="0">
                <a:latin typeface="Arial" pitchFamily="34" charset="0"/>
                <a:cs typeface="Arial" pitchFamily="34" charset="0"/>
              </a:rPr>
              <a:t> 	z dnia 17.06.2014 r.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700" b="1" dirty="0" smtClean="0">
                <a:latin typeface="Arial" pitchFamily="34" charset="0"/>
                <a:cs typeface="Arial" pitchFamily="34" charset="0"/>
              </a:rPr>
              <a:t>Typy beneficjentów: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a) Jednostki naukowe i ich konsorcja;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500" dirty="0" smtClean="0">
                <a:latin typeface="Arial" pitchFamily="34" charset="0"/>
                <a:cs typeface="Arial" pitchFamily="34" charset="0"/>
              </a:rPr>
              <a:t>  b) Uczelnie wyższe;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500" dirty="0" smtClean="0">
                <a:latin typeface="Arial" pitchFamily="34" charset="0"/>
                <a:cs typeface="Arial" pitchFamily="34" charset="0"/>
              </a:rPr>
              <a:t>  c) Konsorcja naukowo-przemysłowe.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endParaRPr lang="pl-PL" sz="2500" dirty="0" smtClean="0"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ymbol zastępczy stopki 3"/>
          <p:cNvSpPr txBox="1"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/>
          <a:lstStyle/>
          <a:p>
            <a:pPr defTabSz="121911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fld id="{083C4D8F-01FD-4D32-9270-E4D43B7FEB4F}" type="slidenum">
              <a:rPr lang="pl-PL" sz="1600" b="1">
                <a:solidFill>
                  <a:srgbClr val="FFFFFF"/>
                </a:solidFill>
              </a:rPr>
              <a:pPr defTabSz="121911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</a:pPr>
              <a:t>8</a:t>
            </a:fld>
            <a:endParaRPr lang="pl-PL" sz="1600" b="1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3883" y="1294348"/>
            <a:ext cx="11163300" cy="383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 anchor="ctr">
            <a:spAutoFit/>
          </a:bodyPr>
          <a:lstStyle/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Działanie 1.2 </a:t>
            </a: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Wzmocnienie potencjału innowacyjnego przedsiębiorstw Wielkopolski  </a:t>
            </a: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2700" b="1" dirty="0" smtClean="0">
              <a:solidFill>
                <a:srgbClr val="002060"/>
              </a:solidFill>
            </a:endParaRPr>
          </a:p>
          <a:p>
            <a:pPr algn="just" defTabSz="1219110" fontAlgn="base">
              <a:spcAft>
                <a:spcPct val="0"/>
              </a:spcAft>
              <a:buClr>
                <a:srgbClr val="000099"/>
              </a:buClr>
              <a:buSzPct val="160000"/>
            </a:pPr>
            <a:r>
              <a:rPr lang="pl-PL" sz="2700" b="1" dirty="0" smtClean="0">
                <a:solidFill>
                  <a:srgbClr val="002060"/>
                </a:solidFill>
              </a:rPr>
              <a:t>	</a:t>
            </a:r>
            <a:endParaRPr lang="pl-PL" sz="2700" b="1" dirty="0">
              <a:solidFill>
                <a:srgbClr val="002060"/>
              </a:solidFill>
            </a:endParaRP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endParaRPr lang="pl-PL" sz="27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609976" y="4335651"/>
            <a:ext cx="11131549" cy="29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9" tIns="60954" rIns="121909" bIns="60954">
            <a:spAutoFit/>
          </a:bodyPr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</a:pPr>
            <a:endParaRPr lang="pl-PL" sz="11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DZIAŁANIE 1.2. Wzmocnienie potencjału innowacyjnego przedsiębiorstw Wielkopolski </a:t>
            </a:r>
            <a:endParaRPr lang="pl-PL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4" y="1665605"/>
            <a:ext cx="10658853" cy="4351339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Planowany w IV kwartale 2017 roku.</a:t>
            </a:r>
          </a:p>
          <a:p>
            <a:pPr>
              <a:lnSpc>
                <a:spcPct val="100000"/>
              </a:lnSpc>
            </a:pPr>
            <a:r>
              <a:rPr lang="pl-PL" sz="2500" b="1" dirty="0">
                <a:latin typeface="Arial" pitchFamily="34" charset="0"/>
                <a:cs typeface="Arial" pitchFamily="34" charset="0"/>
              </a:rPr>
              <a:t>Alokacja: </a:t>
            </a:r>
            <a:br>
              <a:rPr lang="pl-PL" sz="2500" b="1" dirty="0">
                <a:latin typeface="Arial" pitchFamily="34" charset="0"/>
                <a:cs typeface="Arial" pitchFamily="34" charset="0"/>
              </a:rPr>
            </a:br>
            <a:r>
              <a:rPr lang="pl-PL" sz="2500" dirty="0">
                <a:latin typeface="Arial" pitchFamily="34" charset="0"/>
                <a:cs typeface="Arial" pitchFamily="34" charset="0"/>
              </a:rPr>
              <a:t>150 000 000,00 PLN</a:t>
            </a:r>
          </a:p>
          <a:p>
            <a:pPr>
              <a:lnSpc>
                <a:spcPct val="100000"/>
              </a:lnSpc>
            </a:pPr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tematyczny: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300" dirty="0" smtClean="0">
                <a:latin typeface="Arial" pitchFamily="34" charset="0"/>
                <a:cs typeface="Arial" pitchFamily="34" charset="0"/>
              </a:rPr>
              <a:t>   wzmocnienie badań naukowych, rozwoju technologicznego i innowacji.</a:t>
            </a:r>
          </a:p>
          <a:p>
            <a:r>
              <a:rPr lang="pl-PL" sz="2500" b="1" dirty="0" smtClean="0">
                <a:latin typeface="Arial" pitchFamily="34" charset="0"/>
                <a:cs typeface="Arial" pitchFamily="34" charset="0"/>
              </a:rPr>
              <a:t>Cel </a:t>
            </a:r>
            <a:r>
              <a:rPr lang="pl-PL" sz="2500" b="1" dirty="0">
                <a:latin typeface="Arial" pitchFamily="34" charset="0"/>
                <a:cs typeface="Arial" pitchFamily="34" charset="0"/>
              </a:rPr>
              <a:t>szczegółowy:</a:t>
            </a:r>
          </a:p>
          <a:p>
            <a:pPr>
              <a:buNone/>
            </a:pPr>
            <a:r>
              <a:rPr lang="pl-PL" sz="2500" b="1" dirty="0">
                <a:latin typeface="Arial" pitchFamily="34" charset="0"/>
                <a:cs typeface="Arial" pitchFamily="34" charset="0"/>
              </a:rPr>
              <a:t>  	</a:t>
            </a:r>
            <a:r>
              <a:rPr lang="pl-PL" sz="2500" dirty="0">
                <a:latin typeface="Arial" pitchFamily="34" charset="0"/>
                <a:cs typeface="Arial" pitchFamily="34" charset="0"/>
              </a:rPr>
              <a:t>zwiększona aktywność B+R przedsiębiorstw w wyniku </a:t>
            </a:r>
            <a:r>
              <a:rPr lang="pl-PL" sz="2500" dirty="0" smtClean="0">
                <a:latin typeface="Arial" pitchFamily="34" charset="0"/>
                <a:cs typeface="Arial" pitchFamily="34" charset="0"/>
              </a:rPr>
              <a:t>wzrostu nakładów </a:t>
            </a:r>
            <a:r>
              <a:rPr lang="pl-PL" sz="2500" dirty="0">
                <a:latin typeface="Arial" pitchFamily="34" charset="0"/>
                <a:cs typeface="Arial" pitchFamily="34" charset="0"/>
              </a:rPr>
              <a:t>prywatnych na innowacje w zakresie zidentyfikowanych regionalnych inteligentnych specjalizacji.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ło do prezentacji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ło do prezentacji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ło do prezentacji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755</Words>
  <Application>Microsoft Office PowerPoint</Application>
  <PresentationFormat>Panoramiczny</PresentationFormat>
  <Paragraphs>233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Wingdings</vt:lpstr>
      <vt:lpstr>Motyw pakietu Office</vt:lpstr>
      <vt:lpstr>2_tło do prezentacji</vt:lpstr>
      <vt:lpstr>3_tło do prezentacji</vt:lpstr>
      <vt:lpstr>4_tło do prezentacji</vt:lpstr>
      <vt:lpstr>Projekt domyślny</vt:lpstr>
      <vt:lpstr>Dofinansowanie dla przedsiębiorstw w ramach konkursów w 2017 roku z Wielkopolskiego Regionalnego Programu Operacyjnego </vt:lpstr>
      <vt:lpstr>Prezentacja programu PowerPoint</vt:lpstr>
      <vt:lpstr>  Cel szczegółowy Osi I:    </vt:lpstr>
      <vt:lpstr>Alokacja dla Osi I WRPO 2014 - 2020</vt:lpstr>
      <vt:lpstr>Prezentacja programu PowerPoint</vt:lpstr>
      <vt:lpstr>DZIAŁANIE 1.1. Wsparcie infrastruktury B+R w sektorze nauki</vt:lpstr>
      <vt:lpstr>Prezentacja programu PowerPoint</vt:lpstr>
      <vt:lpstr>Prezentacja programu PowerPoint</vt:lpstr>
      <vt:lpstr>DZIAŁANIE 1.2. Wzmocnienie potencjału innowacyjnego przedsiębiorstw Wielkopolski </vt:lpstr>
      <vt:lpstr>Prezentacja programu PowerPoint</vt:lpstr>
      <vt:lpstr>Prezentacja programu PowerPoint</vt:lpstr>
      <vt:lpstr>Prezentacja programu PowerPoint</vt:lpstr>
      <vt:lpstr>PODDZIAŁANIE 1.3.1. Wsparcie inkubacji przedsiębiorstw</vt:lpstr>
      <vt:lpstr>Prezentacja programu PowerPoint</vt:lpstr>
      <vt:lpstr>PODDZIAŁANIE 1.3.2. Poprawa jakości usług  na rzecz inkubacji przedsiębiorstw </vt:lpstr>
      <vt:lpstr>Prezentacja programu PowerPoint</vt:lpstr>
      <vt:lpstr>PODDZIAŁANIE 1.5.3. Wzrost konkurencyjności przedsiębiorstw poprzez poprawę efektywności energetycznej </vt:lpstr>
      <vt:lpstr>Prezentacja programu PowerPoint</vt:lpstr>
      <vt:lpstr>Instrumenty Finansowe w Wielkopolsce – perspektywa      finansowa 2007-2013</vt:lpstr>
      <vt:lpstr>Wsparcie MŚP (produkty)</vt:lpstr>
      <vt:lpstr>Stan wdrażania Inicjatywy JEREMIE w województwie wielkopolskim na październik 2016 roku </vt:lpstr>
      <vt:lpstr>Prezentacja programu PowerPoint</vt:lpstr>
      <vt:lpstr>Prezentacja programu PowerPoint</vt:lpstr>
      <vt:lpstr>Prezentacja programu PowerPoint</vt:lpstr>
      <vt:lpstr>Stopień wykorzystania alokacji dla Osi I: </vt:lpstr>
      <vt:lpstr>Podsumowując w ramach Osi I: 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Gruchalski Wojciech</dc:creator>
  <cp:lastModifiedBy>Młodyszewska Natalia</cp:lastModifiedBy>
  <cp:revision>97</cp:revision>
  <dcterms:created xsi:type="dcterms:W3CDTF">2015-03-18T13:38:57Z</dcterms:created>
  <dcterms:modified xsi:type="dcterms:W3CDTF">2016-12-02T11:26:11Z</dcterms:modified>
</cp:coreProperties>
</file>