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57" r:id="rId3"/>
    <p:sldId id="258" r:id="rId4"/>
    <p:sldId id="259" r:id="rId5"/>
    <p:sldId id="262" r:id="rId6"/>
    <p:sldId id="260" r:id="rId7"/>
    <p:sldId id="267" r:id="rId8"/>
    <p:sldId id="268" r:id="rId9"/>
    <p:sldId id="269" r:id="rId10"/>
    <p:sldId id="284" r:id="rId11"/>
    <p:sldId id="273" r:id="rId12"/>
    <p:sldId id="277" r:id="rId13"/>
    <p:sldId id="278" r:id="rId14"/>
    <p:sldId id="282" r:id="rId15"/>
    <p:sldId id="286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elawska Dorota" initials="BD" lastIdx="5" clrIdx="0">
    <p:extLst>
      <p:ext uri="{19B8F6BF-5375-455C-9EA6-DF929625EA0E}">
        <p15:presenceInfo xmlns:p15="http://schemas.microsoft.com/office/powerpoint/2012/main" userId="S-1-5-21-1385659239-949102547-469644761-15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004A82"/>
    <a:srgbClr val="8ABA18"/>
    <a:srgbClr val="3399FF"/>
    <a:srgbClr val="ADD1EB"/>
    <a:srgbClr val="8ED5FF"/>
    <a:srgbClr val="0070C0"/>
    <a:srgbClr val="58A0D6"/>
    <a:srgbClr val="D2A000"/>
    <a:srgbClr val="DD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8" autoAdjust="0"/>
    <p:restoredTop sz="81132" autoAdjust="0"/>
  </p:normalViewPr>
  <p:slideViewPr>
    <p:cSldViewPr snapToGrid="0">
      <p:cViewPr varScale="1">
        <p:scale>
          <a:sx n="55" d="100"/>
          <a:sy n="55" d="100"/>
        </p:scale>
        <p:origin x="5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9744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2925581349836E-2"/>
          <c:y val="5.5210174279946539E-2"/>
          <c:w val="0.47542870827500561"/>
          <c:h val="0.90172906202149739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mln zł</c:v>
                </c:pt>
              </c:strCache>
            </c:strRef>
          </c:tx>
          <c:explosion val="13"/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A-4638-B155-8E32430B6950}"/>
              </c:ext>
            </c:extLst>
          </c:dPt>
          <c:dPt>
            <c:idx val="1"/>
            <c:bubble3D val="0"/>
            <c:explosion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A-4638-B155-8E32430B6950}"/>
              </c:ext>
            </c:extLst>
          </c:dPt>
          <c:dPt>
            <c:idx val="2"/>
            <c:bubble3D val="0"/>
            <c:explosion val="1"/>
            <c:spPr>
              <a:solidFill>
                <a:srgbClr val="004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AA-4638-B155-8E32430B6950}"/>
              </c:ext>
            </c:extLst>
          </c:dPt>
          <c:dPt>
            <c:idx val="3"/>
            <c:bubble3D val="0"/>
            <c:explosion val="0"/>
            <c:spPr>
              <a:solidFill>
                <a:srgbClr val="58A0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AA-4638-B155-8E32430B69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/>
                      <a:t>193,8 </a:t>
                    </a:r>
                    <a:r>
                      <a:rPr lang="en-US" sz="1600" dirty="0" err="1"/>
                      <a:t>mln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zł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AA-4638-B155-8E32430B6950}"/>
                </c:ext>
              </c:extLst>
            </c:dLbl>
            <c:dLbl>
              <c:idx val="1"/>
              <c:layout>
                <c:manualLayout>
                  <c:x val="0.11530205557438027"/>
                  <c:y val="0.16766186602318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24 </a:t>
                    </a:r>
                    <a:r>
                      <a:rPr lang="en-US" sz="16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mln</a:t>
                    </a:r>
                    <a:r>
                      <a: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zł</a:t>
                    </a:r>
                    <a:endParaRPr 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A-4638-B155-8E32430B6950}"/>
                </c:ext>
              </c:extLst>
            </c:dLbl>
            <c:dLbl>
              <c:idx val="2"/>
              <c:layout>
                <c:manualLayout>
                  <c:x val="4.3558554328099214E-2"/>
                  <c:y val="2.06539979883637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272,4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mln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zł</a:t>
                    </a:r>
                    <a:endParaRPr lang="en-US" sz="16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84212596411635"/>
                      <c:h val="8.8095471790312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AA-4638-B155-8E32430B69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89,6 mln</a:t>
                    </a:r>
                    <a:r>
                      <a:rPr lang="en-US" baseline="0"/>
                      <a:t> zł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A-4638-B155-8E32430B69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1587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Wsparcie istniejących SOR regiony słabiej rozwinięte</c:v>
                </c:pt>
                <c:pt idx="1">
                  <c:v>Wsparcie istniejących SOR region lepiej rozwinięty</c:v>
                </c:pt>
                <c:pt idx="2">
                  <c:v>Wsparcie szpitali ponadregionalnych w regionach słabiej rozwiniętych</c:v>
                </c:pt>
                <c:pt idx="3">
                  <c:v>Wsparcie szpitali ponadregionalnych w regionie lepiej rozwiniętym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193.8</c:v>
                </c:pt>
                <c:pt idx="1">
                  <c:v>24</c:v>
                </c:pt>
                <c:pt idx="2">
                  <c:v>272.39999999999998</c:v>
                </c:pt>
                <c:pt idx="3">
                  <c:v>89.6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AA-4638-B155-8E32430B69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890217210713136"/>
          <c:y val="0.1256916793374496"/>
          <c:w val="0.38547514887633955"/>
          <c:h val="0.7802049175074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4A8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65585675872709E-2"/>
          <c:y val="4.4244600180048749E-2"/>
          <c:w val="0.49315791099251566"/>
          <c:h val="0.91151079963990245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mln zł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ED-40DA-AA78-89BB4A706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D-40DA-AA78-89BB4A706695}"/>
              </c:ext>
            </c:extLst>
          </c:dPt>
          <c:dPt>
            <c:idx val="2"/>
            <c:bubble3D val="0"/>
            <c:explosion val="1"/>
            <c:spPr>
              <a:solidFill>
                <a:srgbClr val="004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ED-40DA-AA78-89BB4A706695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ED-40DA-AA78-89BB4A706695}"/>
              </c:ext>
            </c:extLst>
          </c:dPt>
          <c:dPt>
            <c:idx val="4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ED-40DA-AA78-89BB4A706695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ED-40DA-AA78-89BB4A706695}"/>
              </c:ext>
            </c:extLst>
          </c:dPt>
          <c:dLbls>
            <c:dLbl>
              <c:idx val="0"/>
              <c:layout>
                <c:manualLayout>
                  <c:x val="1.8795300822054882E-3"/>
                  <c:y val="-3.390288537990943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62DF53-064C-4DBF-9C3E-209DF4143D67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r>
                      <a:rPr lang="en-US" sz="1400" dirty="0">
                        <a:solidFill>
                          <a:schemeClr val="bg1"/>
                        </a:solidFill>
                      </a:rPr>
                      <a:t> </a:t>
                    </a:r>
                    <a:br>
                      <a:rPr lang="en-US" sz="1400" dirty="0">
                        <a:solidFill>
                          <a:schemeClr val="bg1"/>
                        </a:solidFill>
                      </a:rPr>
                    </a:br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mln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ED-40DA-AA78-89BB4A706695}"/>
                </c:ext>
              </c:extLst>
            </c:dLbl>
            <c:dLbl>
              <c:idx val="1"/>
              <c:layout>
                <c:manualLayout>
                  <c:x val="-1.2515010500200013E-2"/>
                  <c:y val="2.6079142599930345E-2"/>
                </c:manualLayout>
              </c:layout>
              <c:tx>
                <c:rich>
                  <a:bodyPr/>
                  <a:lstStyle/>
                  <a:p>
                    <a:fld id="{C08E0F81-8099-457F-8590-F4F540D74334}" type="VALUE">
                      <a:rPr lang="en-US" smtClean="0"/>
                      <a:pPr/>
                      <a:t>[WARTOŚĆ]</a:t>
                    </a:fld>
                    <a:r>
                      <a:rPr lang="en-US"/>
                      <a:t> mln</a:t>
                    </a:r>
                    <a:r>
                      <a:rPr lang="en-US" baseline="0"/>
                      <a:t> zł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ED-40DA-AA78-89BB4A706695}"/>
                </c:ext>
              </c:extLst>
            </c:dLbl>
            <c:dLbl>
              <c:idx val="2"/>
              <c:layout>
                <c:manualLayout>
                  <c:x val="-0.11232983174130191"/>
                  <c:y val="0.179946083939519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91E25D-847D-452E-8E25-2AD8889E67BB}" type="VALUE">
                      <a:rPr lang="en-US" sz="14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[WARTOŚĆ]</a:t>
                    </a:fld>
                    <a:r>
                      <a: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mln</a:t>
                    </a:r>
                    <a:r>
                      <a: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zł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7933319630512E-2"/>
                      <c:h val="5.02154917499556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ED-40DA-AA78-89BB4A706695}"/>
                </c:ext>
              </c:extLst>
            </c:dLbl>
            <c:dLbl>
              <c:idx val="3"/>
              <c:layout>
                <c:manualLayout>
                  <c:x val="-0.11252203296384101"/>
                  <c:y val="-3.1294868446126702E-2"/>
                </c:manualLayout>
              </c:layout>
              <c:tx>
                <c:rich>
                  <a:bodyPr/>
                  <a:lstStyle/>
                  <a:p>
                    <a:fld id="{B575AAD0-FF2F-47EF-80F9-32AB96587A1B}" type="VALUE">
                      <a:rPr lang="en-US" sz="1400" smtClean="0"/>
                      <a:pPr/>
                      <a:t>[WARTOŚĆ]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mln</a:t>
                    </a:r>
                    <a:r>
                      <a:rPr lang="en-US" sz="1400" dirty="0"/>
                      <a:t> </a:t>
                    </a:r>
                    <a:r>
                      <a:rPr lang="en-US" sz="1400" dirty="0" err="1"/>
                      <a:t>zł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734386586278255E-2"/>
                      <c:h val="9.26070353723526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DED-40DA-AA78-89BB4A706695}"/>
                </c:ext>
              </c:extLst>
            </c:dLbl>
            <c:dLbl>
              <c:idx val="4"/>
              <c:layout>
                <c:manualLayout>
                  <c:x val="-1.3308007265291834E-2"/>
                  <c:y val="2.6079142599930347E-3"/>
                </c:manualLayout>
              </c:layout>
              <c:tx>
                <c:rich>
                  <a:bodyPr/>
                  <a:lstStyle/>
                  <a:p>
                    <a:fld id="{EAA30796-897A-4A69-8529-85684BF119E3}" type="VALUE">
                      <a:rPr lang="en-US" sz="1400" smtClean="0"/>
                      <a:pPr/>
                      <a:t>[WARTOŚĆ]</a:t>
                    </a:fld>
                    <a:r>
                      <a:rPr lang="en-US" sz="1400"/>
                      <a:t> mln zł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DED-40DA-AA78-89BB4A706695}"/>
                </c:ext>
              </c:extLst>
            </c:dLbl>
            <c:dLbl>
              <c:idx val="5"/>
              <c:layout>
                <c:manualLayout>
                  <c:x val="-3.8359783964945801E-3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6D2AB3-8604-4A7E-A5AB-C4BB4E39C0E9}" type="VALU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[WARTOŚĆ]</a:t>
                    </a:fld>
                    <a:r>
                      <a:rPr lang="en-US" sz="14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mln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zł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DED-40DA-AA78-89BB4A706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Modernizacja istniejących CU</c:v>
                </c:pt>
                <c:pt idx="1">
                  <c:v>Utworzenie nowych SOR</c:v>
                </c:pt>
                <c:pt idx="2">
                  <c:v>Utworzenie nowych CU</c:v>
                </c:pt>
                <c:pt idx="3">
                  <c:v>Budowa lub remont całodobowych lotnisk lub lądowisk</c:v>
                </c:pt>
                <c:pt idx="4">
                  <c:v>Wyposażenie śmigłowców ratowniczych</c:v>
                </c:pt>
                <c:pt idx="5">
                  <c:v>Wsparcie szpitali ponadregionalnych w zakresie chorób nowotworowych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25.4</c:v>
                </c:pt>
                <c:pt idx="1">
                  <c:v>148.80000000000001</c:v>
                </c:pt>
                <c:pt idx="2">
                  <c:v>92.4</c:v>
                </c:pt>
                <c:pt idx="3">
                  <c:v>7.6</c:v>
                </c:pt>
                <c:pt idx="4">
                  <c:v>25.4</c:v>
                </c:pt>
                <c:pt idx="5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ED-40DA-AA78-89BB4A7066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558185446459659"/>
          <c:y val="8.5453957787108778E-2"/>
          <c:w val="0.36297362813738254"/>
          <c:h val="0.89168182131803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4A8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4A82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FD6E5-C67B-4492-9C86-3AEEAA0F90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040BEC0-FE80-49EA-B836-F7E552DA1B26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region lepiej rozwinięty (mazowieckie)</a:t>
          </a:r>
          <a:endParaRPr lang="pl-PL" sz="2400" dirty="0">
            <a:solidFill>
              <a:srgbClr val="004A82"/>
            </a:solidFill>
          </a:endParaRPr>
        </a:p>
      </dgm:t>
    </dgm:pt>
    <dgm:pt modelId="{9B3FEBCD-8093-476B-9031-62C22319BA2F}" type="parTrans" cxnId="{BABE9DE1-9456-477B-A2DA-0643DF618890}">
      <dgm:prSet/>
      <dgm:spPr/>
      <dgm:t>
        <a:bodyPr/>
        <a:lstStyle/>
        <a:p>
          <a:endParaRPr lang="pl-PL"/>
        </a:p>
      </dgm:t>
    </dgm:pt>
    <dgm:pt modelId="{17EE2E8D-61EE-4B96-9CC3-D03FF22DB9F2}" type="sibTrans" cxnId="{BABE9DE1-9456-477B-A2DA-0643DF618890}">
      <dgm:prSet/>
      <dgm:spPr/>
      <dgm:t>
        <a:bodyPr/>
        <a:lstStyle/>
        <a:p>
          <a:endParaRPr lang="pl-PL"/>
        </a:p>
      </dgm:t>
    </dgm:pt>
    <dgm:pt modelId="{329D1E32-43B8-4315-A8C8-F9E8D3C936B9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regiony słabiej rozwinięte </a:t>
          </a:r>
          <a:endParaRPr lang="pl-PL" sz="2400" dirty="0">
            <a:solidFill>
              <a:srgbClr val="004A82"/>
            </a:solidFill>
          </a:endParaRPr>
        </a:p>
      </dgm:t>
    </dgm:pt>
    <dgm:pt modelId="{483500AD-0C38-4072-86C9-205A71CDA87D}" type="parTrans" cxnId="{75AA4825-B091-457B-B31C-F8EC31241997}">
      <dgm:prSet/>
      <dgm:spPr/>
      <dgm:t>
        <a:bodyPr/>
        <a:lstStyle/>
        <a:p>
          <a:endParaRPr lang="pl-PL"/>
        </a:p>
      </dgm:t>
    </dgm:pt>
    <dgm:pt modelId="{1743E06D-7947-48AD-8488-75306B48DB27}" type="sibTrans" cxnId="{75AA4825-B091-457B-B31C-F8EC31241997}">
      <dgm:prSet/>
      <dgm:spPr/>
      <dgm:t>
        <a:bodyPr/>
        <a:lstStyle/>
        <a:p>
          <a:endParaRPr lang="pl-PL"/>
        </a:p>
      </dgm:t>
    </dgm:pt>
    <dgm:pt modelId="{1AE7AC62-8202-47F3-A0C4-276981846209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alokacja, w tym:</a:t>
          </a:r>
          <a:endParaRPr lang="pl-PL" sz="2400" dirty="0">
            <a:solidFill>
              <a:srgbClr val="004A82"/>
            </a:solidFill>
          </a:endParaRPr>
        </a:p>
      </dgm:t>
    </dgm:pt>
    <dgm:pt modelId="{D7DFC51F-112E-445B-92A3-7EB19391566F}" type="sibTrans" cxnId="{4B3EA98C-614D-4262-B683-0A7579B6968E}">
      <dgm:prSet/>
      <dgm:spPr>
        <a:solidFill>
          <a:srgbClr val="002060"/>
        </a:solidFill>
        <a:ln w="41275">
          <a:solidFill>
            <a:schemeClr val="tx1">
              <a:alpha val="40000"/>
            </a:schemeClr>
          </a:solidFill>
        </a:ln>
      </dgm:spPr>
      <dgm:t>
        <a:bodyPr/>
        <a:lstStyle/>
        <a:p>
          <a:endParaRPr lang="pl-PL"/>
        </a:p>
      </dgm:t>
    </dgm:pt>
    <dgm:pt modelId="{E48A4696-BD0E-4B47-BA94-BB1D8C139742}" type="parTrans" cxnId="{4B3EA98C-614D-4262-B683-0A7579B6968E}">
      <dgm:prSet/>
      <dgm:spPr/>
      <dgm:t>
        <a:bodyPr/>
        <a:lstStyle/>
        <a:p>
          <a:endParaRPr lang="pl-PL"/>
        </a:p>
      </dgm:t>
    </dgm:pt>
    <dgm:pt modelId="{3028FB01-3E9E-4186-8751-3A6AFB1C0BC7}" type="pres">
      <dgm:prSet presAssocID="{4C2FD6E5-C67B-4492-9C86-3AEEAA0F909D}" presName="Name0" presStyleCnt="0">
        <dgm:presLayoutVars>
          <dgm:chMax val="7"/>
          <dgm:chPref val="7"/>
          <dgm:dir/>
        </dgm:presLayoutVars>
      </dgm:prSet>
      <dgm:spPr/>
    </dgm:pt>
    <dgm:pt modelId="{BD42E64F-66E0-43BE-9CE1-14234678F2EA}" type="pres">
      <dgm:prSet presAssocID="{4C2FD6E5-C67B-4492-9C86-3AEEAA0F909D}" presName="Name1" presStyleCnt="0"/>
      <dgm:spPr/>
    </dgm:pt>
    <dgm:pt modelId="{65787F5B-253D-4A74-9344-7246007363BC}" type="pres">
      <dgm:prSet presAssocID="{4C2FD6E5-C67B-4492-9C86-3AEEAA0F909D}" presName="cycle" presStyleCnt="0"/>
      <dgm:spPr/>
    </dgm:pt>
    <dgm:pt modelId="{127CAB1B-87AB-437F-91CB-B2F5B17008D8}" type="pres">
      <dgm:prSet presAssocID="{4C2FD6E5-C67B-4492-9C86-3AEEAA0F909D}" presName="srcNode" presStyleLbl="node1" presStyleIdx="0" presStyleCnt="3"/>
      <dgm:spPr/>
    </dgm:pt>
    <dgm:pt modelId="{96E7BE40-383B-4595-AFD4-DD1DD980A488}" type="pres">
      <dgm:prSet presAssocID="{4C2FD6E5-C67B-4492-9C86-3AEEAA0F909D}" presName="conn" presStyleLbl="parChTrans1D2" presStyleIdx="0" presStyleCnt="1"/>
      <dgm:spPr/>
    </dgm:pt>
    <dgm:pt modelId="{1B39A71F-8444-4A24-96CC-3307443C750A}" type="pres">
      <dgm:prSet presAssocID="{4C2FD6E5-C67B-4492-9C86-3AEEAA0F909D}" presName="extraNode" presStyleLbl="node1" presStyleIdx="0" presStyleCnt="3"/>
      <dgm:spPr/>
    </dgm:pt>
    <dgm:pt modelId="{B69C4F29-D337-4A8E-9253-10D3B494AF99}" type="pres">
      <dgm:prSet presAssocID="{4C2FD6E5-C67B-4492-9C86-3AEEAA0F909D}" presName="dstNode" presStyleLbl="node1" presStyleIdx="0" presStyleCnt="3"/>
      <dgm:spPr/>
    </dgm:pt>
    <dgm:pt modelId="{7193F36E-1EB2-46E7-B012-30094FD33309}" type="pres">
      <dgm:prSet presAssocID="{1AE7AC62-8202-47F3-A0C4-276981846209}" presName="text_1" presStyleLbl="node1" presStyleIdx="0" presStyleCnt="3">
        <dgm:presLayoutVars>
          <dgm:bulletEnabled val="1"/>
        </dgm:presLayoutVars>
      </dgm:prSet>
      <dgm:spPr/>
    </dgm:pt>
    <dgm:pt modelId="{1B796096-6BC7-4D36-8FF9-11592C8D4CD6}" type="pres">
      <dgm:prSet presAssocID="{1AE7AC62-8202-47F3-A0C4-276981846209}" presName="accent_1" presStyleCnt="0"/>
      <dgm:spPr/>
    </dgm:pt>
    <dgm:pt modelId="{A338AFBC-484F-4B28-8A25-821714F37656}" type="pres">
      <dgm:prSet presAssocID="{1AE7AC62-8202-47F3-A0C4-276981846209}" presName="accentRepeatNode" presStyleLbl="solidFgAcc1" presStyleIdx="0" presStyleCnt="3"/>
      <dgm:spPr>
        <a:solidFill>
          <a:schemeClr val="bg1"/>
        </a:solidFill>
        <a:ln w="25400">
          <a:solidFill>
            <a:schemeClr val="tx1"/>
          </a:solidFill>
        </a:ln>
      </dgm:spPr>
    </dgm:pt>
    <dgm:pt modelId="{E2154DC6-CCBE-4DD7-90A2-5A0D25E5C83C}" type="pres">
      <dgm:prSet presAssocID="{D040BEC0-FE80-49EA-B836-F7E552DA1B26}" presName="text_2" presStyleLbl="node1" presStyleIdx="1" presStyleCnt="3">
        <dgm:presLayoutVars>
          <dgm:bulletEnabled val="1"/>
        </dgm:presLayoutVars>
      </dgm:prSet>
      <dgm:spPr/>
    </dgm:pt>
    <dgm:pt modelId="{7AB8B85B-6B5F-41C7-9070-7B87BCB3DA28}" type="pres">
      <dgm:prSet presAssocID="{D040BEC0-FE80-49EA-B836-F7E552DA1B26}" presName="accent_2" presStyleCnt="0"/>
      <dgm:spPr/>
    </dgm:pt>
    <dgm:pt modelId="{3F4E504D-AB0A-4EDE-B525-52A2E9660D1B}" type="pres">
      <dgm:prSet presAssocID="{D040BEC0-FE80-49EA-B836-F7E552DA1B26}" presName="accentRepeatNode" presStyleLbl="solidFgAcc1" presStyleIdx="1" presStyleCnt="3" custLinFactNeighborX="593" custLinFactNeighborY="0"/>
      <dgm:spPr>
        <a:solidFill>
          <a:schemeClr val="bg1"/>
        </a:solidFill>
        <a:ln w="25400">
          <a:solidFill>
            <a:schemeClr val="tx1"/>
          </a:solidFill>
        </a:ln>
      </dgm:spPr>
    </dgm:pt>
    <dgm:pt modelId="{83F871E6-530A-4F05-9F1A-92FDDFE519D3}" type="pres">
      <dgm:prSet presAssocID="{329D1E32-43B8-4315-A8C8-F9E8D3C936B9}" presName="text_3" presStyleLbl="node1" presStyleIdx="2" presStyleCnt="3">
        <dgm:presLayoutVars>
          <dgm:bulletEnabled val="1"/>
        </dgm:presLayoutVars>
      </dgm:prSet>
      <dgm:spPr/>
    </dgm:pt>
    <dgm:pt modelId="{92B1C1B2-B58D-4EE8-9893-C48C697325DD}" type="pres">
      <dgm:prSet presAssocID="{329D1E32-43B8-4315-A8C8-F9E8D3C936B9}" presName="accent_3" presStyleCnt="0"/>
      <dgm:spPr/>
    </dgm:pt>
    <dgm:pt modelId="{CE56C7E4-4FD6-4F21-ADB1-C6A155852D1B}" type="pres">
      <dgm:prSet presAssocID="{329D1E32-43B8-4315-A8C8-F9E8D3C936B9}" presName="accentRepeatNode" presStyleLbl="solidFgAcc1" presStyleIdx="2" presStyleCnt="3"/>
      <dgm:spPr>
        <a:solidFill>
          <a:schemeClr val="bg1"/>
        </a:solidFill>
        <a:ln w="25400">
          <a:solidFill>
            <a:schemeClr val="tx1"/>
          </a:solidFill>
        </a:ln>
      </dgm:spPr>
    </dgm:pt>
  </dgm:ptLst>
  <dgm:cxnLst>
    <dgm:cxn modelId="{BABE9DE1-9456-477B-A2DA-0643DF618890}" srcId="{4C2FD6E5-C67B-4492-9C86-3AEEAA0F909D}" destId="{D040BEC0-FE80-49EA-B836-F7E552DA1B26}" srcOrd="1" destOrd="0" parTransId="{9B3FEBCD-8093-476B-9031-62C22319BA2F}" sibTransId="{17EE2E8D-61EE-4B96-9CC3-D03FF22DB9F2}"/>
    <dgm:cxn modelId="{500FEFC8-437E-4047-909A-C59F481C61FC}" type="presOf" srcId="{329D1E32-43B8-4315-A8C8-F9E8D3C936B9}" destId="{83F871E6-530A-4F05-9F1A-92FDDFE519D3}" srcOrd="0" destOrd="0" presId="urn:microsoft.com/office/officeart/2008/layout/VerticalCurvedList"/>
    <dgm:cxn modelId="{4B3EA98C-614D-4262-B683-0A7579B6968E}" srcId="{4C2FD6E5-C67B-4492-9C86-3AEEAA0F909D}" destId="{1AE7AC62-8202-47F3-A0C4-276981846209}" srcOrd="0" destOrd="0" parTransId="{E48A4696-BD0E-4B47-BA94-BB1D8C139742}" sibTransId="{D7DFC51F-112E-445B-92A3-7EB19391566F}"/>
    <dgm:cxn modelId="{9EB81674-EC26-4697-BFC5-B9056FC250BB}" type="presOf" srcId="{1AE7AC62-8202-47F3-A0C4-276981846209}" destId="{7193F36E-1EB2-46E7-B012-30094FD33309}" srcOrd="0" destOrd="0" presId="urn:microsoft.com/office/officeart/2008/layout/VerticalCurvedList"/>
    <dgm:cxn modelId="{4EF44F54-8502-4148-AB44-F28F17C89423}" type="presOf" srcId="{D040BEC0-FE80-49EA-B836-F7E552DA1B26}" destId="{E2154DC6-CCBE-4DD7-90A2-5A0D25E5C83C}" srcOrd="0" destOrd="0" presId="urn:microsoft.com/office/officeart/2008/layout/VerticalCurvedList"/>
    <dgm:cxn modelId="{75AA4825-B091-457B-B31C-F8EC31241997}" srcId="{4C2FD6E5-C67B-4492-9C86-3AEEAA0F909D}" destId="{329D1E32-43B8-4315-A8C8-F9E8D3C936B9}" srcOrd="2" destOrd="0" parTransId="{483500AD-0C38-4072-86C9-205A71CDA87D}" sibTransId="{1743E06D-7947-48AD-8488-75306B48DB27}"/>
    <dgm:cxn modelId="{31FF2C85-6DAB-4521-ADD2-A3BDE1266C84}" type="presOf" srcId="{4C2FD6E5-C67B-4492-9C86-3AEEAA0F909D}" destId="{3028FB01-3E9E-4186-8751-3A6AFB1C0BC7}" srcOrd="0" destOrd="0" presId="urn:microsoft.com/office/officeart/2008/layout/VerticalCurvedList"/>
    <dgm:cxn modelId="{74E0ACC5-4DB0-4B20-9D09-BBC79CB3293A}" type="presOf" srcId="{D7DFC51F-112E-445B-92A3-7EB19391566F}" destId="{96E7BE40-383B-4595-AFD4-DD1DD980A488}" srcOrd="0" destOrd="0" presId="urn:microsoft.com/office/officeart/2008/layout/VerticalCurvedList"/>
    <dgm:cxn modelId="{E20FA813-750E-4E32-983D-21C8D608D0DB}" type="presParOf" srcId="{3028FB01-3E9E-4186-8751-3A6AFB1C0BC7}" destId="{BD42E64F-66E0-43BE-9CE1-14234678F2EA}" srcOrd="0" destOrd="0" presId="urn:microsoft.com/office/officeart/2008/layout/VerticalCurvedList"/>
    <dgm:cxn modelId="{7671ED4A-4284-44F6-A696-B6D93562E99D}" type="presParOf" srcId="{BD42E64F-66E0-43BE-9CE1-14234678F2EA}" destId="{65787F5B-253D-4A74-9344-7246007363BC}" srcOrd="0" destOrd="0" presId="urn:microsoft.com/office/officeart/2008/layout/VerticalCurvedList"/>
    <dgm:cxn modelId="{617FC26B-A694-4855-B696-FF58AE2782CC}" type="presParOf" srcId="{65787F5B-253D-4A74-9344-7246007363BC}" destId="{127CAB1B-87AB-437F-91CB-B2F5B17008D8}" srcOrd="0" destOrd="0" presId="urn:microsoft.com/office/officeart/2008/layout/VerticalCurvedList"/>
    <dgm:cxn modelId="{EC0E2044-D86C-4101-A127-252E2D6F8F60}" type="presParOf" srcId="{65787F5B-253D-4A74-9344-7246007363BC}" destId="{96E7BE40-383B-4595-AFD4-DD1DD980A488}" srcOrd="1" destOrd="0" presId="urn:microsoft.com/office/officeart/2008/layout/VerticalCurvedList"/>
    <dgm:cxn modelId="{7AEAEF5D-3DCD-4DC2-8723-3E6E5AFE32A5}" type="presParOf" srcId="{65787F5B-253D-4A74-9344-7246007363BC}" destId="{1B39A71F-8444-4A24-96CC-3307443C750A}" srcOrd="2" destOrd="0" presId="urn:microsoft.com/office/officeart/2008/layout/VerticalCurvedList"/>
    <dgm:cxn modelId="{35DF8DD6-4CB4-4AA9-881C-A8F70D29367B}" type="presParOf" srcId="{65787F5B-253D-4A74-9344-7246007363BC}" destId="{B69C4F29-D337-4A8E-9253-10D3B494AF99}" srcOrd="3" destOrd="0" presId="urn:microsoft.com/office/officeart/2008/layout/VerticalCurvedList"/>
    <dgm:cxn modelId="{D3D9E860-9837-4ADD-9F47-2A79421A6F75}" type="presParOf" srcId="{BD42E64F-66E0-43BE-9CE1-14234678F2EA}" destId="{7193F36E-1EB2-46E7-B012-30094FD33309}" srcOrd="1" destOrd="0" presId="urn:microsoft.com/office/officeart/2008/layout/VerticalCurvedList"/>
    <dgm:cxn modelId="{8CF06FE6-6F64-48F1-A27C-28079A89BF89}" type="presParOf" srcId="{BD42E64F-66E0-43BE-9CE1-14234678F2EA}" destId="{1B796096-6BC7-4D36-8FF9-11592C8D4CD6}" srcOrd="2" destOrd="0" presId="urn:microsoft.com/office/officeart/2008/layout/VerticalCurvedList"/>
    <dgm:cxn modelId="{EC4727ED-E7EE-4EB2-A42A-49A8039C920B}" type="presParOf" srcId="{1B796096-6BC7-4D36-8FF9-11592C8D4CD6}" destId="{A338AFBC-484F-4B28-8A25-821714F37656}" srcOrd="0" destOrd="0" presId="urn:microsoft.com/office/officeart/2008/layout/VerticalCurvedList"/>
    <dgm:cxn modelId="{4AC10419-EB24-4D95-BCB6-7ABA3AB814CF}" type="presParOf" srcId="{BD42E64F-66E0-43BE-9CE1-14234678F2EA}" destId="{E2154DC6-CCBE-4DD7-90A2-5A0D25E5C83C}" srcOrd="3" destOrd="0" presId="urn:microsoft.com/office/officeart/2008/layout/VerticalCurvedList"/>
    <dgm:cxn modelId="{B8D428B8-D0F2-4DD3-A002-735AA11CEAB7}" type="presParOf" srcId="{BD42E64F-66E0-43BE-9CE1-14234678F2EA}" destId="{7AB8B85B-6B5F-41C7-9070-7B87BCB3DA28}" srcOrd="4" destOrd="0" presId="urn:microsoft.com/office/officeart/2008/layout/VerticalCurvedList"/>
    <dgm:cxn modelId="{A9E1470B-60C6-467E-954A-4370D38CBF17}" type="presParOf" srcId="{7AB8B85B-6B5F-41C7-9070-7B87BCB3DA28}" destId="{3F4E504D-AB0A-4EDE-B525-52A2E9660D1B}" srcOrd="0" destOrd="0" presId="urn:microsoft.com/office/officeart/2008/layout/VerticalCurvedList"/>
    <dgm:cxn modelId="{115F898B-72C2-47F0-AA2A-1DAE948CA317}" type="presParOf" srcId="{BD42E64F-66E0-43BE-9CE1-14234678F2EA}" destId="{83F871E6-530A-4F05-9F1A-92FDDFE519D3}" srcOrd="5" destOrd="0" presId="urn:microsoft.com/office/officeart/2008/layout/VerticalCurvedList"/>
    <dgm:cxn modelId="{39FC967C-A179-471B-9F6E-3CAB01D6697A}" type="presParOf" srcId="{BD42E64F-66E0-43BE-9CE1-14234678F2EA}" destId="{92B1C1B2-B58D-4EE8-9893-C48C697325DD}" srcOrd="6" destOrd="0" presId="urn:microsoft.com/office/officeart/2008/layout/VerticalCurvedList"/>
    <dgm:cxn modelId="{50CBEF80-2D3A-46EF-89B3-3861EB8C786A}" type="presParOf" srcId="{92B1C1B2-B58D-4EE8-9893-C48C697325DD}" destId="{CE56C7E4-4FD6-4F21-ADB1-C6A155852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2FD6E5-C67B-4492-9C86-3AEEAA0F90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D040BEC0-FE80-49EA-B836-F7E552DA1B26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region lepiej rozwinięty (mazowieckie)</a:t>
          </a:r>
          <a:endParaRPr lang="pl-PL" sz="2400" dirty="0">
            <a:solidFill>
              <a:srgbClr val="004A82"/>
            </a:solidFill>
          </a:endParaRPr>
        </a:p>
      </dgm:t>
    </dgm:pt>
    <dgm:pt modelId="{9B3FEBCD-8093-476B-9031-62C22319BA2F}" type="parTrans" cxnId="{BABE9DE1-9456-477B-A2DA-0643DF618890}">
      <dgm:prSet/>
      <dgm:spPr/>
      <dgm:t>
        <a:bodyPr/>
        <a:lstStyle/>
        <a:p>
          <a:endParaRPr lang="pl-PL"/>
        </a:p>
      </dgm:t>
    </dgm:pt>
    <dgm:pt modelId="{17EE2E8D-61EE-4B96-9CC3-D03FF22DB9F2}" type="sibTrans" cxnId="{BABE9DE1-9456-477B-A2DA-0643DF618890}">
      <dgm:prSet/>
      <dgm:spPr/>
      <dgm:t>
        <a:bodyPr/>
        <a:lstStyle/>
        <a:p>
          <a:endParaRPr lang="pl-PL"/>
        </a:p>
      </dgm:t>
    </dgm:pt>
    <dgm:pt modelId="{329D1E32-43B8-4315-A8C8-F9E8D3C936B9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regiony słabiej rozwinięte </a:t>
          </a:r>
          <a:endParaRPr lang="pl-PL" sz="2400" dirty="0">
            <a:solidFill>
              <a:srgbClr val="004A82"/>
            </a:solidFill>
          </a:endParaRPr>
        </a:p>
      </dgm:t>
    </dgm:pt>
    <dgm:pt modelId="{483500AD-0C38-4072-86C9-205A71CDA87D}" type="parTrans" cxnId="{75AA4825-B091-457B-B31C-F8EC31241997}">
      <dgm:prSet/>
      <dgm:spPr/>
      <dgm:t>
        <a:bodyPr/>
        <a:lstStyle/>
        <a:p>
          <a:endParaRPr lang="pl-PL"/>
        </a:p>
      </dgm:t>
    </dgm:pt>
    <dgm:pt modelId="{1743E06D-7947-48AD-8488-75306B48DB27}" type="sibTrans" cxnId="{75AA4825-B091-457B-B31C-F8EC31241997}">
      <dgm:prSet/>
      <dgm:spPr/>
      <dgm:t>
        <a:bodyPr/>
        <a:lstStyle/>
        <a:p>
          <a:endParaRPr lang="pl-PL"/>
        </a:p>
      </dgm:t>
    </dgm:pt>
    <dgm:pt modelId="{1AE7AC62-8202-47F3-A0C4-276981846209}">
      <dgm:prSet phldrT="[Tekst]" custT="1"/>
      <dgm:spPr>
        <a:ln>
          <a:noFill/>
        </a:ln>
      </dgm:spPr>
      <dgm:t>
        <a:bodyPr/>
        <a:lstStyle/>
        <a:p>
          <a:r>
            <a:rPr lang="pl-PL" altLang="pl-PL" sz="2400" dirty="0">
              <a:solidFill>
                <a:srgbClr val="004A82"/>
              </a:solidFill>
            </a:rPr>
            <a:t>alokacja, w tym:</a:t>
          </a:r>
          <a:endParaRPr lang="pl-PL" sz="2400" dirty="0">
            <a:solidFill>
              <a:srgbClr val="004A82"/>
            </a:solidFill>
          </a:endParaRPr>
        </a:p>
      </dgm:t>
    </dgm:pt>
    <dgm:pt modelId="{D7DFC51F-112E-445B-92A3-7EB19391566F}" type="sibTrans" cxnId="{4B3EA98C-614D-4262-B683-0A7579B6968E}">
      <dgm:prSet/>
      <dgm:spPr>
        <a:solidFill>
          <a:srgbClr val="002060"/>
        </a:solidFill>
        <a:ln w="41275">
          <a:solidFill>
            <a:schemeClr val="tx1">
              <a:alpha val="40000"/>
            </a:schemeClr>
          </a:solidFill>
        </a:ln>
      </dgm:spPr>
      <dgm:t>
        <a:bodyPr/>
        <a:lstStyle/>
        <a:p>
          <a:endParaRPr lang="pl-PL"/>
        </a:p>
      </dgm:t>
    </dgm:pt>
    <dgm:pt modelId="{E48A4696-BD0E-4B47-BA94-BB1D8C139742}" type="parTrans" cxnId="{4B3EA98C-614D-4262-B683-0A7579B6968E}">
      <dgm:prSet/>
      <dgm:spPr/>
      <dgm:t>
        <a:bodyPr/>
        <a:lstStyle/>
        <a:p>
          <a:endParaRPr lang="pl-PL"/>
        </a:p>
      </dgm:t>
    </dgm:pt>
    <dgm:pt modelId="{3028FB01-3E9E-4186-8751-3A6AFB1C0BC7}" type="pres">
      <dgm:prSet presAssocID="{4C2FD6E5-C67B-4492-9C86-3AEEAA0F909D}" presName="Name0" presStyleCnt="0">
        <dgm:presLayoutVars>
          <dgm:chMax val="7"/>
          <dgm:chPref val="7"/>
          <dgm:dir/>
        </dgm:presLayoutVars>
      </dgm:prSet>
      <dgm:spPr/>
    </dgm:pt>
    <dgm:pt modelId="{BD42E64F-66E0-43BE-9CE1-14234678F2EA}" type="pres">
      <dgm:prSet presAssocID="{4C2FD6E5-C67B-4492-9C86-3AEEAA0F909D}" presName="Name1" presStyleCnt="0"/>
      <dgm:spPr/>
    </dgm:pt>
    <dgm:pt modelId="{65787F5B-253D-4A74-9344-7246007363BC}" type="pres">
      <dgm:prSet presAssocID="{4C2FD6E5-C67B-4492-9C86-3AEEAA0F909D}" presName="cycle" presStyleCnt="0"/>
      <dgm:spPr/>
    </dgm:pt>
    <dgm:pt modelId="{127CAB1B-87AB-437F-91CB-B2F5B17008D8}" type="pres">
      <dgm:prSet presAssocID="{4C2FD6E5-C67B-4492-9C86-3AEEAA0F909D}" presName="srcNode" presStyleLbl="node1" presStyleIdx="0" presStyleCnt="3"/>
      <dgm:spPr/>
    </dgm:pt>
    <dgm:pt modelId="{96E7BE40-383B-4595-AFD4-DD1DD980A488}" type="pres">
      <dgm:prSet presAssocID="{4C2FD6E5-C67B-4492-9C86-3AEEAA0F909D}" presName="conn" presStyleLbl="parChTrans1D2" presStyleIdx="0" presStyleCnt="1"/>
      <dgm:spPr/>
    </dgm:pt>
    <dgm:pt modelId="{1B39A71F-8444-4A24-96CC-3307443C750A}" type="pres">
      <dgm:prSet presAssocID="{4C2FD6E5-C67B-4492-9C86-3AEEAA0F909D}" presName="extraNode" presStyleLbl="node1" presStyleIdx="0" presStyleCnt="3"/>
      <dgm:spPr/>
    </dgm:pt>
    <dgm:pt modelId="{B69C4F29-D337-4A8E-9253-10D3B494AF99}" type="pres">
      <dgm:prSet presAssocID="{4C2FD6E5-C67B-4492-9C86-3AEEAA0F909D}" presName="dstNode" presStyleLbl="node1" presStyleIdx="0" presStyleCnt="3"/>
      <dgm:spPr/>
    </dgm:pt>
    <dgm:pt modelId="{7193F36E-1EB2-46E7-B012-30094FD33309}" type="pres">
      <dgm:prSet presAssocID="{1AE7AC62-8202-47F3-A0C4-276981846209}" presName="text_1" presStyleLbl="node1" presStyleIdx="0" presStyleCnt="3">
        <dgm:presLayoutVars>
          <dgm:bulletEnabled val="1"/>
        </dgm:presLayoutVars>
      </dgm:prSet>
      <dgm:spPr/>
    </dgm:pt>
    <dgm:pt modelId="{1B796096-6BC7-4D36-8FF9-11592C8D4CD6}" type="pres">
      <dgm:prSet presAssocID="{1AE7AC62-8202-47F3-A0C4-276981846209}" presName="accent_1" presStyleCnt="0"/>
      <dgm:spPr/>
    </dgm:pt>
    <dgm:pt modelId="{A338AFBC-484F-4B28-8A25-821714F37656}" type="pres">
      <dgm:prSet presAssocID="{1AE7AC62-8202-47F3-A0C4-276981846209}" presName="accentRepeatNode" presStyleLbl="solidFgAcc1" presStyleIdx="0" presStyleCnt="3"/>
      <dgm:spPr>
        <a:solidFill>
          <a:schemeClr val="bg1"/>
        </a:solidFill>
        <a:ln w="25400">
          <a:solidFill>
            <a:schemeClr val="tx1"/>
          </a:solidFill>
        </a:ln>
      </dgm:spPr>
    </dgm:pt>
    <dgm:pt modelId="{E2154DC6-CCBE-4DD7-90A2-5A0D25E5C83C}" type="pres">
      <dgm:prSet presAssocID="{D040BEC0-FE80-49EA-B836-F7E552DA1B26}" presName="text_2" presStyleLbl="node1" presStyleIdx="1" presStyleCnt="3">
        <dgm:presLayoutVars>
          <dgm:bulletEnabled val="1"/>
        </dgm:presLayoutVars>
      </dgm:prSet>
      <dgm:spPr/>
    </dgm:pt>
    <dgm:pt modelId="{7AB8B85B-6B5F-41C7-9070-7B87BCB3DA28}" type="pres">
      <dgm:prSet presAssocID="{D040BEC0-FE80-49EA-B836-F7E552DA1B26}" presName="accent_2" presStyleCnt="0"/>
      <dgm:spPr/>
    </dgm:pt>
    <dgm:pt modelId="{3F4E504D-AB0A-4EDE-B525-52A2E9660D1B}" type="pres">
      <dgm:prSet presAssocID="{D040BEC0-FE80-49EA-B836-F7E552DA1B26}" presName="accentRepeatNode" presStyleLbl="solidFgAcc1" presStyleIdx="1" presStyleCnt="3" custLinFactNeighborX="593" custLinFactNeighborY="0"/>
      <dgm:spPr>
        <a:solidFill>
          <a:schemeClr val="bg1"/>
        </a:solidFill>
        <a:ln w="25400">
          <a:solidFill>
            <a:schemeClr val="tx1"/>
          </a:solidFill>
        </a:ln>
      </dgm:spPr>
    </dgm:pt>
    <dgm:pt modelId="{83F871E6-530A-4F05-9F1A-92FDDFE519D3}" type="pres">
      <dgm:prSet presAssocID="{329D1E32-43B8-4315-A8C8-F9E8D3C936B9}" presName="text_3" presStyleLbl="node1" presStyleIdx="2" presStyleCnt="3">
        <dgm:presLayoutVars>
          <dgm:bulletEnabled val="1"/>
        </dgm:presLayoutVars>
      </dgm:prSet>
      <dgm:spPr/>
    </dgm:pt>
    <dgm:pt modelId="{92B1C1B2-B58D-4EE8-9893-C48C697325DD}" type="pres">
      <dgm:prSet presAssocID="{329D1E32-43B8-4315-A8C8-F9E8D3C936B9}" presName="accent_3" presStyleCnt="0"/>
      <dgm:spPr/>
    </dgm:pt>
    <dgm:pt modelId="{CE56C7E4-4FD6-4F21-ADB1-C6A155852D1B}" type="pres">
      <dgm:prSet presAssocID="{329D1E32-43B8-4315-A8C8-F9E8D3C936B9}" presName="accentRepeatNode" presStyleLbl="solidFgAcc1" presStyleIdx="2" presStyleCnt="3"/>
      <dgm:spPr>
        <a:solidFill>
          <a:schemeClr val="bg1"/>
        </a:solidFill>
        <a:ln w="25400">
          <a:solidFill>
            <a:schemeClr val="tx1"/>
          </a:solidFill>
        </a:ln>
      </dgm:spPr>
    </dgm:pt>
  </dgm:ptLst>
  <dgm:cxnLst>
    <dgm:cxn modelId="{BABE9DE1-9456-477B-A2DA-0643DF618890}" srcId="{4C2FD6E5-C67B-4492-9C86-3AEEAA0F909D}" destId="{D040BEC0-FE80-49EA-B836-F7E552DA1B26}" srcOrd="1" destOrd="0" parTransId="{9B3FEBCD-8093-476B-9031-62C22319BA2F}" sibTransId="{17EE2E8D-61EE-4B96-9CC3-D03FF22DB9F2}"/>
    <dgm:cxn modelId="{154DDF88-CFCC-417A-8771-3D001E5B1FC2}" type="presOf" srcId="{D040BEC0-FE80-49EA-B836-F7E552DA1B26}" destId="{E2154DC6-CCBE-4DD7-90A2-5A0D25E5C83C}" srcOrd="0" destOrd="0" presId="urn:microsoft.com/office/officeart/2008/layout/VerticalCurvedList"/>
    <dgm:cxn modelId="{4B3EA98C-614D-4262-B683-0A7579B6968E}" srcId="{4C2FD6E5-C67B-4492-9C86-3AEEAA0F909D}" destId="{1AE7AC62-8202-47F3-A0C4-276981846209}" srcOrd="0" destOrd="0" parTransId="{E48A4696-BD0E-4B47-BA94-BB1D8C139742}" sibTransId="{D7DFC51F-112E-445B-92A3-7EB19391566F}"/>
    <dgm:cxn modelId="{75AA4825-B091-457B-B31C-F8EC31241997}" srcId="{4C2FD6E5-C67B-4492-9C86-3AEEAA0F909D}" destId="{329D1E32-43B8-4315-A8C8-F9E8D3C936B9}" srcOrd="2" destOrd="0" parTransId="{483500AD-0C38-4072-86C9-205A71CDA87D}" sibTransId="{1743E06D-7947-48AD-8488-75306B48DB27}"/>
    <dgm:cxn modelId="{C87439F9-6FE2-480E-B193-ECE5FA1D7E6B}" type="presOf" srcId="{4C2FD6E5-C67B-4492-9C86-3AEEAA0F909D}" destId="{3028FB01-3E9E-4186-8751-3A6AFB1C0BC7}" srcOrd="0" destOrd="0" presId="urn:microsoft.com/office/officeart/2008/layout/VerticalCurvedList"/>
    <dgm:cxn modelId="{0C539739-53A0-403E-B3F1-A15FE5D6F816}" type="presOf" srcId="{D7DFC51F-112E-445B-92A3-7EB19391566F}" destId="{96E7BE40-383B-4595-AFD4-DD1DD980A488}" srcOrd="0" destOrd="0" presId="urn:microsoft.com/office/officeart/2008/layout/VerticalCurvedList"/>
    <dgm:cxn modelId="{AACBF351-3661-4B59-8FF2-AB1E7B9F03C1}" type="presOf" srcId="{329D1E32-43B8-4315-A8C8-F9E8D3C936B9}" destId="{83F871E6-530A-4F05-9F1A-92FDDFE519D3}" srcOrd="0" destOrd="0" presId="urn:microsoft.com/office/officeart/2008/layout/VerticalCurvedList"/>
    <dgm:cxn modelId="{47AC0EA4-9A2E-408C-B0F5-982631596EF0}" type="presOf" srcId="{1AE7AC62-8202-47F3-A0C4-276981846209}" destId="{7193F36E-1EB2-46E7-B012-30094FD33309}" srcOrd="0" destOrd="0" presId="urn:microsoft.com/office/officeart/2008/layout/VerticalCurvedList"/>
    <dgm:cxn modelId="{2AE8B38B-CAE9-43D3-B0B2-98918C7AF347}" type="presParOf" srcId="{3028FB01-3E9E-4186-8751-3A6AFB1C0BC7}" destId="{BD42E64F-66E0-43BE-9CE1-14234678F2EA}" srcOrd="0" destOrd="0" presId="urn:microsoft.com/office/officeart/2008/layout/VerticalCurvedList"/>
    <dgm:cxn modelId="{40C86856-826A-4B63-9F89-9E13E5711BBB}" type="presParOf" srcId="{BD42E64F-66E0-43BE-9CE1-14234678F2EA}" destId="{65787F5B-253D-4A74-9344-7246007363BC}" srcOrd="0" destOrd="0" presId="urn:microsoft.com/office/officeart/2008/layout/VerticalCurvedList"/>
    <dgm:cxn modelId="{CA84C011-04A1-428E-BD69-0056FD0F91B0}" type="presParOf" srcId="{65787F5B-253D-4A74-9344-7246007363BC}" destId="{127CAB1B-87AB-437F-91CB-B2F5B17008D8}" srcOrd="0" destOrd="0" presId="urn:microsoft.com/office/officeart/2008/layout/VerticalCurvedList"/>
    <dgm:cxn modelId="{C4C56A17-E0F2-479B-94F0-4CC8A0C47E5C}" type="presParOf" srcId="{65787F5B-253D-4A74-9344-7246007363BC}" destId="{96E7BE40-383B-4595-AFD4-DD1DD980A488}" srcOrd="1" destOrd="0" presId="urn:microsoft.com/office/officeart/2008/layout/VerticalCurvedList"/>
    <dgm:cxn modelId="{C360DE21-3C9A-4E7A-8B31-1F578039D3D3}" type="presParOf" srcId="{65787F5B-253D-4A74-9344-7246007363BC}" destId="{1B39A71F-8444-4A24-96CC-3307443C750A}" srcOrd="2" destOrd="0" presId="urn:microsoft.com/office/officeart/2008/layout/VerticalCurvedList"/>
    <dgm:cxn modelId="{8B20A699-34A7-49AA-A9C7-5D054E8EC404}" type="presParOf" srcId="{65787F5B-253D-4A74-9344-7246007363BC}" destId="{B69C4F29-D337-4A8E-9253-10D3B494AF99}" srcOrd="3" destOrd="0" presId="urn:microsoft.com/office/officeart/2008/layout/VerticalCurvedList"/>
    <dgm:cxn modelId="{D5FA951C-A1C5-4802-93A8-4D9BACE4DF8E}" type="presParOf" srcId="{BD42E64F-66E0-43BE-9CE1-14234678F2EA}" destId="{7193F36E-1EB2-46E7-B012-30094FD33309}" srcOrd="1" destOrd="0" presId="urn:microsoft.com/office/officeart/2008/layout/VerticalCurvedList"/>
    <dgm:cxn modelId="{D07DC8F4-430E-4B73-A9F6-657A2D08DD70}" type="presParOf" srcId="{BD42E64F-66E0-43BE-9CE1-14234678F2EA}" destId="{1B796096-6BC7-4D36-8FF9-11592C8D4CD6}" srcOrd="2" destOrd="0" presId="urn:microsoft.com/office/officeart/2008/layout/VerticalCurvedList"/>
    <dgm:cxn modelId="{08769125-B78D-4B5B-B189-B95637BA4B2B}" type="presParOf" srcId="{1B796096-6BC7-4D36-8FF9-11592C8D4CD6}" destId="{A338AFBC-484F-4B28-8A25-821714F37656}" srcOrd="0" destOrd="0" presId="urn:microsoft.com/office/officeart/2008/layout/VerticalCurvedList"/>
    <dgm:cxn modelId="{A45B8CC2-EAFB-477E-A058-86BDDE5DA817}" type="presParOf" srcId="{BD42E64F-66E0-43BE-9CE1-14234678F2EA}" destId="{E2154DC6-CCBE-4DD7-90A2-5A0D25E5C83C}" srcOrd="3" destOrd="0" presId="urn:microsoft.com/office/officeart/2008/layout/VerticalCurvedList"/>
    <dgm:cxn modelId="{2AE95274-4722-49DC-BC00-6E3B7E501A2B}" type="presParOf" srcId="{BD42E64F-66E0-43BE-9CE1-14234678F2EA}" destId="{7AB8B85B-6B5F-41C7-9070-7B87BCB3DA28}" srcOrd="4" destOrd="0" presId="urn:microsoft.com/office/officeart/2008/layout/VerticalCurvedList"/>
    <dgm:cxn modelId="{5F16452E-A25E-48F1-8E12-71DF9DD6C478}" type="presParOf" srcId="{7AB8B85B-6B5F-41C7-9070-7B87BCB3DA28}" destId="{3F4E504D-AB0A-4EDE-B525-52A2E9660D1B}" srcOrd="0" destOrd="0" presId="urn:microsoft.com/office/officeart/2008/layout/VerticalCurvedList"/>
    <dgm:cxn modelId="{46A21F43-E90D-47A9-B824-4FBA5A9E88C9}" type="presParOf" srcId="{BD42E64F-66E0-43BE-9CE1-14234678F2EA}" destId="{83F871E6-530A-4F05-9F1A-92FDDFE519D3}" srcOrd="5" destOrd="0" presId="urn:microsoft.com/office/officeart/2008/layout/VerticalCurvedList"/>
    <dgm:cxn modelId="{1A21AC19-F531-4AC3-8688-11BB615E77CF}" type="presParOf" srcId="{BD42E64F-66E0-43BE-9CE1-14234678F2EA}" destId="{92B1C1B2-B58D-4EE8-9893-C48C697325DD}" srcOrd="6" destOrd="0" presId="urn:microsoft.com/office/officeart/2008/layout/VerticalCurvedList"/>
    <dgm:cxn modelId="{2F65D091-7EDF-4164-AD51-6B135791DCE3}" type="presParOf" srcId="{92B1C1B2-B58D-4EE8-9893-C48C697325DD}" destId="{CE56C7E4-4FD6-4F21-ADB1-C6A155852D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595DE-FBA2-438B-ABC9-36160FB8FCF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916F7C-E57E-4835-BB83-7EDD5CD4ECBA}">
      <dgm:prSet phldrT="[Tekst]"/>
      <dgm:spPr/>
      <dgm:t>
        <a:bodyPr/>
        <a:lstStyle/>
        <a:p>
          <a:pPr algn="l"/>
          <a:r>
            <a:rPr lang="pl-PL" b="1" dirty="0">
              <a:solidFill>
                <a:srgbClr val="004A82"/>
              </a:solidFill>
            </a:rPr>
            <a:t>Wsparcie istniejących szpitalnych oddziałów ratunkowych </a:t>
          </a:r>
        </a:p>
        <a:p>
          <a:pPr algn="l"/>
          <a:r>
            <a:rPr lang="pl-PL" dirty="0">
              <a:solidFill>
                <a:srgbClr val="004A82"/>
              </a:solidFill>
            </a:rPr>
            <a:t>regiony słabiej rozwinięte </a:t>
          </a:r>
        </a:p>
        <a:p>
          <a:pPr algn="l"/>
          <a:r>
            <a:rPr lang="pl-PL" b="1" dirty="0">
              <a:solidFill>
                <a:srgbClr val="004A82"/>
              </a:solidFill>
            </a:rPr>
            <a:t>167,5 mln zł </a:t>
          </a:r>
        </a:p>
        <a:p>
          <a:pPr algn="l"/>
          <a:r>
            <a:rPr lang="pl-PL" dirty="0">
              <a:solidFill>
                <a:srgbClr val="004A82"/>
              </a:solidFill>
            </a:rPr>
            <a:t>region lepiej rozwinięty</a:t>
          </a:r>
        </a:p>
        <a:p>
          <a:pPr algn="l"/>
          <a:r>
            <a:rPr lang="pl-PL" b="1" dirty="0">
              <a:solidFill>
                <a:srgbClr val="004A82"/>
              </a:solidFill>
            </a:rPr>
            <a:t>20 mln zł</a:t>
          </a:r>
        </a:p>
      </dgm:t>
    </dgm:pt>
    <dgm:pt modelId="{D1F13F1F-F7CC-47BB-A20F-BBA664EC3502}" type="parTrans" cxnId="{96B7BB83-0237-47ED-B4B2-9F5EA82514D1}">
      <dgm:prSet/>
      <dgm:spPr/>
      <dgm:t>
        <a:bodyPr/>
        <a:lstStyle/>
        <a:p>
          <a:endParaRPr lang="pl-PL"/>
        </a:p>
      </dgm:t>
    </dgm:pt>
    <dgm:pt modelId="{19D7972E-4850-4F88-AC2D-08C69B4D654C}" type="sibTrans" cxnId="{96B7BB83-0237-47ED-B4B2-9F5EA82514D1}">
      <dgm:prSet/>
      <dgm:spPr/>
      <dgm:t>
        <a:bodyPr/>
        <a:lstStyle/>
        <a:p>
          <a:endParaRPr lang="pl-PL"/>
        </a:p>
      </dgm:t>
    </dgm:pt>
    <dgm:pt modelId="{28F7A951-2A6B-47CA-B7D3-0C6712036EAA}">
      <dgm:prSet phldrT="[Tekst]"/>
      <dgm:spPr/>
      <dgm:t>
        <a:bodyPr/>
        <a:lstStyle/>
        <a:p>
          <a:endParaRPr lang="pl-PL" dirty="0"/>
        </a:p>
      </dgm:t>
    </dgm:pt>
    <dgm:pt modelId="{371FB9DA-EA94-4656-B78E-6216A2BB848E}" type="parTrans" cxnId="{B60F2415-F67A-457A-BF96-5AB2D144411D}">
      <dgm:prSet/>
      <dgm:spPr/>
      <dgm:t>
        <a:bodyPr/>
        <a:lstStyle/>
        <a:p>
          <a:endParaRPr lang="pl-PL"/>
        </a:p>
      </dgm:t>
    </dgm:pt>
    <dgm:pt modelId="{9AFE5E5F-B6CD-474E-A519-805BC0DD4F21}" type="sibTrans" cxnId="{B60F2415-F67A-457A-BF96-5AB2D144411D}">
      <dgm:prSet/>
      <dgm:spPr/>
      <dgm:t>
        <a:bodyPr/>
        <a:lstStyle/>
        <a:p>
          <a:endParaRPr lang="pl-PL"/>
        </a:p>
      </dgm:t>
    </dgm:pt>
    <dgm:pt modelId="{A4AD0756-1BAB-4647-B9E2-4CC61B6450E5}" type="pres">
      <dgm:prSet presAssocID="{907595DE-FBA2-438B-ABC9-36160FB8FCF9}" presName="compositeShape" presStyleCnt="0">
        <dgm:presLayoutVars>
          <dgm:chMax val="2"/>
          <dgm:dir/>
          <dgm:resizeHandles val="exact"/>
        </dgm:presLayoutVars>
      </dgm:prSet>
      <dgm:spPr/>
    </dgm:pt>
    <dgm:pt modelId="{2A4CAA5E-5E4B-4411-8E4E-576B9DDA856A}" type="pres">
      <dgm:prSet presAssocID="{907595DE-FBA2-438B-ABC9-36160FB8FCF9}" presName="divider" presStyleLbl="fgShp" presStyleIdx="0" presStyleCnt="1" custLinFactNeighborY="7833"/>
      <dgm:spPr>
        <a:solidFill>
          <a:srgbClr val="ADD1EB"/>
        </a:solidFill>
      </dgm:spPr>
    </dgm:pt>
    <dgm:pt modelId="{91D0565E-2C8A-45EB-A342-27D3A6E3A2FF}" type="pres">
      <dgm:prSet presAssocID="{54916F7C-E57E-4835-BB83-7EDD5CD4ECBA}" presName="downArrow" presStyleLbl="node1" presStyleIdx="0" presStyleCnt="2" custScaleX="111102" custScaleY="127603" custLinFactNeighborX="4173" custLinFactNeighborY="13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384A3-CEE5-42D5-9D79-46A748901E43}" type="pres">
      <dgm:prSet presAssocID="{54916F7C-E57E-4835-BB83-7EDD5CD4ECBA}" presName="downArrowText" presStyleLbl="revTx" presStyleIdx="0" presStyleCnt="2" custScaleX="161884" custScaleY="121246" custLinFactNeighborX="9788" custLinFactNeighborY="12659">
        <dgm:presLayoutVars>
          <dgm:bulletEnabled val="1"/>
        </dgm:presLayoutVars>
      </dgm:prSet>
      <dgm:spPr/>
    </dgm:pt>
    <dgm:pt modelId="{44B0D348-1FBC-4A23-AA77-09664264F30B}" type="pres">
      <dgm:prSet presAssocID="{28F7A951-2A6B-47CA-B7D3-0C6712036EAA}" presName="upArrow" presStyleLbl="node1" presStyleIdx="1" presStyleCnt="2" custScaleX="63015" custScaleY="66992" custLinFactNeighborX="22238" custLinFactNeighborY="-28356"/>
      <dgm:spPr/>
    </dgm:pt>
    <dgm:pt modelId="{360A5520-D4B0-489E-8BCD-276A79DD25D3}" type="pres">
      <dgm:prSet presAssocID="{28F7A951-2A6B-47CA-B7D3-0C6712036EAA}" presName="upArrowText" presStyleLbl="revTx" presStyleIdx="1" presStyleCnt="2" custScaleY="51878" custLinFactNeighborX="46919" custLinFactNeighborY="-419">
        <dgm:presLayoutVars>
          <dgm:bulletEnabled val="1"/>
        </dgm:presLayoutVars>
      </dgm:prSet>
      <dgm:spPr/>
    </dgm:pt>
  </dgm:ptLst>
  <dgm:cxnLst>
    <dgm:cxn modelId="{4BCEC252-D8D8-4DFE-9FA4-0100BCA4F3F2}" type="presOf" srcId="{54916F7C-E57E-4835-BB83-7EDD5CD4ECBA}" destId="{5BB384A3-CEE5-42D5-9D79-46A748901E43}" srcOrd="0" destOrd="0" presId="urn:microsoft.com/office/officeart/2005/8/layout/arrow3"/>
    <dgm:cxn modelId="{282C6E69-895F-4165-AD96-AAEE06157940}" type="presOf" srcId="{907595DE-FBA2-438B-ABC9-36160FB8FCF9}" destId="{A4AD0756-1BAB-4647-B9E2-4CC61B6450E5}" srcOrd="0" destOrd="0" presId="urn:microsoft.com/office/officeart/2005/8/layout/arrow3"/>
    <dgm:cxn modelId="{96B7BB83-0237-47ED-B4B2-9F5EA82514D1}" srcId="{907595DE-FBA2-438B-ABC9-36160FB8FCF9}" destId="{54916F7C-E57E-4835-BB83-7EDD5CD4ECBA}" srcOrd="0" destOrd="0" parTransId="{D1F13F1F-F7CC-47BB-A20F-BBA664EC3502}" sibTransId="{19D7972E-4850-4F88-AC2D-08C69B4D654C}"/>
    <dgm:cxn modelId="{B9C73D3A-2E1D-486A-9CFF-D8DEA10ABA51}" type="presOf" srcId="{28F7A951-2A6B-47CA-B7D3-0C6712036EAA}" destId="{360A5520-D4B0-489E-8BCD-276A79DD25D3}" srcOrd="0" destOrd="0" presId="urn:microsoft.com/office/officeart/2005/8/layout/arrow3"/>
    <dgm:cxn modelId="{B60F2415-F67A-457A-BF96-5AB2D144411D}" srcId="{907595DE-FBA2-438B-ABC9-36160FB8FCF9}" destId="{28F7A951-2A6B-47CA-B7D3-0C6712036EAA}" srcOrd="1" destOrd="0" parTransId="{371FB9DA-EA94-4656-B78E-6216A2BB848E}" sibTransId="{9AFE5E5F-B6CD-474E-A519-805BC0DD4F21}"/>
    <dgm:cxn modelId="{1DDFF093-6876-4F53-8675-38934EBFEF9E}" type="presParOf" srcId="{A4AD0756-1BAB-4647-B9E2-4CC61B6450E5}" destId="{2A4CAA5E-5E4B-4411-8E4E-576B9DDA856A}" srcOrd="0" destOrd="0" presId="urn:microsoft.com/office/officeart/2005/8/layout/arrow3"/>
    <dgm:cxn modelId="{81A14730-E956-4DB6-806E-A919CA51458C}" type="presParOf" srcId="{A4AD0756-1BAB-4647-B9E2-4CC61B6450E5}" destId="{91D0565E-2C8A-45EB-A342-27D3A6E3A2FF}" srcOrd="1" destOrd="0" presId="urn:microsoft.com/office/officeart/2005/8/layout/arrow3"/>
    <dgm:cxn modelId="{AC6F9EF7-E335-4CC1-9351-70CC4DA8A7B6}" type="presParOf" srcId="{A4AD0756-1BAB-4647-B9E2-4CC61B6450E5}" destId="{5BB384A3-CEE5-42D5-9D79-46A748901E43}" srcOrd="2" destOrd="0" presId="urn:microsoft.com/office/officeart/2005/8/layout/arrow3"/>
    <dgm:cxn modelId="{8CA6A40E-903B-4AF4-9BBF-9D3B54E9B77D}" type="presParOf" srcId="{A4AD0756-1BAB-4647-B9E2-4CC61B6450E5}" destId="{44B0D348-1FBC-4A23-AA77-09664264F30B}" srcOrd="3" destOrd="0" presId="urn:microsoft.com/office/officeart/2005/8/layout/arrow3"/>
    <dgm:cxn modelId="{E4374400-59A4-4631-8C8B-4E69ECE31FA0}" type="presParOf" srcId="{A4AD0756-1BAB-4647-B9E2-4CC61B6450E5}" destId="{360A5520-D4B0-489E-8BCD-276A79DD25D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7595DE-FBA2-438B-ABC9-36160FB8FCF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4916F7C-E57E-4835-BB83-7EDD5CD4ECBA}">
      <dgm:prSet phldrT="[Tekst]" custT="1"/>
      <dgm:spPr/>
      <dgm:t>
        <a:bodyPr/>
        <a:lstStyle/>
        <a:p>
          <a:pPr algn="l"/>
          <a:r>
            <a:rPr lang="pl-PL" sz="2000" b="1" dirty="0">
              <a:solidFill>
                <a:srgbClr val="004A82"/>
              </a:solidFill>
            </a:rPr>
            <a:t>Wsparcie szpitali ponadregionalnych w zakresie </a:t>
          </a:r>
          <a:br>
            <a:rPr lang="pl-PL" sz="2000" b="1" dirty="0">
              <a:solidFill>
                <a:srgbClr val="004A82"/>
              </a:solidFill>
            </a:rPr>
          </a:br>
          <a:r>
            <a:rPr lang="pl-PL" sz="2000" b="1" dirty="0">
              <a:solidFill>
                <a:srgbClr val="004A82"/>
              </a:solidFill>
            </a:rPr>
            <a:t>chorób układu krążenia:</a:t>
          </a:r>
        </a:p>
        <a:p>
          <a:pPr algn="l"/>
          <a:r>
            <a:rPr lang="pl-PL" sz="2000" dirty="0">
              <a:solidFill>
                <a:srgbClr val="004A82"/>
              </a:solidFill>
            </a:rPr>
            <a:t>regiony słabiej rozwinięte </a:t>
          </a:r>
          <a:r>
            <a:rPr lang="pl-PL" sz="2000" b="1" dirty="0">
              <a:solidFill>
                <a:srgbClr val="004A82"/>
              </a:solidFill>
            </a:rPr>
            <a:t>98 mln zł</a:t>
          </a:r>
        </a:p>
        <a:p>
          <a:pPr algn="l"/>
          <a:r>
            <a:rPr lang="pl-PL" sz="2000" dirty="0">
              <a:solidFill>
                <a:srgbClr val="004A82"/>
              </a:solidFill>
            </a:rPr>
            <a:t>region lepiej rozwinięty </a:t>
          </a:r>
          <a:r>
            <a:rPr lang="pl-PL" sz="2000" b="1" dirty="0">
              <a:solidFill>
                <a:srgbClr val="004A82"/>
              </a:solidFill>
            </a:rPr>
            <a:t>23 mln zł</a:t>
          </a:r>
        </a:p>
        <a:p>
          <a:pPr algn="l"/>
          <a:endParaRPr lang="pl-PL" sz="2000" b="1" dirty="0">
            <a:solidFill>
              <a:srgbClr val="004A82"/>
            </a:solidFill>
          </a:endParaRPr>
        </a:p>
        <a:p>
          <a:pPr algn="l"/>
          <a:r>
            <a:rPr lang="pl-PL" sz="2000" b="1" dirty="0">
              <a:solidFill>
                <a:srgbClr val="004A82"/>
              </a:solidFill>
            </a:rPr>
            <a:t>Wsparcie szpitali ponadregionalnych w zakresie </a:t>
          </a:r>
          <a:br>
            <a:rPr lang="pl-PL" sz="2000" b="1" dirty="0">
              <a:solidFill>
                <a:srgbClr val="004A82"/>
              </a:solidFill>
            </a:rPr>
          </a:br>
          <a:r>
            <a:rPr lang="pl-PL" sz="2000" b="1" dirty="0">
              <a:solidFill>
                <a:srgbClr val="004A82"/>
              </a:solidFill>
            </a:rPr>
            <a:t>chorób nowotworowych:</a:t>
          </a:r>
        </a:p>
        <a:p>
          <a:pPr algn="l"/>
          <a:r>
            <a:rPr lang="pl-PL" sz="2000" dirty="0">
              <a:solidFill>
                <a:srgbClr val="004A82"/>
              </a:solidFill>
            </a:rPr>
            <a:t>regiony słabiej rozwinięte </a:t>
          </a:r>
          <a:r>
            <a:rPr lang="pl-PL" sz="2000" b="1" dirty="0">
              <a:solidFill>
                <a:srgbClr val="004A82"/>
              </a:solidFill>
            </a:rPr>
            <a:t>98 mln zł</a:t>
          </a:r>
        </a:p>
        <a:p>
          <a:pPr algn="l"/>
          <a:r>
            <a:rPr lang="pl-PL" sz="2000" dirty="0">
              <a:solidFill>
                <a:srgbClr val="004A82"/>
              </a:solidFill>
            </a:rPr>
            <a:t>region lepiej rozwinięty </a:t>
          </a:r>
          <a:r>
            <a:rPr lang="pl-PL" sz="2000" b="1" dirty="0">
              <a:solidFill>
                <a:srgbClr val="004A82"/>
              </a:solidFill>
            </a:rPr>
            <a:t>23 mln zł</a:t>
          </a:r>
        </a:p>
      </dgm:t>
    </dgm:pt>
    <dgm:pt modelId="{D1F13F1F-F7CC-47BB-A20F-BBA664EC3502}" type="parTrans" cxnId="{96B7BB83-0237-47ED-B4B2-9F5EA82514D1}">
      <dgm:prSet/>
      <dgm:spPr/>
      <dgm:t>
        <a:bodyPr/>
        <a:lstStyle/>
        <a:p>
          <a:endParaRPr lang="pl-PL"/>
        </a:p>
      </dgm:t>
    </dgm:pt>
    <dgm:pt modelId="{19D7972E-4850-4F88-AC2D-08C69B4D654C}" type="sibTrans" cxnId="{96B7BB83-0237-47ED-B4B2-9F5EA82514D1}">
      <dgm:prSet/>
      <dgm:spPr/>
      <dgm:t>
        <a:bodyPr/>
        <a:lstStyle/>
        <a:p>
          <a:endParaRPr lang="pl-PL"/>
        </a:p>
      </dgm:t>
    </dgm:pt>
    <dgm:pt modelId="{28F7A951-2A6B-47CA-B7D3-0C6712036EAA}">
      <dgm:prSet phldrT="[Tekst]"/>
      <dgm:spPr/>
      <dgm:t>
        <a:bodyPr/>
        <a:lstStyle/>
        <a:p>
          <a:endParaRPr lang="pl-PL" dirty="0"/>
        </a:p>
      </dgm:t>
    </dgm:pt>
    <dgm:pt modelId="{371FB9DA-EA94-4656-B78E-6216A2BB848E}" type="parTrans" cxnId="{B60F2415-F67A-457A-BF96-5AB2D144411D}">
      <dgm:prSet/>
      <dgm:spPr/>
      <dgm:t>
        <a:bodyPr/>
        <a:lstStyle/>
        <a:p>
          <a:endParaRPr lang="pl-PL"/>
        </a:p>
      </dgm:t>
    </dgm:pt>
    <dgm:pt modelId="{9AFE5E5F-B6CD-474E-A519-805BC0DD4F21}" type="sibTrans" cxnId="{B60F2415-F67A-457A-BF96-5AB2D144411D}">
      <dgm:prSet/>
      <dgm:spPr/>
      <dgm:t>
        <a:bodyPr/>
        <a:lstStyle/>
        <a:p>
          <a:endParaRPr lang="pl-PL"/>
        </a:p>
      </dgm:t>
    </dgm:pt>
    <dgm:pt modelId="{A4AD0756-1BAB-4647-B9E2-4CC61B6450E5}" type="pres">
      <dgm:prSet presAssocID="{907595DE-FBA2-438B-ABC9-36160FB8FCF9}" presName="compositeShape" presStyleCnt="0">
        <dgm:presLayoutVars>
          <dgm:chMax val="2"/>
          <dgm:dir/>
          <dgm:resizeHandles val="exact"/>
        </dgm:presLayoutVars>
      </dgm:prSet>
      <dgm:spPr/>
    </dgm:pt>
    <dgm:pt modelId="{2A4CAA5E-5E4B-4411-8E4E-576B9DDA856A}" type="pres">
      <dgm:prSet presAssocID="{907595DE-FBA2-438B-ABC9-36160FB8FCF9}" presName="divider" presStyleLbl="fgShp" presStyleIdx="0" presStyleCnt="1" custLinFactNeighborX="-597" custLinFactNeighborY="32387"/>
      <dgm:spPr>
        <a:solidFill>
          <a:srgbClr val="0070C0">
            <a:alpha val="44000"/>
          </a:srgbClr>
        </a:solidFill>
      </dgm:spPr>
    </dgm:pt>
    <dgm:pt modelId="{91D0565E-2C8A-45EB-A342-27D3A6E3A2FF}" type="pres">
      <dgm:prSet presAssocID="{54916F7C-E57E-4835-BB83-7EDD5CD4ECBA}" presName="downArrow" presStyleLbl="node1" presStyleIdx="0" presStyleCnt="2" custScaleX="92716" custScaleY="125368" custLinFactNeighborX="-23095" custLinFactNeighborY="13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384A3-CEE5-42D5-9D79-46A748901E43}" type="pres">
      <dgm:prSet presAssocID="{54916F7C-E57E-4835-BB83-7EDD5CD4ECBA}" presName="downArrowText" presStyleLbl="revTx" presStyleIdx="0" presStyleCnt="2" custScaleX="195709" custScaleY="147098" custLinFactNeighborX="-5863" custLinFactNeighborY="14751">
        <dgm:presLayoutVars>
          <dgm:bulletEnabled val="1"/>
        </dgm:presLayoutVars>
      </dgm:prSet>
      <dgm:spPr/>
    </dgm:pt>
    <dgm:pt modelId="{44B0D348-1FBC-4A23-AA77-09664264F30B}" type="pres">
      <dgm:prSet presAssocID="{28F7A951-2A6B-47CA-B7D3-0C6712036EAA}" presName="upArrow" presStyleLbl="node1" presStyleIdx="1" presStyleCnt="2" custScaleX="40495" custScaleY="45897" custLinFactNeighborX="34210" custLinFactNeighborY="-18328"/>
      <dgm:spPr/>
    </dgm:pt>
    <dgm:pt modelId="{360A5520-D4B0-489E-8BCD-276A79DD25D3}" type="pres">
      <dgm:prSet presAssocID="{28F7A951-2A6B-47CA-B7D3-0C6712036EAA}" presName="upArrowText" presStyleLbl="revTx" presStyleIdx="1" presStyleCnt="2" custScaleX="64262" custScaleY="35542" custLinFactNeighborX="46919" custLinFactNeighborY="6277">
        <dgm:presLayoutVars>
          <dgm:bulletEnabled val="1"/>
        </dgm:presLayoutVars>
      </dgm:prSet>
      <dgm:spPr/>
    </dgm:pt>
  </dgm:ptLst>
  <dgm:cxnLst>
    <dgm:cxn modelId="{96B7BB83-0237-47ED-B4B2-9F5EA82514D1}" srcId="{907595DE-FBA2-438B-ABC9-36160FB8FCF9}" destId="{54916F7C-E57E-4835-BB83-7EDD5CD4ECBA}" srcOrd="0" destOrd="0" parTransId="{D1F13F1F-F7CC-47BB-A20F-BBA664EC3502}" sibTransId="{19D7972E-4850-4F88-AC2D-08C69B4D654C}"/>
    <dgm:cxn modelId="{A588A76D-DC02-4348-81F1-B949D1CD5F83}" type="presOf" srcId="{54916F7C-E57E-4835-BB83-7EDD5CD4ECBA}" destId="{5BB384A3-CEE5-42D5-9D79-46A748901E43}" srcOrd="0" destOrd="0" presId="urn:microsoft.com/office/officeart/2005/8/layout/arrow3"/>
    <dgm:cxn modelId="{C2923921-8A6C-4B40-942E-FE0EE08525A8}" type="presOf" srcId="{907595DE-FBA2-438B-ABC9-36160FB8FCF9}" destId="{A4AD0756-1BAB-4647-B9E2-4CC61B6450E5}" srcOrd="0" destOrd="0" presId="urn:microsoft.com/office/officeart/2005/8/layout/arrow3"/>
    <dgm:cxn modelId="{B60F2415-F67A-457A-BF96-5AB2D144411D}" srcId="{907595DE-FBA2-438B-ABC9-36160FB8FCF9}" destId="{28F7A951-2A6B-47CA-B7D3-0C6712036EAA}" srcOrd="1" destOrd="0" parTransId="{371FB9DA-EA94-4656-B78E-6216A2BB848E}" sibTransId="{9AFE5E5F-B6CD-474E-A519-805BC0DD4F21}"/>
    <dgm:cxn modelId="{0A3F1079-B7CE-4D43-B162-F83A6B28C70D}" type="presOf" srcId="{28F7A951-2A6B-47CA-B7D3-0C6712036EAA}" destId="{360A5520-D4B0-489E-8BCD-276A79DD25D3}" srcOrd="0" destOrd="0" presId="urn:microsoft.com/office/officeart/2005/8/layout/arrow3"/>
    <dgm:cxn modelId="{CE5D7085-753C-4038-95F3-E7C9C3BA7FB7}" type="presParOf" srcId="{A4AD0756-1BAB-4647-B9E2-4CC61B6450E5}" destId="{2A4CAA5E-5E4B-4411-8E4E-576B9DDA856A}" srcOrd="0" destOrd="0" presId="urn:microsoft.com/office/officeart/2005/8/layout/arrow3"/>
    <dgm:cxn modelId="{32253DCE-DF84-4E42-A056-9A9625847B61}" type="presParOf" srcId="{A4AD0756-1BAB-4647-B9E2-4CC61B6450E5}" destId="{91D0565E-2C8A-45EB-A342-27D3A6E3A2FF}" srcOrd="1" destOrd="0" presId="urn:microsoft.com/office/officeart/2005/8/layout/arrow3"/>
    <dgm:cxn modelId="{ECF6576C-AE97-4D57-B036-C4237CF46C9B}" type="presParOf" srcId="{A4AD0756-1BAB-4647-B9E2-4CC61B6450E5}" destId="{5BB384A3-CEE5-42D5-9D79-46A748901E43}" srcOrd="2" destOrd="0" presId="urn:microsoft.com/office/officeart/2005/8/layout/arrow3"/>
    <dgm:cxn modelId="{BE2C41B2-5A49-4289-910E-FC34DC80E26A}" type="presParOf" srcId="{A4AD0756-1BAB-4647-B9E2-4CC61B6450E5}" destId="{44B0D348-1FBC-4A23-AA77-09664264F30B}" srcOrd="3" destOrd="0" presId="urn:microsoft.com/office/officeart/2005/8/layout/arrow3"/>
    <dgm:cxn modelId="{3264EC4C-A655-425A-A7C3-A93A26825699}" type="presParOf" srcId="{A4AD0756-1BAB-4647-B9E2-4CC61B6450E5}" destId="{360A5520-D4B0-489E-8BCD-276A79DD25D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BE40-383B-4595-AFD4-DD1DD980A48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002060"/>
        </a:solidFill>
        <a:ln w="41275" cap="rnd" cmpd="sng" algn="ctr">
          <a:solidFill>
            <a:schemeClr val="tx1">
              <a:alpha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3F36E-1EB2-46E7-B012-30094FD33309}">
      <dsp:nvSpPr>
        <dsp:cNvPr id="0" name=""/>
        <dsp:cNvSpPr/>
      </dsp:nvSpPr>
      <dsp:spPr>
        <a:xfrm>
          <a:off x="752110" y="541866"/>
          <a:ext cx="4871178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alokacja, w tym: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752110" y="541866"/>
        <a:ext cx="4871178" cy="1083733"/>
      </dsp:txXfrm>
    </dsp:sp>
    <dsp:sp modelId="{A338AFBC-484F-4B28-8A25-821714F3765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4DC6-CCBE-4DD7-90A2-5A0D25E5C83C}">
      <dsp:nvSpPr>
        <dsp:cNvPr id="0" name=""/>
        <dsp:cNvSpPr/>
      </dsp:nvSpPr>
      <dsp:spPr>
        <a:xfrm>
          <a:off x="1146048" y="2167466"/>
          <a:ext cx="4477241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region lepiej rozwinięty (mazowieckie)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1146048" y="2167466"/>
        <a:ext cx="4477241" cy="1083733"/>
      </dsp:txXfrm>
    </dsp:sp>
    <dsp:sp modelId="{3F4E504D-AB0A-4EDE-B525-52A2E9660D1B}">
      <dsp:nvSpPr>
        <dsp:cNvPr id="0" name=""/>
        <dsp:cNvSpPr/>
      </dsp:nvSpPr>
      <dsp:spPr>
        <a:xfrm>
          <a:off x="476747" y="2032000"/>
          <a:ext cx="1354666" cy="1354666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871E6-530A-4F05-9F1A-92FDDFE519D3}">
      <dsp:nvSpPr>
        <dsp:cNvPr id="0" name=""/>
        <dsp:cNvSpPr/>
      </dsp:nvSpPr>
      <dsp:spPr>
        <a:xfrm>
          <a:off x="752110" y="3793066"/>
          <a:ext cx="4871178" cy="108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regiony słabiej rozwinięte 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752110" y="3793066"/>
        <a:ext cx="4871178" cy="1083733"/>
      </dsp:txXfrm>
    </dsp:sp>
    <dsp:sp modelId="{CE56C7E4-4FD6-4F21-ADB1-C6A155852D1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7BE40-383B-4595-AFD4-DD1DD980A488}">
      <dsp:nvSpPr>
        <dsp:cNvPr id="0" name=""/>
        <dsp:cNvSpPr/>
      </dsp:nvSpPr>
      <dsp:spPr>
        <a:xfrm>
          <a:off x="-5923206" y="-906651"/>
          <a:ext cx="7053138" cy="7053138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solidFill>
          <a:srgbClr val="002060"/>
        </a:solidFill>
        <a:ln w="41275" cap="rnd" cmpd="sng" algn="ctr">
          <a:solidFill>
            <a:schemeClr val="tx1">
              <a:alpha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3F36E-1EB2-46E7-B012-30094FD33309}">
      <dsp:nvSpPr>
        <dsp:cNvPr id="0" name=""/>
        <dsp:cNvSpPr/>
      </dsp:nvSpPr>
      <dsp:spPr>
        <a:xfrm>
          <a:off x="727289" y="523983"/>
          <a:ext cx="4931890" cy="1047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8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alokacja, w tym: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727289" y="523983"/>
        <a:ext cx="4931890" cy="1047967"/>
      </dsp:txXfrm>
    </dsp:sp>
    <dsp:sp modelId="{A338AFBC-484F-4B28-8A25-821714F37656}">
      <dsp:nvSpPr>
        <dsp:cNvPr id="0" name=""/>
        <dsp:cNvSpPr/>
      </dsp:nvSpPr>
      <dsp:spPr>
        <a:xfrm>
          <a:off x="72309" y="392987"/>
          <a:ext cx="1309958" cy="1309958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54DC6-CCBE-4DD7-90A2-5A0D25E5C83C}">
      <dsp:nvSpPr>
        <dsp:cNvPr id="0" name=""/>
        <dsp:cNvSpPr/>
      </dsp:nvSpPr>
      <dsp:spPr>
        <a:xfrm>
          <a:off x="1108225" y="2095934"/>
          <a:ext cx="4550954" cy="1047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8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region lepiej rozwinięty (mazowieckie)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1108225" y="2095934"/>
        <a:ext cx="4550954" cy="1047967"/>
      </dsp:txXfrm>
    </dsp:sp>
    <dsp:sp modelId="{3F4E504D-AB0A-4EDE-B525-52A2E9660D1B}">
      <dsp:nvSpPr>
        <dsp:cNvPr id="0" name=""/>
        <dsp:cNvSpPr/>
      </dsp:nvSpPr>
      <dsp:spPr>
        <a:xfrm>
          <a:off x="461013" y="1964938"/>
          <a:ext cx="1309958" cy="1309958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871E6-530A-4F05-9F1A-92FDDFE519D3}">
      <dsp:nvSpPr>
        <dsp:cNvPr id="0" name=""/>
        <dsp:cNvSpPr/>
      </dsp:nvSpPr>
      <dsp:spPr>
        <a:xfrm>
          <a:off x="727289" y="3667884"/>
          <a:ext cx="4931890" cy="1047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8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altLang="pl-PL" sz="2400" kern="1200" dirty="0">
              <a:solidFill>
                <a:srgbClr val="004A82"/>
              </a:solidFill>
            </a:rPr>
            <a:t>regiony słabiej rozwinięte </a:t>
          </a:r>
          <a:endParaRPr lang="pl-PL" sz="2400" kern="1200" dirty="0">
            <a:solidFill>
              <a:srgbClr val="004A82"/>
            </a:solidFill>
          </a:endParaRPr>
        </a:p>
      </dsp:txBody>
      <dsp:txXfrm>
        <a:off x="727289" y="3667884"/>
        <a:ext cx="4931890" cy="1047967"/>
      </dsp:txXfrm>
    </dsp:sp>
    <dsp:sp modelId="{CE56C7E4-4FD6-4F21-ADB1-C6A155852D1B}">
      <dsp:nvSpPr>
        <dsp:cNvPr id="0" name=""/>
        <dsp:cNvSpPr/>
      </dsp:nvSpPr>
      <dsp:spPr>
        <a:xfrm>
          <a:off x="72309" y="3536888"/>
          <a:ext cx="1309958" cy="1309958"/>
        </a:xfrm>
        <a:prstGeom prst="ellipse">
          <a:avLst/>
        </a:prstGeom>
        <a:solidFill>
          <a:schemeClr val="bg1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CAA5E-5E4B-4411-8E4E-576B9DDA856A}">
      <dsp:nvSpPr>
        <dsp:cNvPr id="0" name=""/>
        <dsp:cNvSpPr/>
      </dsp:nvSpPr>
      <dsp:spPr>
        <a:xfrm rot="21300000">
          <a:off x="31148" y="2290726"/>
          <a:ext cx="10088177" cy="1155248"/>
        </a:xfrm>
        <a:prstGeom prst="mathMinus">
          <a:avLst/>
        </a:prstGeom>
        <a:solidFill>
          <a:srgbClr val="ADD1E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565E-2C8A-45EB-A342-27D3A6E3A2FF}">
      <dsp:nvSpPr>
        <dsp:cNvPr id="0" name=""/>
        <dsp:cNvSpPr/>
      </dsp:nvSpPr>
      <dsp:spPr>
        <a:xfrm>
          <a:off x="1176094" y="-10"/>
          <a:ext cx="3383214" cy="2765752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84A3-CEE5-42D5-9D79-46A748901E43}">
      <dsp:nvSpPr>
        <dsp:cNvPr id="0" name=""/>
        <dsp:cNvSpPr/>
      </dsp:nvSpPr>
      <dsp:spPr>
        <a:xfrm>
          <a:off x="4692637" y="46336"/>
          <a:ext cx="5258238" cy="275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4A82"/>
              </a:solidFill>
            </a:rPr>
            <a:t>Wsparcie istniejących szpitalnych oddziałów ratunkowych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4A82"/>
              </a:solidFill>
            </a:rPr>
            <a:t>regiony słabiej rozwinięte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4A82"/>
              </a:solidFill>
            </a:rPr>
            <a:t>167,5 mln zł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rgbClr val="004A82"/>
              </a:solidFill>
            </a:rPr>
            <a:t>region lepiej rozwinięty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rgbClr val="004A82"/>
              </a:solidFill>
            </a:rPr>
            <a:t>20 mln zł</a:t>
          </a:r>
        </a:p>
      </dsp:txBody>
      <dsp:txXfrm>
        <a:off x="4692637" y="46336"/>
        <a:ext cx="5258238" cy="2759365"/>
      </dsp:txXfrm>
    </dsp:sp>
    <dsp:sp modelId="{44B0D348-1FBC-4A23-AA77-09664264F30B}">
      <dsp:nvSpPr>
        <dsp:cNvPr id="0" name=""/>
        <dsp:cNvSpPr/>
      </dsp:nvSpPr>
      <dsp:spPr>
        <a:xfrm>
          <a:off x="7127577" y="2723378"/>
          <a:ext cx="1918896" cy="145202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A5520-D4B0-489E-8BCD-276A79DD25D3}">
      <dsp:nvSpPr>
        <dsp:cNvPr id="0" name=""/>
        <dsp:cNvSpPr/>
      </dsp:nvSpPr>
      <dsp:spPr>
        <a:xfrm>
          <a:off x="3046571" y="3680880"/>
          <a:ext cx="3248152" cy="118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kern="1200" dirty="0"/>
        </a:p>
      </dsp:txBody>
      <dsp:txXfrm>
        <a:off x="3046571" y="3680880"/>
        <a:ext cx="3248152" cy="1180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CAA5E-5E4B-4411-8E4E-576B9DDA856A}">
      <dsp:nvSpPr>
        <dsp:cNvPr id="0" name=""/>
        <dsp:cNvSpPr/>
      </dsp:nvSpPr>
      <dsp:spPr>
        <a:xfrm rot="21300000">
          <a:off x="31335" y="2809305"/>
          <a:ext cx="11106979" cy="1204011"/>
        </a:xfrm>
        <a:prstGeom prst="mathMinus">
          <a:avLst/>
        </a:prstGeom>
        <a:solidFill>
          <a:srgbClr val="0070C0">
            <a:alpha val="44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0565E-2C8A-45EB-A342-27D3A6E3A2FF}">
      <dsp:nvSpPr>
        <dsp:cNvPr id="0" name=""/>
        <dsp:cNvSpPr/>
      </dsp:nvSpPr>
      <dsp:spPr>
        <a:xfrm>
          <a:off x="688508" y="24210"/>
          <a:ext cx="3106816" cy="2717309"/>
        </a:xfrm>
        <a:prstGeom prst="down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384A3-CEE5-42D5-9D79-46A748901E43}">
      <dsp:nvSpPr>
        <dsp:cNvPr id="0" name=""/>
        <dsp:cNvSpPr/>
      </dsp:nvSpPr>
      <dsp:spPr>
        <a:xfrm>
          <a:off x="3999896" y="-200228"/>
          <a:ext cx="6995203" cy="334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4A82"/>
              </a:solidFill>
            </a:rPr>
            <a:t>Wsparcie szpitali ponadregionalnych w zakresie </a:t>
          </a:r>
          <a:br>
            <a:rPr lang="pl-PL" sz="2000" b="1" kern="1200" dirty="0">
              <a:solidFill>
                <a:srgbClr val="004A82"/>
              </a:solidFill>
            </a:rPr>
          </a:br>
          <a:r>
            <a:rPr lang="pl-PL" sz="2000" b="1" kern="1200" dirty="0">
              <a:solidFill>
                <a:srgbClr val="004A82"/>
              </a:solidFill>
            </a:rPr>
            <a:t>chorób układu krążenia: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4A82"/>
              </a:solidFill>
            </a:rPr>
            <a:t>regiony słabiej rozwinięte </a:t>
          </a:r>
          <a:r>
            <a:rPr lang="pl-PL" sz="2000" b="1" kern="1200" dirty="0">
              <a:solidFill>
                <a:srgbClr val="004A82"/>
              </a:solidFill>
            </a:rPr>
            <a:t>98 mln zł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4A82"/>
              </a:solidFill>
            </a:rPr>
            <a:t>region lepiej rozwinięty </a:t>
          </a:r>
          <a:r>
            <a:rPr lang="pl-PL" sz="2000" b="1" kern="1200" dirty="0">
              <a:solidFill>
                <a:srgbClr val="004A82"/>
              </a:solidFill>
            </a:rPr>
            <a:t>23 mln zł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b="1" kern="1200" dirty="0">
            <a:solidFill>
              <a:srgbClr val="004A82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004A82"/>
              </a:solidFill>
            </a:rPr>
            <a:t>Wsparcie szpitali ponadregionalnych w zakresie </a:t>
          </a:r>
          <a:br>
            <a:rPr lang="pl-PL" sz="2000" b="1" kern="1200" dirty="0">
              <a:solidFill>
                <a:srgbClr val="004A82"/>
              </a:solidFill>
            </a:rPr>
          </a:br>
          <a:r>
            <a:rPr lang="pl-PL" sz="2000" b="1" kern="1200" dirty="0">
              <a:solidFill>
                <a:srgbClr val="004A82"/>
              </a:solidFill>
            </a:rPr>
            <a:t>chorób nowotworowych: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4A82"/>
              </a:solidFill>
            </a:rPr>
            <a:t>regiony słabiej rozwinięte </a:t>
          </a:r>
          <a:r>
            <a:rPr lang="pl-PL" sz="2000" b="1" kern="1200" dirty="0">
              <a:solidFill>
                <a:srgbClr val="004A82"/>
              </a:solidFill>
            </a:rPr>
            <a:t>98 mln zł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4A82"/>
              </a:solidFill>
            </a:rPr>
            <a:t>region lepiej rozwinięty </a:t>
          </a:r>
          <a:r>
            <a:rPr lang="pl-PL" sz="2000" b="1" kern="1200" dirty="0">
              <a:solidFill>
                <a:srgbClr val="004A82"/>
              </a:solidFill>
            </a:rPr>
            <a:t>23 mln zł</a:t>
          </a:r>
        </a:p>
      </dsp:txBody>
      <dsp:txXfrm>
        <a:off x="3999896" y="-200228"/>
        <a:ext cx="6995203" cy="3347715"/>
      </dsp:txXfrm>
    </dsp:sp>
    <dsp:sp modelId="{44B0D348-1FBC-4A23-AA77-09664264F30B}">
      <dsp:nvSpPr>
        <dsp:cNvPr id="0" name=""/>
        <dsp:cNvSpPr/>
      </dsp:nvSpPr>
      <dsp:spPr>
        <a:xfrm>
          <a:off x="8621713" y="3169345"/>
          <a:ext cx="1356945" cy="9948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A5520-D4B0-489E-8BCD-276A79DD25D3}">
      <dsp:nvSpPr>
        <dsp:cNvPr id="0" name=""/>
        <dsp:cNvSpPr/>
      </dsp:nvSpPr>
      <dsp:spPr>
        <a:xfrm>
          <a:off x="3991157" y="4019161"/>
          <a:ext cx="2296909" cy="80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900" kern="1200" dirty="0"/>
        </a:p>
      </dsp:txBody>
      <dsp:txXfrm>
        <a:off x="3991157" y="4019161"/>
        <a:ext cx="2296909" cy="80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FB0E2-D9E9-4052-A94F-F7DF434E1A5A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887F-CEA5-4D2E-80A8-2A0D591844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781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64A8-2A9C-496F-B008-52D91302C802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6800-9AD0-4054-AE7A-09B79E4AE3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74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1200" dirty="0">
                <a:solidFill>
                  <a:srgbClr val="004A82"/>
                </a:solidFill>
                <a:latin typeface="+mn-lt"/>
              </a:rPr>
              <a:t>10.2016 - podpisano 6 umów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1200" dirty="0">
                <a:solidFill>
                  <a:srgbClr val="004A82"/>
                </a:solidFill>
                <a:latin typeface="+mn-lt"/>
              </a:rPr>
              <a:t>Do 29.11.2016 – podpisano 21 umów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kern="1200" dirty="0">
              <a:solidFill>
                <a:srgbClr val="004A82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 stanu na dzień 29.11.2016 r. podpisanych zostało 27 umów na łączną kwotę 82,54 mln zł z EFRR.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6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79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976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561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50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Ogłoszone konkursy: 2 x 9.1</a:t>
            </a:r>
            <a:r>
              <a:rPr lang="pl-PL" sz="1600" baseline="0" dirty="0"/>
              <a:t> (SOR) + 4 x 9.2 (2 </a:t>
            </a:r>
            <a:r>
              <a:rPr lang="pl-PL" sz="1600" baseline="0" dirty="0" err="1"/>
              <a:t>Kardio</a:t>
            </a:r>
            <a:r>
              <a:rPr lang="pl-PL" sz="1600" baseline="0" dirty="0"/>
              <a:t>, 2 </a:t>
            </a:r>
            <a:r>
              <a:rPr lang="pl-PL" sz="1600" baseline="0" dirty="0" err="1"/>
              <a:t>Onko</a:t>
            </a:r>
            <a:r>
              <a:rPr lang="pl-PL" sz="1600" baseline="0" dirty="0"/>
              <a:t>) = 6</a:t>
            </a:r>
          </a:p>
          <a:p>
            <a:r>
              <a:rPr lang="pl-PL" sz="1600" baseline="0" dirty="0"/>
              <a:t>Planowane do ogłoszenia do końca roku 2 x 9.1 (SOR) + 2 x 9.2 (wielozakresowe)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8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619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45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IV kwartale br. – do 30.11.br. ogłoszone zostaną kolejne 4 konkursy na alokację 579,8 mln PLN z  EFRR.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działaniu 9.2 -</a:t>
            </a:r>
            <a:r>
              <a:rPr lang="pl-P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chorób układu kostno-stawowo-mięśniowego, układu oddechowego oraz w zakresie ginekologii, położnictwa, neonatologii, pediatrii i innych oddziałów zajmujących się leczeniem dzieci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93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6800-9AD0-4054-AE7A-09B79E4AE38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82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8737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9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9" name="Obraz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6" b="84848"/>
          <a:stretch>
            <a:fillRect/>
          </a:stretch>
        </p:blipFill>
        <p:spPr bwMode="auto">
          <a:xfrm>
            <a:off x="0" y="0"/>
            <a:ext cx="39766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636608" y="3499709"/>
            <a:ext cx="10755917" cy="1080120"/>
          </a:xfrm>
        </p:spPr>
        <p:txBody>
          <a:bodyPr>
            <a:noAutofit/>
          </a:bodyPr>
          <a:lstStyle/>
          <a:p>
            <a:pPr algn="r"/>
            <a: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Program Operacyjny Infrastruktura i Środowisko.</a:t>
            </a:r>
            <a:b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pl-PL" sz="3200" b="1" dirty="0">
                <a:solidFill>
                  <a:schemeClr val="tx1"/>
                </a:solidFill>
                <a:latin typeface="+mn-lt"/>
                <a:ea typeface="Tahoma" pitchFamily="34" charset="0"/>
                <a:cs typeface="Tahoma" pitchFamily="34" charset="0"/>
              </a:rPr>
              <a:t>Stan wdrażania, efekty i wyzwania w sektorze zdrowia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2798991" y="4832494"/>
            <a:ext cx="6048672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Ministerstwo Zdrowia</a:t>
            </a:r>
            <a:endParaRPr lang="pl-PL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869430" y="4676931"/>
            <a:ext cx="10523095" cy="14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7515194" y="5834421"/>
            <a:ext cx="40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Warszawa, 5 grudnia 2016 r.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05936" y="6296086"/>
            <a:ext cx="460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rgbClr val="004A82"/>
                </a:solidFill>
              </a:rPr>
              <a:t>Stan na 30.11.2016 r., kwoty dotyczą EFRR</a:t>
            </a:r>
          </a:p>
        </p:txBody>
      </p:sp>
    </p:spTree>
    <p:extLst>
      <p:ext uri="{BB962C8B-B14F-4D97-AF65-F5344CB8AC3E}">
        <p14:creationId xmlns:p14="http://schemas.microsoft.com/office/powerpoint/2010/main" val="119552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9414" y="239655"/>
            <a:ext cx="8596668" cy="132080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PROJEKTY POZAKONKURSOWE </a:t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WPISANE DO WPZ</a:t>
            </a:r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207163"/>
              </p:ext>
            </p:extLst>
          </p:nvPr>
        </p:nvGraphicFramePr>
        <p:xfrm>
          <a:off x="0" y="1145893"/>
          <a:ext cx="10995949" cy="519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2792297" y="3299341"/>
            <a:ext cx="1635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>
                <a:solidFill>
                  <a:srgbClr val="004A82"/>
                </a:solidFill>
              </a:rPr>
              <a:t>337,4 </a:t>
            </a:r>
            <a:br>
              <a:rPr lang="pl-PL" sz="2600" dirty="0">
                <a:solidFill>
                  <a:srgbClr val="004A82"/>
                </a:solidFill>
              </a:rPr>
            </a:br>
            <a:r>
              <a:rPr lang="pl-PL" sz="2600" dirty="0">
                <a:solidFill>
                  <a:srgbClr val="004A82"/>
                </a:solidFill>
              </a:rPr>
              <a:t>mln zł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6096000" y="1640977"/>
            <a:ext cx="601628" cy="4209280"/>
            <a:chOff x="5707116" y="2096449"/>
            <a:chExt cx="601628" cy="4209280"/>
          </a:xfrm>
        </p:grpSpPr>
        <p:grpSp>
          <p:nvGrpSpPr>
            <p:cNvPr id="20" name="Grupa 19"/>
            <p:cNvGrpSpPr/>
            <p:nvPr/>
          </p:nvGrpSpPr>
          <p:grpSpPr>
            <a:xfrm>
              <a:off x="5707117" y="2096449"/>
              <a:ext cx="601627" cy="3469759"/>
              <a:chOff x="5707117" y="2096449"/>
              <a:chExt cx="601627" cy="3469759"/>
            </a:xfrm>
          </p:grpSpPr>
          <p:sp>
            <p:nvSpPr>
              <p:cNvPr id="10" name="Elipsa 9"/>
              <p:cNvSpPr/>
              <p:nvPr/>
            </p:nvSpPr>
            <p:spPr>
              <a:xfrm>
                <a:off x="5707117" y="2096449"/>
                <a:ext cx="601627" cy="59877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rgbClr val="004A82"/>
                    </a:solidFill>
                  </a:rPr>
                  <a:t>14</a:t>
                </a:r>
              </a:p>
            </p:txBody>
          </p:sp>
          <p:sp>
            <p:nvSpPr>
              <p:cNvPr id="11" name="Elipsa 10"/>
              <p:cNvSpPr/>
              <p:nvPr/>
            </p:nvSpPr>
            <p:spPr>
              <a:xfrm>
                <a:off x="5707118" y="2836249"/>
                <a:ext cx="601626" cy="57533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rgbClr val="004A82"/>
                    </a:solidFill>
                  </a:rPr>
                  <a:t>20</a:t>
                </a:r>
              </a:p>
            </p:txBody>
          </p:sp>
          <p:sp>
            <p:nvSpPr>
              <p:cNvPr id="17" name="Elipsa 16"/>
              <p:cNvSpPr/>
              <p:nvPr/>
            </p:nvSpPr>
            <p:spPr>
              <a:xfrm>
                <a:off x="5707117" y="3552419"/>
                <a:ext cx="601627" cy="59877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rgbClr val="004A82"/>
                    </a:solidFill>
                  </a:rPr>
                  <a:t>11</a:t>
                </a:r>
              </a:p>
            </p:txBody>
          </p:sp>
          <p:sp>
            <p:nvSpPr>
              <p:cNvPr id="18" name="Elipsa 17"/>
              <p:cNvSpPr/>
              <p:nvPr/>
            </p:nvSpPr>
            <p:spPr>
              <a:xfrm>
                <a:off x="5707117" y="4233288"/>
                <a:ext cx="601627" cy="59877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rgbClr val="004A82"/>
                    </a:solidFill>
                  </a:rPr>
                  <a:t>9</a:t>
                </a:r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5707117" y="4967431"/>
                <a:ext cx="601627" cy="59877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>
                    <a:solidFill>
                      <a:srgbClr val="004A82"/>
                    </a:solidFill>
                  </a:rPr>
                  <a:t>1</a:t>
                </a:r>
              </a:p>
            </p:txBody>
          </p:sp>
        </p:grpSp>
        <p:sp>
          <p:nvSpPr>
            <p:cNvPr id="12" name="Elipsa 11"/>
            <p:cNvSpPr/>
            <p:nvPr/>
          </p:nvSpPr>
          <p:spPr>
            <a:xfrm>
              <a:off x="5707116" y="5706952"/>
              <a:ext cx="601627" cy="59877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004A82"/>
                  </a:solidFill>
                </a:rPr>
                <a:t>1</a:t>
              </a:r>
            </a:p>
          </p:txBody>
        </p:sp>
      </p:grpSp>
      <p:sp>
        <p:nvSpPr>
          <p:cNvPr id="13" name="Schemat blokowy: proces 12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9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64949" y="1149031"/>
            <a:ext cx="8596668" cy="923925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WYKORZYSTANIE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ALOKACJI</a:t>
            </a:r>
          </a:p>
        </p:txBody>
      </p:sp>
      <p:sp>
        <p:nvSpPr>
          <p:cNvPr id="5" name="Elipsa 4"/>
          <p:cNvSpPr/>
          <p:nvPr/>
        </p:nvSpPr>
        <p:spPr>
          <a:xfrm>
            <a:off x="7948919" y="2198345"/>
            <a:ext cx="2556770" cy="25491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b="1" dirty="0">
                <a:solidFill>
                  <a:srgbClr val="004A82"/>
                </a:solidFill>
              </a:rPr>
              <a:t>70 % alokacji dla sektora zdrowie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67897" y="2857354"/>
            <a:ext cx="385729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solidFill>
                  <a:srgbClr val="004A82"/>
                </a:solidFill>
              </a:rPr>
              <a:t>Do końca 2016 łączna alokacja w ramach ogłoszonych konkursów oraz projektów zgłoszonych do WPZ wyniesie ponad </a:t>
            </a:r>
            <a:r>
              <a:rPr lang="pl-PL" sz="2000" b="1" dirty="0">
                <a:solidFill>
                  <a:srgbClr val="004A82"/>
                </a:solidFill>
              </a:rPr>
              <a:t>1,4 mld zł</a:t>
            </a:r>
          </a:p>
        </p:txBody>
      </p:sp>
      <p:sp>
        <p:nvSpPr>
          <p:cNvPr id="8" name="Strzałka w górę 7"/>
          <p:cNvSpPr/>
          <p:nvPr/>
        </p:nvSpPr>
        <p:spPr>
          <a:xfrm rot="5400000">
            <a:off x="5282326" y="2746893"/>
            <a:ext cx="1918896" cy="1452029"/>
          </a:xfrm>
          <a:prstGeom prst="up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Schemat blokowy: proces 5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02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 txBox="1">
            <a:spLocks noGrp="1"/>
          </p:cNvSpPr>
          <p:nvPr>
            <p:ph type="title"/>
          </p:nvPr>
        </p:nvSpPr>
        <p:spPr>
          <a:xfrm>
            <a:off x="3348023" y="102161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KONTRAKTACJA 2016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069021" y="3257593"/>
            <a:ext cx="2493737" cy="13140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kern="120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66172" y="2540290"/>
            <a:ext cx="8596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STAN AKTUALNY: </a:t>
            </a:r>
            <a:r>
              <a:rPr lang="pl-PL" dirty="0">
                <a:solidFill>
                  <a:srgbClr val="004A82"/>
                </a:solidFill>
              </a:rPr>
              <a:t>				142,5 mln zł (48 umów o dofinansowanie)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PLAN: </a:t>
            </a:r>
            <a:r>
              <a:rPr lang="pl-PL" dirty="0">
                <a:solidFill>
                  <a:srgbClr val="004A82"/>
                </a:solidFill>
              </a:rPr>
              <a:t>						180 mln zł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AKTUALNA PROGNOZA: </a:t>
            </a:r>
            <a:r>
              <a:rPr lang="pl-PL" dirty="0">
                <a:solidFill>
                  <a:srgbClr val="004A82"/>
                </a:solidFill>
              </a:rPr>
              <a:t>			240 mln zł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4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339" y="1093076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CERTYFIKACJA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57010" y="2529623"/>
            <a:ext cx="8596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STAN AKTUALNY: </a:t>
            </a:r>
            <a:r>
              <a:rPr lang="pl-PL" dirty="0">
                <a:solidFill>
                  <a:srgbClr val="004A82"/>
                </a:solidFill>
              </a:rPr>
              <a:t>				0 mln zł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PLAN: </a:t>
            </a:r>
            <a:r>
              <a:rPr lang="pl-PL" dirty="0">
                <a:solidFill>
                  <a:srgbClr val="004A82"/>
                </a:solidFill>
              </a:rPr>
              <a:t>						0 zł / 14,2 mln zł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endParaRPr lang="pl-PL" dirty="0">
              <a:solidFill>
                <a:srgbClr val="004A8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AKTUALNA PROGNOZA: 	</a:t>
            </a:r>
            <a:r>
              <a:rPr lang="pl-PL" dirty="0">
                <a:solidFill>
                  <a:srgbClr val="004A82"/>
                </a:solidFill>
              </a:rPr>
              <a:t>	 	3,5-4,5 mln zł / 14,2 mln zł </a:t>
            </a:r>
          </a:p>
        </p:txBody>
      </p:sp>
      <p:sp>
        <p:nvSpPr>
          <p:cNvPr id="4" name="Schemat blokowy: proces 3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7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0251" y="897444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WYZWANIA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7334" y="1740626"/>
            <a:ext cx="7341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rgbClr val="8ABA18"/>
                </a:solidFill>
              </a:rPr>
              <a:t>przyspieszenie wydatkowania i certyfikacji: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Zwiększenie udziału ekspertów zewnętrznych w ocenie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etapowe zatwierdzanie listy rankingowej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pozytywna opinia o celowości inwestycji (OCI) na etapie oceny merytorycznej II stopnia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l-PL" sz="2000" dirty="0">
              <a:solidFill>
                <a:srgbClr val="004A82"/>
              </a:solidFill>
            </a:endParaRPr>
          </a:p>
          <a:p>
            <a:pPr lvl="0"/>
            <a:r>
              <a:rPr lang="pl-PL" sz="2000" dirty="0">
                <a:solidFill>
                  <a:srgbClr val="8ABA18"/>
                </a:solidFill>
              </a:rPr>
              <a:t>zapewnienie spójności z kierunkami reform w ochronie zdrowia oraz komplementarności z finansowanymi z RPO oraz z innych źródeł zagranicznych i krajowych: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bieżące konsultacje wewnątrz MZ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wymóg posiadania pozytywnej OCI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004A82"/>
                </a:solidFill>
              </a:rPr>
              <a:t>rola Komitetu Sterującego ds. koordynacji interwencji EFSI w sektorze zdrowia</a:t>
            </a:r>
          </a:p>
        </p:txBody>
      </p:sp>
      <p:pic>
        <p:nvPicPr>
          <p:cNvPr id="4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26" y="609600"/>
            <a:ext cx="1923383" cy="271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26" y="3678619"/>
            <a:ext cx="1906791" cy="2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chemat blokowy: proces 6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1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 idx="4294967295"/>
          </p:nvPr>
        </p:nvSpPr>
        <p:spPr>
          <a:xfrm>
            <a:off x="2351584" y="2130426"/>
            <a:ext cx="7630616" cy="252271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Tramwaje Warszawskie sp. z o.o. </a:t>
            </a:r>
            <a:br>
              <a:rPr lang="pl-PL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ul. Siedmiogrodzka 20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01-232 Warszawa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TEL</a:t>
            </a: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. +48 22 534 43 30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tw@tw.waw.pl</a:t>
            </a:r>
            <a:b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www.tw.waw.pl</a:t>
            </a:r>
            <a:endParaRPr lang="pl-PL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139159" y="2213269"/>
            <a:ext cx="68906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EE2E2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l-P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endParaRPr lang="pl-P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296">
              <a:defRPr/>
            </a:pPr>
            <a:endParaRPr lang="pl-PL" dirty="0">
              <a:solidFill>
                <a:schemeClr val="tx2">
                  <a:lumMod val="50000"/>
                </a:schemeClr>
              </a:solidFill>
            </a:endParaRPr>
          </a:p>
          <a:p>
            <a:pPr defTabSz="914296">
              <a:defRPr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Agnieszka </a:t>
            </a:r>
            <a:r>
              <a:rPr lang="pl-PL" sz="2400" dirty="0" err="1">
                <a:solidFill>
                  <a:schemeClr val="tx2">
                    <a:lumMod val="50000"/>
                  </a:schemeClr>
                </a:solidFill>
              </a:rPr>
              <a:t>Kister</a:t>
            </a: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defTabSz="914296">
              <a:defRPr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Dyrektor</a:t>
            </a:r>
          </a:p>
          <a:p>
            <a:pPr defTabSz="914296">
              <a:defRPr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Departament Funduszy Europejskich i e-Zdrowia</a:t>
            </a:r>
          </a:p>
          <a:p>
            <a:pPr defTabSz="914296">
              <a:defRPr/>
            </a:pPr>
            <a:r>
              <a:rPr lang="pl-PL" sz="2400" dirty="0">
                <a:solidFill>
                  <a:schemeClr val="tx2">
                    <a:lumMod val="50000"/>
                  </a:schemeClr>
                </a:solidFill>
              </a:rPr>
              <a:t>e-mail: a.kister@mz.gov.pl</a:t>
            </a:r>
          </a:p>
          <a:p>
            <a:pPr defTabSz="914296">
              <a:defRPr/>
            </a:pPr>
            <a:endParaRPr lang="pl-PL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39159" y="2748498"/>
            <a:ext cx="4221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Dziękuję za uwagę.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1" y="2970785"/>
            <a:ext cx="3013945" cy="8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0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737604"/>
              </p:ext>
            </p:extLst>
          </p:nvPr>
        </p:nvGraphicFramePr>
        <p:xfrm>
          <a:off x="5151930" y="796771"/>
          <a:ext cx="5363866" cy="524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r:id="rId4" imgW="4413887" imgH="4474852" progId="Excel.Chart.8">
                  <p:embed/>
                </p:oleObj>
              </mc:Choice>
              <mc:Fallback>
                <p:oleObj r:id="rId4" imgW="4413887" imgH="44748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930" y="796771"/>
                        <a:ext cx="5363866" cy="5246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7260259" y="3348896"/>
            <a:ext cx="1147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A82"/>
                </a:solidFill>
                <a:latin typeface="+mj-lt"/>
              </a:rPr>
              <a:t>27,41</a:t>
            </a:r>
            <a:b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A82"/>
                </a:solidFill>
                <a:latin typeface="+mj-lt"/>
              </a:rPr>
            </a:br>
            <a:r>
              <a:rPr lang="pl-PL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A82"/>
                </a:solidFill>
                <a:latin typeface="+mj-lt"/>
              </a:rPr>
              <a:t>mld €</a:t>
            </a:r>
          </a:p>
        </p:txBody>
      </p:sp>
      <p:sp>
        <p:nvSpPr>
          <p:cNvPr id="9" name="Prostokąt 8"/>
          <p:cNvSpPr/>
          <p:nvPr/>
        </p:nvSpPr>
        <p:spPr>
          <a:xfrm>
            <a:off x="3362775" y="1646931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400" b="1" kern="0" spc="100" dirty="0">
                <a:solidFill>
                  <a:srgbClr val="004A82"/>
                </a:solidFill>
                <a:latin typeface="+mj-lt"/>
              </a:rPr>
              <a:t>TRANSPORT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173997" y="2989700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400" b="1" kern="0" spc="100" dirty="0">
                <a:solidFill>
                  <a:srgbClr val="004A82"/>
                </a:solidFill>
                <a:latin typeface="+mj-lt"/>
              </a:rPr>
              <a:t>ŚRODOWISKO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9945" y="4151029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400" b="1" kern="0" spc="100" dirty="0">
                <a:solidFill>
                  <a:srgbClr val="004A82"/>
                </a:solidFill>
                <a:latin typeface="+mj-lt"/>
              </a:rPr>
              <a:t>ENERGETYKA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475142" y="5671911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400" b="1" kern="0" spc="100" dirty="0">
                <a:solidFill>
                  <a:srgbClr val="004A82"/>
                </a:solidFill>
                <a:latin typeface="+mj-lt"/>
              </a:rPr>
              <a:t>KULTURA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157567" y="5280588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2400" b="1" kern="0" spc="100" dirty="0">
                <a:solidFill>
                  <a:srgbClr val="FF0000"/>
                </a:solidFill>
                <a:latin typeface="+mj-lt"/>
              </a:rPr>
              <a:t>ZDROWIE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239944" y="4668391"/>
            <a:ext cx="2199571" cy="39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400" b="1" kern="0" spc="100" dirty="0">
                <a:solidFill>
                  <a:srgbClr val="004A82"/>
                </a:solidFill>
                <a:latin typeface="+mj-lt"/>
              </a:rPr>
              <a:t>POMOC TECHNICZNA</a:t>
            </a:r>
          </a:p>
        </p:txBody>
      </p:sp>
      <p:cxnSp>
        <p:nvCxnSpPr>
          <p:cNvPr id="15" name="Łącznik łamany 14"/>
          <p:cNvCxnSpPr/>
          <p:nvPr/>
        </p:nvCxnSpPr>
        <p:spPr>
          <a:xfrm>
            <a:off x="3457399" y="2002812"/>
            <a:ext cx="2482499" cy="140072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Łącznik łamany 15"/>
          <p:cNvCxnSpPr/>
          <p:nvPr/>
        </p:nvCxnSpPr>
        <p:spPr>
          <a:xfrm>
            <a:off x="3213200" y="3348896"/>
            <a:ext cx="2204526" cy="1043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Łącznik prostoliniowy 40"/>
          <p:cNvCxnSpPr/>
          <p:nvPr/>
        </p:nvCxnSpPr>
        <p:spPr>
          <a:xfrm>
            <a:off x="3313573" y="4542352"/>
            <a:ext cx="229797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Łącznik łamany 17"/>
          <p:cNvCxnSpPr/>
          <p:nvPr/>
        </p:nvCxnSpPr>
        <p:spPr>
          <a:xfrm>
            <a:off x="3313573" y="4978704"/>
            <a:ext cx="3004742" cy="55090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Łącznik łamany 18"/>
          <p:cNvCxnSpPr/>
          <p:nvPr/>
        </p:nvCxnSpPr>
        <p:spPr>
          <a:xfrm flipV="1">
            <a:off x="3213200" y="5777238"/>
            <a:ext cx="3474736" cy="391839"/>
          </a:xfrm>
          <a:prstGeom prst="bentConnector3">
            <a:avLst>
              <a:gd name="adj1" fmla="val 44303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Symbol zastępczy zawartości 2"/>
          <p:cNvSpPr txBox="1">
            <a:spLocks/>
          </p:cNvSpPr>
          <p:nvPr/>
        </p:nvSpPr>
        <p:spPr>
          <a:xfrm>
            <a:off x="3173997" y="159035"/>
            <a:ext cx="8864600" cy="63773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l-PL" sz="32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 Operacyjny Infrastruktura </a:t>
            </a:r>
            <a:br>
              <a:rPr lang="pl-PL" sz="32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3200" cap="small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 Środowisko 2014-2020</a:t>
            </a:r>
          </a:p>
        </p:txBody>
      </p:sp>
      <p:cxnSp>
        <p:nvCxnSpPr>
          <p:cNvPr id="46" name="Łącznik prostoliniowy 40"/>
          <p:cNvCxnSpPr/>
          <p:nvPr/>
        </p:nvCxnSpPr>
        <p:spPr>
          <a:xfrm flipV="1">
            <a:off x="3213200" y="5644994"/>
            <a:ext cx="3258182" cy="345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0467608" y="575212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Schemat blokowy: proces 19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0083E6"/>
          </a:solidFill>
          <a:ln>
            <a:solidFill>
              <a:srgbClr val="008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proces 20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15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213100" y="1584855"/>
            <a:ext cx="8488644" cy="50614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altLang="pl-PL" sz="2400" b="1" dirty="0">
                <a:solidFill>
                  <a:srgbClr val="8ABA18"/>
                </a:solidFill>
              </a:rPr>
              <a:t>IX OŚ PRIORYTETOWA</a:t>
            </a:r>
          </a:p>
          <a:p>
            <a:pPr marL="0" indent="0">
              <a:buNone/>
            </a:pPr>
            <a:r>
              <a:rPr lang="pl-PL" altLang="pl-PL" sz="2400" dirty="0">
                <a:solidFill>
                  <a:srgbClr val="004A82"/>
                </a:solidFill>
              </a:rPr>
              <a:t>	Wzmocnienie strategicznej infrastruktury ochrony 	zdrowia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400" dirty="0">
              <a:solidFill>
                <a:srgbClr val="004A82"/>
              </a:solidFill>
            </a:endParaRPr>
          </a:p>
          <a:p>
            <a:pPr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pl-PL" sz="2400" b="1" dirty="0">
                <a:solidFill>
                  <a:srgbClr val="8ABA18"/>
                </a:solidFill>
              </a:rPr>
              <a:t>CEL</a:t>
            </a:r>
          </a:p>
          <a:p>
            <a:pPr marL="0" indent="0">
              <a:buNone/>
              <a:tabLst>
                <a:tab pos="266700" algn="l"/>
                <a:tab pos="361950" algn="l"/>
              </a:tabLst>
            </a:pPr>
            <a:r>
              <a:rPr lang="pl-PL" sz="2400" dirty="0">
                <a:solidFill>
                  <a:srgbClr val="004A82"/>
                </a:solidFill>
              </a:rPr>
              <a:t>	Zapewnienie mieszkańcom dostępu do infrastruktury 	ochrony zdrowia oraz poprawa efektywności systemu 	opieki zdrowotnej</a:t>
            </a:r>
          </a:p>
          <a:p>
            <a:pPr marL="3028950">
              <a:buFont typeface="Wingdings" panose="05000000000000000000" pitchFamily="2" charset="2"/>
              <a:buChar char="ü"/>
            </a:pPr>
            <a:endParaRPr lang="pl-PL" sz="2400" dirty="0">
              <a:solidFill>
                <a:srgbClr val="004A8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altLang="pl-PL" sz="2400" b="1" dirty="0">
                <a:solidFill>
                  <a:srgbClr val="8ABA18"/>
                </a:solidFill>
              </a:rPr>
              <a:t>DZIAŁANIE 9.1 + 9.2</a:t>
            </a:r>
          </a:p>
          <a:p>
            <a:pPr marL="355600" indent="-355600"/>
            <a:endParaRPr lang="pl-PL" sz="2400" dirty="0">
              <a:solidFill>
                <a:schemeClr val="tx1"/>
              </a:solidFill>
            </a:endParaRPr>
          </a:p>
          <a:p>
            <a:pPr marL="2686050" indent="0">
              <a:buNone/>
            </a:pPr>
            <a:endParaRPr lang="pl-PL" sz="2400" dirty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315039" y="609600"/>
            <a:ext cx="5801287" cy="1320800"/>
          </a:xfrm>
        </p:spPr>
        <p:txBody>
          <a:bodyPr/>
          <a:lstStyle/>
          <a:p>
            <a:r>
              <a:rPr lang="pl-PL" altLang="pl-PL" dirty="0">
                <a:solidFill>
                  <a:schemeClr val="accent1">
                    <a:lumMod val="75000"/>
                  </a:schemeClr>
                </a:solidFill>
              </a:rPr>
              <a:t>SEKTOR ZDROWIA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chemat blokowy: proces 5"/>
          <p:cNvSpPr/>
          <p:nvPr/>
        </p:nvSpPr>
        <p:spPr>
          <a:xfrm>
            <a:off x="119063" y="6248863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5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6265511" y="1105958"/>
            <a:ext cx="5698067" cy="5418667"/>
            <a:chOff x="2946400" y="676531"/>
            <a:chExt cx="5698067" cy="5418667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950768094"/>
                </p:ext>
              </p:extLst>
            </p:nvPr>
          </p:nvGraphicFramePr>
          <p:xfrm>
            <a:off x="2946400" y="676531"/>
            <a:ext cx="5698067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pole tekstowe 11"/>
            <p:cNvSpPr txBox="1"/>
            <p:nvPr/>
          </p:nvSpPr>
          <p:spPr>
            <a:xfrm>
              <a:off x="3122509" y="1363133"/>
              <a:ext cx="11400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237,09</a:t>
              </a:r>
              <a:br>
                <a:rPr lang="pl-PL" sz="2400" dirty="0"/>
              </a:br>
              <a:r>
                <a:rPr lang="pl-PL" sz="2400" dirty="0"/>
                <a:t> mln € 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623424" y="2970367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22,83</a:t>
              </a:r>
              <a:br>
                <a:rPr lang="pl-PL" sz="2400" dirty="0"/>
              </a:br>
              <a:r>
                <a:rPr lang="pl-PL" sz="2400" dirty="0"/>
                <a:t>mln €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165606" y="4577601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214,26</a:t>
              </a:r>
            </a:p>
            <a:p>
              <a:pPr algn="ctr"/>
              <a:r>
                <a:rPr lang="pl-PL" sz="2400" dirty="0"/>
                <a:t>mln € </a:t>
              </a:r>
            </a:p>
          </p:txBody>
        </p:sp>
      </p:grpSp>
      <p:sp>
        <p:nvSpPr>
          <p:cNvPr id="23" name="Tytuł 22"/>
          <p:cNvSpPr>
            <a:spLocks noGrp="1"/>
          </p:cNvSpPr>
          <p:nvPr>
            <p:ph type="title"/>
          </p:nvPr>
        </p:nvSpPr>
        <p:spPr>
          <a:xfrm>
            <a:off x="3276912" y="175402"/>
            <a:ext cx="9205986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DZIAŁANIE 9.1 INFRASTRUKTURA </a:t>
            </a:r>
            <a:br>
              <a:rPr lang="pl-PL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RATOWNICTWA MEDYCZNEGO </a:t>
            </a:r>
          </a:p>
        </p:txBody>
      </p:sp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1557248" y="1996699"/>
            <a:ext cx="4369751" cy="3012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524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sym typeface="Helvetica Light" charset="0"/>
              </a:defRPr>
            </a:lvl9pPr>
          </a:lstStyle>
          <a:p>
            <a:pPr algn="ctr" eaLnBrk="1">
              <a:lnSpc>
                <a:spcPct val="107000"/>
              </a:lnSpc>
              <a:spcAft>
                <a:spcPts val="800"/>
              </a:spcAft>
            </a:pPr>
            <a:r>
              <a:rPr lang="pl-PL" alt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Schemat blokowy: proces 14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12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6503769" y="1284790"/>
            <a:ext cx="5731489" cy="5239835"/>
            <a:chOff x="2946400" y="676531"/>
            <a:chExt cx="5698067" cy="5418667"/>
          </a:xfrm>
        </p:grpSpPr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3814146870"/>
                </p:ext>
              </p:extLst>
            </p:nvPr>
          </p:nvGraphicFramePr>
          <p:xfrm>
            <a:off x="2946400" y="676531"/>
            <a:ext cx="5698067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pole tekstowe 11"/>
            <p:cNvSpPr txBox="1"/>
            <p:nvPr/>
          </p:nvSpPr>
          <p:spPr>
            <a:xfrm>
              <a:off x="3122509" y="1363133"/>
              <a:ext cx="11400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231,19</a:t>
              </a:r>
              <a:br>
                <a:rPr lang="pl-PL" sz="2400" dirty="0"/>
              </a:br>
              <a:r>
                <a:rPr lang="pl-PL" sz="2400" dirty="0"/>
                <a:t> mln € 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623424" y="2970367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44,85</a:t>
              </a:r>
              <a:br>
                <a:rPr lang="pl-PL" sz="2400" dirty="0"/>
              </a:br>
              <a:r>
                <a:rPr lang="pl-PL" sz="2400" dirty="0"/>
                <a:t>mln €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165606" y="4577601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dirty="0"/>
                <a:t>186,34</a:t>
              </a:r>
            </a:p>
            <a:p>
              <a:pPr algn="ctr"/>
              <a:r>
                <a:rPr lang="pl-PL" sz="2400" dirty="0"/>
                <a:t>mln € </a:t>
              </a:r>
            </a:p>
          </p:txBody>
        </p:sp>
      </p:grpSp>
      <p:sp>
        <p:nvSpPr>
          <p:cNvPr id="8" name="Tytuł 22"/>
          <p:cNvSpPr>
            <a:spLocks noGrp="1"/>
          </p:cNvSpPr>
          <p:nvPr>
            <p:ph type="title"/>
          </p:nvPr>
        </p:nvSpPr>
        <p:spPr>
          <a:xfrm>
            <a:off x="2772379" y="335014"/>
            <a:ext cx="9919419" cy="1320800"/>
          </a:xfrm>
        </p:spPr>
        <p:txBody>
          <a:bodyPr>
            <a:noAutofit/>
          </a:bodyPr>
          <a:lstStyle/>
          <a:p>
            <a:pPr algn="ctr"/>
            <a:r>
              <a:rPr lang="pl-PL" sz="3100" dirty="0">
                <a:solidFill>
                  <a:schemeClr val="accent1">
                    <a:lumMod val="75000"/>
                  </a:schemeClr>
                </a:solidFill>
              </a:rPr>
              <a:t>DZIAŁANIE 9.2 INFRASTRUKTURA </a:t>
            </a:r>
            <a:br>
              <a:rPr lang="pl-PL" sz="3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100" dirty="0">
                <a:solidFill>
                  <a:schemeClr val="accent1">
                    <a:lumMod val="75000"/>
                  </a:schemeClr>
                </a:solidFill>
              </a:rPr>
              <a:t>PONADREGIONALNYCH PODMIOTÓW LECZNICZYCH 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6" y="2066073"/>
            <a:ext cx="4547647" cy="3032041"/>
          </a:xfrm>
          <a:prstGeom prst="rect">
            <a:avLst/>
          </a:prstGeom>
        </p:spPr>
      </p:pic>
      <p:sp>
        <p:nvSpPr>
          <p:cNvPr id="11" name="Schemat blokowy: proces 10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83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50053" y="1260528"/>
            <a:ext cx="8596668" cy="877556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STAN WDRAŻANIA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663" y="2228851"/>
            <a:ext cx="10504058" cy="4629149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Ogłoszone konkursy (6)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Łącznie ogłoszonych konkursów do końca 2016 r. (10)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Projekty wpisane do WPZ (56)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Projekty planowane do wpisania do WPZ (4)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Kontraktacja (142,5 mln zł)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4A82"/>
                </a:solidFill>
              </a:rPr>
              <a:t>Certyfikacja (0 mln zł)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pl-PL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chemat blokowy: proces 4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5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072182" y="904067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OGŁOSZNE KONKURSY W DZIAŁANIU 9.1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5730311"/>
              </p:ext>
            </p:extLst>
          </p:nvPr>
        </p:nvGraphicFramePr>
        <p:xfrm>
          <a:off x="1236097" y="2061883"/>
          <a:ext cx="101504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5601658" y="5176509"/>
            <a:ext cx="3248152" cy="1180660"/>
            <a:chOff x="3046571" y="3680880"/>
            <a:chExt cx="3248152" cy="1180660"/>
          </a:xfrm>
        </p:grpSpPr>
        <p:sp>
          <p:nvSpPr>
            <p:cNvPr id="8" name="Prostokąt 7"/>
            <p:cNvSpPr/>
            <p:nvPr/>
          </p:nvSpPr>
          <p:spPr>
            <a:xfrm>
              <a:off x="3046571" y="3680880"/>
              <a:ext cx="3248152" cy="11806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Prostokąt 8"/>
            <p:cNvSpPr/>
            <p:nvPr/>
          </p:nvSpPr>
          <p:spPr>
            <a:xfrm>
              <a:off x="3046571" y="3680880"/>
              <a:ext cx="3248152" cy="118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>
                  <a:solidFill>
                    <a:srgbClr val="004A82"/>
                  </a:solidFill>
                </a:rPr>
                <a:t>9 % ALOKACJI</a:t>
              </a:r>
            </a:p>
          </p:txBody>
        </p:sp>
      </p:grpSp>
      <p:sp>
        <p:nvSpPr>
          <p:cNvPr id="13" name="Schemat blokowy: proces 12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8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53727" y="966060"/>
            <a:ext cx="8596668" cy="132080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OGŁOSZNE KONKURSY W DZIAŁANIU 9.2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7737401"/>
              </p:ext>
            </p:extLst>
          </p:nvPr>
        </p:nvGraphicFramePr>
        <p:xfrm>
          <a:off x="817642" y="2123876"/>
          <a:ext cx="111696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4778391" y="5343965"/>
            <a:ext cx="4741287" cy="1745464"/>
            <a:chOff x="3046571" y="3116076"/>
            <a:chExt cx="4741287" cy="1745464"/>
          </a:xfrm>
        </p:grpSpPr>
        <p:sp>
          <p:nvSpPr>
            <p:cNvPr id="6" name="Prostokąt 5"/>
            <p:cNvSpPr/>
            <p:nvPr/>
          </p:nvSpPr>
          <p:spPr>
            <a:xfrm>
              <a:off x="3046571" y="3680880"/>
              <a:ext cx="3248152" cy="11806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4539706" y="3116076"/>
              <a:ext cx="3248152" cy="1180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dirty="0">
                  <a:solidFill>
                    <a:srgbClr val="004A82"/>
                  </a:solidFill>
                </a:rPr>
                <a:t>12</a:t>
              </a:r>
              <a:r>
                <a:rPr lang="pl-PL" sz="2400" kern="1200" dirty="0">
                  <a:solidFill>
                    <a:srgbClr val="004A82"/>
                  </a:solidFill>
                </a:rPr>
                <a:t> % ALOKACJI</a:t>
              </a:r>
            </a:p>
          </p:txBody>
        </p:sp>
      </p:grpSp>
      <p:sp>
        <p:nvSpPr>
          <p:cNvPr id="9" name="Schemat blokowy: proces 8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1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21698" y="297534"/>
            <a:ext cx="8933391" cy="1209675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KONKURSY PLANOWANE DO OGŁOSZENIA </a:t>
            </a:r>
            <a:br>
              <a:rPr lang="pl-PL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DO KOŃCA 2016 ROKU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840436073"/>
              </p:ext>
            </p:extLst>
          </p:nvPr>
        </p:nvGraphicFramePr>
        <p:xfrm>
          <a:off x="-177231" y="914400"/>
          <a:ext cx="10536573" cy="570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2240925" y="3387381"/>
            <a:ext cx="1635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00" dirty="0">
                <a:solidFill>
                  <a:srgbClr val="004A82"/>
                </a:solidFill>
              </a:rPr>
              <a:t>579,8 </a:t>
            </a:r>
            <a:br>
              <a:rPr lang="pl-PL" sz="2600" dirty="0">
                <a:solidFill>
                  <a:srgbClr val="004A82"/>
                </a:solidFill>
              </a:rPr>
            </a:br>
            <a:r>
              <a:rPr lang="pl-PL" sz="2600" dirty="0">
                <a:solidFill>
                  <a:srgbClr val="004A82"/>
                </a:solidFill>
              </a:rPr>
              <a:t>mln zł</a:t>
            </a:r>
          </a:p>
        </p:txBody>
      </p:sp>
      <p:sp>
        <p:nvSpPr>
          <p:cNvPr id="5" name="Schemat blokowy: proces 4"/>
          <p:cNvSpPr/>
          <p:nvPr/>
        </p:nvSpPr>
        <p:spPr>
          <a:xfrm>
            <a:off x="119063" y="6237288"/>
            <a:ext cx="11953875" cy="287337"/>
          </a:xfrm>
          <a:prstGeom prst="flowChartProcess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2599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829</TotalTime>
  <Words>458</Words>
  <Application>Microsoft Office PowerPoint</Application>
  <PresentationFormat>Panoramiczny</PresentationFormat>
  <Paragraphs>142</Paragraphs>
  <Slides>15</Slides>
  <Notes>13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Calibri</vt:lpstr>
      <vt:lpstr>Helvetica Light</vt:lpstr>
      <vt:lpstr>Tahoma</vt:lpstr>
      <vt:lpstr>Times New Roman</vt:lpstr>
      <vt:lpstr>Trebuchet MS</vt:lpstr>
      <vt:lpstr>Wingdings</vt:lpstr>
      <vt:lpstr>Wingdings 3</vt:lpstr>
      <vt:lpstr>Faseta</vt:lpstr>
      <vt:lpstr>Microsoft Excel Chart</vt:lpstr>
      <vt:lpstr>Program Operacyjny Infrastruktura i Środowisko. Stan wdrażania, efekty i wyzwania w sektorze zdrowia</vt:lpstr>
      <vt:lpstr>Prezentacja programu PowerPoint</vt:lpstr>
      <vt:lpstr>SEKTOR ZDROWIA</vt:lpstr>
      <vt:lpstr>DZIAŁANIE 9.1 INFRASTRUKTURA  RATOWNICTWA MEDYCZNEGO </vt:lpstr>
      <vt:lpstr>DZIAŁANIE 9.2 INFRASTRUKTURA  PONADREGIONALNYCH PODMIOTÓW LECZNICZYCH </vt:lpstr>
      <vt:lpstr>STAN WDRAŻANIA</vt:lpstr>
      <vt:lpstr>OGŁOSZNE KONKURSY W DZIAŁANIU 9.1</vt:lpstr>
      <vt:lpstr>OGŁOSZNE KONKURSY W DZIAŁANIU 9.2</vt:lpstr>
      <vt:lpstr>KONKURSY PLANOWANE DO OGŁOSZENIA  DO KOŃCA 2016 ROKU</vt:lpstr>
      <vt:lpstr>PROJEKTY POZAKONKURSOWE  WPISANE DO WPZ</vt:lpstr>
      <vt:lpstr>WYKORZYSTANIE ALOKACJI</vt:lpstr>
      <vt:lpstr>KONTRAKTACJA 2016</vt:lpstr>
      <vt:lpstr>CERTYFIKACJA 2016</vt:lpstr>
      <vt:lpstr>WYZWANIA</vt:lpstr>
      <vt:lpstr>Tramwaje Warszawskie sp. z o.o.  ul. Siedmiogrodzka 20 01-232 Warszawa  TEL. +48 22 534 43 30 tw@tw.waw.pl www.tw.waw.pl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wdrażania, efekty  i wyzwania w sektorze zdrowia Programu Infrastruktura  i Środowisko</dc:title>
  <dc:creator>Bielawska Dorota</dc:creator>
  <cp:lastModifiedBy>Barbara Siestrzeńcewicz-Kuczuk</cp:lastModifiedBy>
  <cp:revision>110</cp:revision>
  <cp:lastPrinted>2016-11-22T08:59:47Z</cp:lastPrinted>
  <dcterms:created xsi:type="dcterms:W3CDTF">2016-11-15T15:36:30Z</dcterms:created>
  <dcterms:modified xsi:type="dcterms:W3CDTF">2016-12-03T19:58:38Z</dcterms:modified>
</cp:coreProperties>
</file>