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747" r:id="rId2"/>
  </p:sldMasterIdLst>
  <p:notesMasterIdLst>
    <p:notesMasterId r:id="rId16"/>
  </p:notesMasterIdLst>
  <p:sldIdLst>
    <p:sldId id="256" r:id="rId3"/>
    <p:sldId id="285" r:id="rId4"/>
    <p:sldId id="287" r:id="rId5"/>
    <p:sldId id="286" r:id="rId6"/>
    <p:sldId id="288" r:id="rId7"/>
    <p:sldId id="283" r:id="rId8"/>
    <p:sldId id="277" r:id="rId9"/>
    <p:sldId id="289" r:id="rId10"/>
    <p:sldId id="284" r:id="rId11"/>
    <p:sldId id="280" r:id="rId12"/>
    <p:sldId id="262" r:id="rId13"/>
    <p:sldId id="274" r:id="rId14"/>
    <p:sldId id="268" r:id="rId15"/>
  </p:sldIdLst>
  <p:sldSz cx="9144000" cy="6858000" type="screen4x3"/>
  <p:notesSz cx="6805613" cy="9944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036" autoAdjust="0"/>
  </p:normalViewPr>
  <p:slideViewPr>
    <p:cSldViewPr>
      <p:cViewPr varScale="1">
        <p:scale>
          <a:sx n="54" d="100"/>
          <a:sy n="54" d="100"/>
        </p:scale>
        <p:origin x="1866" y="60"/>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3282" y="-84"/>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9"/>
            <c:invertIfNegative val="0"/>
            <c:bubble3D val="0"/>
            <c:spPr>
              <a:solidFill>
                <a:srgbClr val="FF0000"/>
              </a:solidFill>
            </c:spPr>
          </c:dPt>
          <c:cat>
            <c:strRef>
              <c:f>'3.1'!$A$2:$N$2</c:f>
              <c:strCache>
                <c:ptCount val="14"/>
                <c:pt idx="0">
                  <c:v>United States</c:v>
                </c:pt>
                <c:pt idx="1">
                  <c:v>Australia</c:v>
                </c:pt>
                <c:pt idx="2">
                  <c:v>England (UK)</c:v>
                </c:pt>
                <c:pt idx="3">
                  <c:v>Canada</c:v>
                </c:pt>
                <c:pt idx="4">
                  <c:v>Korea</c:v>
                </c:pt>
                <c:pt idx="5">
                  <c:v>Northern Ireland (UK)</c:v>
                </c:pt>
                <c:pt idx="6">
                  <c:v>Flanders (Belgium)</c:v>
                </c:pt>
                <c:pt idx="7">
                  <c:v>Israel</c:v>
                </c:pt>
                <c:pt idx="8">
                  <c:v>Sweden</c:v>
                </c:pt>
                <c:pt idx="9">
                  <c:v>Poland</c:v>
                </c:pt>
                <c:pt idx="10">
                  <c:v>Trento (Italy)</c:v>
                </c:pt>
                <c:pt idx="11">
                  <c:v>Ireland</c:v>
                </c:pt>
                <c:pt idx="12">
                  <c:v>Czech Republic</c:v>
                </c:pt>
                <c:pt idx="13">
                  <c:v>France</c:v>
                </c:pt>
              </c:strCache>
            </c:strRef>
          </c:cat>
          <c:val>
            <c:numRef>
              <c:f>'3.1'!$A$3:$N$3</c:f>
              <c:numCache>
                <c:formatCode>0.0</c:formatCode>
                <c:ptCount val="14"/>
                <c:pt idx="0">
                  <c:v>4</c:v>
                </c:pt>
                <c:pt idx="1">
                  <c:v>4</c:v>
                </c:pt>
                <c:pt idx="2">
                  <c:v>3.5</c:v>
                </c:pt>
                <c:pt idx="3">
                  <c:v>3.5</c:v>
                </c:pt>
                <c:pt idx="4">
                  <c:v>3.5</c:v>
                </c:pt>
                <c:pt idx="5">
                  <c:v>3.5</c:v>
                </c:pt>
                <c:pt idx="6">
                  <c:v>3.5</c:v>
                </c:pt>
                <c:pt idx="7">
                  <c:v>3.5</c:v>
                </c:pt>
                <c:pt idx="8">
                  <c:v>3.5</c:v>
                </c:pt>
                <c:pt idx="9">
                  <c:v>3.5</c:v>
                </c:pt>
                <c:pt idx="10">
                  <c:v>3</c:v>
                </c:pt>
                <c:pt idx="11">
                  <c:v>3</c:v>
                </c:pt>
                <c:pt idx="12">
                  <c:v>3</c:v>
                </c:pt>
                <c:pt idx="13">
                  <c:v>2.5</c:v>
                </c:pt>
              </c:numCache>
            </c:numRef>
          </c:val>
        </c:ser>
        <c:dLbls>
          <c:showLegendKey val="0"/>
          <c:showVal val="0"/>
          <c:showCatName val="0"/>
          <c:showSerName val="0"/>
          <c:showPercent val="0"/>
          <c:showBubbleSize val="0"/>
        </c:dLbls>
        <c:gapWidth val="150"/>
        <c:axId val="427805912"/>
        <c:axId val="427802384"/>
      </c:barChart>
      <c:catAx>
        <c:axId val="427805912"/>
        <c:scaling>
          <c:orientation val="minMax"/>
        </c:scaling>
        <c:delete val="0"/>
        <c:axPos val="b"/>
        <c:numFmt formatCode="General" sourceLinked="0"/>
        <c:majorTickMark val="out"/>
        <c:minorTickMark val="none"/>
        <c:tickLblPos val="nextTo"/>
        <c:txPr>
          <a:bodyPr anchor="t" anchorCtr="0"/>
          <a:lstStyle/>
          <a:p>
            <a:pPr algn="ctr">
              <a:defRPr lang="en-GB" sz="1100" b="0" i="0" u="none" strike="noStrike" kern="1200" baseline="0">
                <a:solidFill>
                  <a:sysClr val="windowText" lastClr="000000"/>
                </a:solidFill>
                <a:latin typeface="+mn-lt"/>
                <a:ea typeface="+mn-ea"/>
                <a:cs typeface="+mn-cs"/>
              </a:defRPr>
            </a:pPr>
            <a:endParaRPr lang="fr-FR"/>
          </a:p>
        </c:txPr>
        <c:crossAx val="427802384"/>
        <c:crosses val="autoZero"/>
        <c:auto val="1"/>
        <c:lblAlgn val="ctr"/>
        <c:lblOffset val="100"/>
        <c:noMultiLvlLbl val="0"/>
      </c:catAx>
      <c:valAx>
        <c:axId val="427802384"/>
        <c:scaling>
          <c:orientation val="minMax"/>
          <c:max val="5"/>
          <c:min val="1"/>
        </c:scaling>
        <c:delete val="0"/>
        <c:axPos val="l"/>
        <c:numFmt formatCode="0.0" sourceLinked="1"/>
        <c:majorTickMark val="out"/>
        <c:minorTickMark val="none"/>
        <c:tickLblPos val="nextTo"/>
        <c:txPr>
          <a:bodyPr/>
          <a:lstStyle/>
          <a:p>
            <a:pPr>
              <a:defRPr sz="1200" baseline="0"/>
            </a:pPr>
            <a:endParaRPr lang="fr-FR"/>
          </a:p>
        </c:txPr>
        <c:crossAx val="427805912"/>
        <c:crosses val="autoZero"/>
        <c:crossBetween val="between"/>
      </c:valAx>
    </c:plotArea>
    <c:plotVisOnly val="1"/>
    <c:dispBlanksAs val="gap"/>
    <c:showDLblsOverMax val="0"/>
  </c:chart>
  <c:spPr>
    <a:ln>
      <a:solidFill>
        <a:schemeClr val="bg2">
          <a:lumMod val="10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3"/>
            <c:invertIfNegative val="0"/>
            <c:bubble3D val="0"/>
            <c:spPr>
              <a:solidFill>
                <a:srgbClr val="FF0000"/>
              </a:solidFill>
              <a:ln>
                <a:solidFill>
                  <a:srgbClr val="FF0000"/>
                </a:solidFill>
              </a:ln>
            </c:spPr>
          </c:dPt>
          <c:cat>
            <c:strRef>
              <c:f>'Figure 4.5'!$A$2:$N$2</c:f>
              <c:strCache>
                <c:ptCount val="14"/>
                <c:pt idx="0">
                  <c:v>Israel</c:v>
                </c:pt>
                <c:pt idx="1">
                  <c:v>France</c:v>
                </c:pt>
                <c:pt idx="2">
                  <c:v>Czech Republic</c:v>
                </c:pt>
                <c:pt idx="3">
                  <c:v>Poland</c:v>
                </c:pt>
                <c:pt idx="4">
                  <c:v>Trento (Italy)</c:v>
                </c:pt>
                <c:pt idx="5">
                  <c:v>Ireland</c:v>
                </c:pt>
                <c:pt idx="6">
                  <c:v>Sweden</c:v>
                </c:pt>
                <c:pt idx="7">
                  <c:v>Northern Ireland (UK)</c:v>
                </c:pt>
                <c:pt idx="8">
                  <c:v>United States</c:v>
                </c:pt>
                <c:pt idx="9">
                  <c:v>Korea</c:v>
                </c:pt>
                <c:pt idx="10">
                  <c:v>England (UK)</c:v>
                </c:pt>
                <c:pt idx="11">
                  <c:v>Canada</c:v>
                </c:pt>
                <c:pt idx="12">
                  <c:v>Flanders (Belgium)</c:v>
                </c:pt>
                <c:pt idx="13">
                  <c:v>Australia</c:v>
                </c:pt>
              </c:strCache>
            </c:strRef>
          </c:cat>
          <c:val>
            <c:numRef>
              <c:f>'Figure 4.5'!$A$3:$N$3</c:f>
              <c:numCache>
                <c:formatCode>General</c:formatCode>
                <c:ptCount val="14"/>
                <c:pt idx="0">
                  <c:v>2</c:v>
                </c:pt>
                <c:pt idx="1">
                  <c:v>2</c:v>
                </c:pt>
                <c:pt idx="2">
                  <c:v>2</c:v>
                </c:pt>
                <c:pt idx="3">
                  <c:v>2.5</c:v>
                </c:pt>
                <c:pt idx="4">
                  <c:v>2.5</c:v>
                </c:pt>
                <c:pt idx="5">
                  <c:v>2.5</c:v>
                </c:pt>
                <c:pt idx="6">
                  <c:v>3</c:v>
                </c:pt>
                <c:pt idx="7">
                  <c:v>3</c:v>
                </c:pt>
                <c:pt idx="8">
                  <c:v>3</c:v>
                </c:pt>
                <c:pt idx="9">
                  <c:v>3.5</c:v>
                </c:pt>
                <c:pt idx="10">
                  <c:v>3.5</c:v>
                </c:pt>
                <c:pt idx="11">
                  <c:v>3.5</c:v>
                </c:pt>
                <c:pt idx="12">
                  <c:v>4</c:v>
                </c:pt>
                <c:pt idx="13">
                  <c:v>4.5</c:v>
                </c:pt>
              </c:numCache>
            </c:numRef>
          </c:val>
        </c:ser>
        <c:dLbls>
          <c:showLegendKey val="0"/>
          <c:showVal val="0"/>
          <c:showCatName val="0"/>
          <c:showSerName val="0"/>
          <c:showPercent val="0"/>
          <c:showBubbleSize val="0"/>
        </c:dLbls>
        <c:gapWidth val="150"/>
        <c:axId val="427801600"/>
        <c:axId val="427803952"/>
      </c:barChart>
      <c:catAx>
        <c:axId val="427801600"/>
        <c:scaling>
          <c:orientation val="minMax"/>
        </c:scaling>
        <c:delete val="0"/>
        <c:axPos val="l"/>
        <c:numFmt formatCode="General" sourceLinked="0"/>
        <c:majorTickMark val="out"/>
        <c:minorTickMark val="none"/>
        <c:tickLblPos val="nextTo"/>
        <c:txPr>
          <a:bodyPr/>
          <a:lstStyle/>
          <a:p>
            <a:pPr>
              <a:defRPr sz="1100" baseline="0"/>
            </a:pPr>
            <a:endParaRPr lang="fr-FR"/>
          </a:p>
        </c:txPr>
        <c:crossAx val="427803952"/>
        <c:crosses val="autoZero"/>
        <c:auto val="1"/>
        <c:lblAlgn val="ctr"/>
        <c:lblOffset val="100"/>
        <c:noMultiLvlLbl val="0"/>
      </c:catAx>
      <c:valAx>
        <c:axId val="427803952"/>
        <c:scaling>
          <c:orientation val="minMax"/>
          <c:min val="1"/>
        </c:scaling>
        <c:delete val="0"/>
        <c:axPos val="b"/>
        <c:majorGridlines/>
        <c:numFmt formatCode="General" sourceLinked="1"/>
        <c:majorTickMark val="out"/>
        <c:minorTickMark val="none"/>
        <c:tickLblPos val="low"/>
        <c:crossAx val="427801600"/>
        <c:crosses val="autoZero"/>
        <c:crossBetween val="between"/>
        <c:majorUnit val="0.5"/>
      </c:valAx>
    </c:plotArea>
    <c:plotVisOnly val="1"/>
    <c:dispBlanksAs val="gap"/>
    <c:showDLblsOverMax val="0"/>
  </c:chart>
  <c:spPr>
    <a:ln>
      <a:solidFill>
        <a:schemeClr val="bg2">
          <a:lumMod val="10000"/>
        </a:schemeClr>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4"/>
            <c:invertIfNegative val="0"/>
            <c:bubble3D val="0"/>
            <c:spPr>
              <a:solidFill>
                <a:srgbClr val="FF0000"/>
              </a:solidFill>
            </c:spPr>
          </c:dPt>
          <c:cat>
            <c:strRef>
              <c:f>'2.1'!$A$2:$N$2</c:f>
              <c:strCache>
                <c:ptCount val="14"/>
                <c:pt idx="0">
                  <c:v>United States</c:v>
                </c:pt>
                <c:pt idx="1">
                  <c:v>Flanders (Belgium)</c:v>
                </c:pt>
                <c:pt idx="2">
                  <c:v>Canada</c:v>
                </c:pt>
                <c:pt idx="3">
                  <c:v>Czech Republic</c:v>
                </c:pt>
                <c:pt idx="4">
                  <c:v>Poland</c:v>
                </c:pt>
                <c:pt idx="5">
                  <c:v>Korea</c:v>
                </c:pt>
                <c:pt idx="6">
                  <c:v>France</c:v>
                </c:pt>
                <c:pt idx="7">
                  <c:v>Northern Ireland (UK)</c:v>
                </c:pt>
                <c:pt idx="8">
                  <c:v>England (UK)</c:v>
                </c:pt>
                <c:pt idx="9">
                  <c:v>Trento (Italy)</c:v>
                </c:pt>
                <c:pt idx="10">
                  <c:v>Sweden</c:v>
                </c:pt>
                <c:pt idx="11">
                  <c:v>Israel</c:v>
                </c:pt>
                <c:pt idx="12">
                  <c:v>Ireland</c:v>
                </c:pt>
                <c:pt idx="13">
                  <c:v>Australia</c:v>
                </c:pt>
              </c:strCache>
            </c:strRef>
          </c:cat>
          <c:val>
            <c:numRef>
              <c:f>'2.1'!$A$3:$N$3</c:f>
              <c:numCache>
                <c:formatCode>0.0</c:formatCode>
                <c:ptCount val="14"/>
                <c:pt idx="0">
                  <c:v>4.5</c:v>
                </c:pt>
                <c:pt idx="1">
                  <c:v>4.5</c:v>
                </c:pt>
                <c:pt idx="2">
                  <c:v>4</c:v>
                </c:pt>
                <c:pt idx="3">
                  <c:v>4</c:v>
                </c:pt>
                <c:pt idx="4">
                  <c:v>4</c:v>
                </c:pt>
                <c:pt idx="5">
                  <c:v>4</c:v>
                </c:pt>
                <c:pt idx="6">
                  <c:v>3.5</c:v>
                </c:pt>
                <c:pt idx="7">
                  <c:v>3.5</c:v>
                </c:pt>
                <c:pt idx="8">
                  <c:v>3</c:v>
                </c:pt>
                <c:pt idx="9">
                  <c:v>3</c:v>
                </c:pt>
                <c:pt idx="10">
                  <c:v>3</c:v>
                </c:pt>
                <c:pt idx="11">
                  <c:v>2.5</c:v>
                </c:pt>
                <c:pt idx="12">
                  <c:v>2.5</c:v>
                </c:pt>
                <c:pt idx="13">
                  <c:v>2.5</c:v>
                </c:pt>
              </c:numCache>
            </c:numRef>
          </c:val>
        </c:ser>
        <c:dLbls>
          <c:showLegendKey val="0"/>
          <c:showVal val="0"/>
          <c:showCatName val="0"/>
          <c:showSerName val="0"/>
          <c:showPercent val="0"/>
          <c:showBubbleSize val="0"/>
        </c:dLbls>
        <c:gapWidth val="150"/>
        <c:axId val="427801992"/>
        <c:axId val="427804736"/>
      </c:barChart>
      <c:catAx>
        <c:axId val="427801992"/>
        <c:scaling>
          <c:orientation val="maxMin"/>
        </c:scaling>
        <c:delete val="0"/>
        <c:axPos val="l"/>
        <c:numFmt formatCode="General" sourceLinked="0"/>
        <c:majorTickMark val="out"/>
        <c:minorTickMark val="none"/>
        <c:tickLblPos val="nextTo"/>
        <c:txPr>
          <a:bodyPr/>
          <a:lstStyle/>
          <a:p>
            <a:pPr>
              <a:defRPr sz="1100" baseline="0"/>
            </a:pPr>
            <a:endParaRPr lang="fr-FR"/>
          </a:p>
        </c:txPr>
        <c:crossAx val="427804736"/>
        <c:crosses val="autoZero"/>
        <c:auto val="1"/>
        <c:lblAlgn val="ctr"/>
        <c:lblOffset val="100"/>
        <c:noMultiLvlLbl val="0"/>
      </c:catAx>
      <c:valAx>
        <c:axId val="427804736"/>
        <c:scaling>
          <c:orientation val="minMax"/>
          <c:min val="1"/>
        </c:scaling>
        <c:delete val="0"/>
        <c:axPos val="t"/>
        <c:majorGridlines/>
        <c:numFmt formatCode="0.0" sourceLinked="1"/>
        <c:majorTickMark val="out"/>
        <c:minorTickMark val="none"/>
        <c:tickLblPos val="high"/>
        <c:crossAx val="427801992"/>
        <c:crosses val="autoZero"/>
        <c:crossBetween val="between"/>
        <c:majorUnit val="0.5"/>
      </c:valAx>
    </c:plotArea>
    <c:plotVisOnly val="1"/>
    <c:dispBlanksAs val="gap"/>
    <c:showDLblsOverMax val="0"/>
  </c:chart>
  <c:spPr>
    <a:ln>
      <a:solidFill>
        <a:schemeClr val="bg2">
          <a:lumMod val="10000"/>
        </a:schemeClr>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660414399419584E-2"/>
          <c:y val="9.534357823592661E-2"/>
          <c:w val="0.89552115741629856"/>
          <c:h val="0.73823859803784064"/>
        </c:manualLayout>
      </c:layout>
      <c:barChart>
        <c:barDir val="col"/>
        <c:grouping val="clustered"/>
        <c:varyColors val="0"/>
        <c:ser>
          <c:idx val="0"/>
          <c:order val="0"/>
          <c:tx>
            <c:strRef>
              <c:f>'2.2'!$A$5</c:f>
              <c:strCache>
                <c:ptCount val="1"/>
                <c:pt idx="0">
                  <c:v>Degree of Flexibility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'2.2'!$B$4:$O$4</c:f>
              <c:strCache>
                <c:ptCount val="14"/>
                <c:pt idx="0">
                  <c:v>United States</c:v>
                </c:pt>
                <c:pt idx="1">
                  <c:v>Flanders (Belgium)</c:v>
                </c:pt>
                <c:pt idx="2">
                  <c:v>Canada</c:v>
                </c:pt>
                <c:pt idx="3">
                  <c:v>Czech Republic</c:v>
                </c:pt>
                <c:pt idx="4">
                  <c:v>Poland</c:v>
                </c:pt>
                <c:pt idx="5">
                  <c:v>Korea</c:v>
                </c:pt>
                <c:pt idx="6">
                  <c:v>France</c:v>
                </c:pt>
                <c:pt idx="7">
                  <c:v>Northern Ireland (UK)</c:v>
                </c:pt>
                <c:pt idx="8">
                  <c:v>England (UK)</c:v>
                </c:pt>
                <c:pt idx="9">
                  <c:v>Trento (Italy)</c:v>
                </c:pt>
                <c:pt idx="10">
                  <c:v>Sweden</c:v>
                </c:pt>
                <c:pt idx="11">
                  <c:v>Israel</c:v>
                </c:pt>
                <c:pt idx="12">
                  <c:v>Ireland</c:v>
                </c:pt>
                <c:pt idx="13">
                  <c:v>Australia</c:v>
                </c:pt>
              </c:strCache>
            </c:strRef>
          </c:cat>
          <c:val>
            <c:numRef>
              <c:f>'2.2'!$B$5:$O$5</c:f>
              <c:numCache>
                <c:formatCode>0.0</c:formatCode>
                <c:ptCount val="14"/>
                <c:pt idx="0">
                  <c:v>4.5</c:v>
                </c:pt>
                <c:pt idx="1">
                  <c:v>4.5</c:v>
                </c:pt>
                <c:pt idx="2">
                  <c:v>4</c:v>
                </c:pt>
                <c:pt idx="3">
                  <c:v>4</c:v>
                </c:pt>
                <c:pt idx="4">
                  <c:v>4</c:v>
                </c:pt>
                <c:pt idx="5">
                  <c:v>4</c:v>
                </c:pt>
                <c:pt idx="6">
                  <c:v>3.5</c:v>
                </c:pt>
                <c:pt idx="7">
                  <c:v>3.5</c:v>
                </c:pt>
                <c:pt idx="8">
                  <c:v>3</c:v>
                </c:pt>
                <c:pt idx="9">
                  <c:v>3</c:v>
                </c:pt>
                <c:pt idx="10">
                  <c:v>3</c:v>
                </c:pt>
                <c:pt idx="11">
                  <c:v>2.5</c:v>
                </c:pt>
                <c:pt idx="12">
                  <c:v>2.5</c:v>
                </c:pt>
                <c:pt idx="13">
                  <c:v>2.5</c:v>
                </c:pt>
              </c:numCache>
            </c:numRef>
          </c:val>
        </c:ser>
        <c:ser>
          <c:idx val="1"/>
          <c:order val="1"/>
          <c:tx>
            <c:strRef>
              <c:f>'2.2'!$A$6</c:f>
              <c:strCache>
                <c:ptCount val="1"/>
                <c:pt idx="0">
                  <c:v>Degree of policy co-ordination and integration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'2.2'!$B$4:$O$4</c:f>
              <c:strCache>
                <c:ptCount val="14"/>
                <c:pt idx="0">
                  <c:v>United States</c:v>
                </c:pt>
                <c:pt idx="1">
                  <c:v>Flanders (Belgium)</c:v>
                </c:pt>
                <c:pt idx="2">
                  <c:v>Canada</c:v>
                </c:pt>
                <c:pt idx="3">
                  <c:v>Czech Republic</c:v>
                </c:pt>
                <c:pt idx="4">
                  <c:v>Poland</c:v>
                </c:pt>
                <c:pt idx="5">
                  <c:v>Korea</c:v>
                </c:pt>
                <c:pt idx="6">
                  <c:v>France</c:v>
                </c:pt>
                <c:pt idx="7">
                  <c:v>Northern Ireland (UK)</c:v>
                </c:pt>
                <c:pt idx="8">
                  <c:v>England (UK)</c:v>
                </c:pt>
                <c:pt idx="9">
                  <c:v>Trento (Italy)</c:v>
                </c:pt>
                <c:pt idx="10">
                  <c:v>Sweden</c:v>
                </c:pt>
                <c:pt idx="11">
                  <c:v>Israel</c:v>
                </c:pt>
                <c:pt idx="12">
                  <c:v>Ireland</c:v>
                </c:pt>
                <c:pt idx="13">
                  <c:v>Australia</c:v>
                </c:pt>
              </c:strCache>
            </c:strRef>
          </c:cat>
          <c:val>
            <c:numRef>
              <c:f>'2.2'!$B$6:$O$6</c:f>
              <c:numCache>
                <c:formatCode>0.0</c:formatCode>
                <c:ptCount val="14"/>
                <c:pt idx="0">
                  <c:v>4.5</c:v>
                </c:pt>
                <c:pt idx="1">
                  <c:v>4</c:v>
                </c:pt>
                <c:pt idx="2">
                  <c:v>4</c:v>
                </c:pt>
                <c:pt idx="3">
                  <c:v>3</c:v>
                </c:pt>
                <c:pt idx="4">
                  <c:v>3.5</c:v>
                </c:pt>
                <c:pt idx="5">
                  <c:v>3.5</c:v>
                </c:pt>
                <c:pt idx="6">
                  <c:v>3.5</c:v>
                </c:pt>
                <c:pt idx="7">
                  <c:v>3</c:v>
                </c:pt>
                <c:pt idx="8">
                  <c:v>4.5</c:v>
                </c:pt>
                <c:pt idx="9">
                  <c:v>3</c:v>
                </c:pt>
                <c:pt idx="10">
                  <c:v>3</c:v>
                </c:pt>
                <c:pt idx="11">
                  <c:v>3</c:v>
                </c:pt>
                <c:pt idx="12">
                  <c:v>3</c:v>
                </c:pt>
                <c:pt idx="13">
                  <c:v>3.5</c:v>
                </c:pt>
              </c:numCache>
            </c:numRef>
          </c:val>
        </c:ser>
        <c:dLbls>
          <c:showLegendKey val="0"/>
          <c:showVal val="0"/>
          <c:showCatName val="0"/>
          <c:showSerName val="0"/>
          <c:showPercent val="0"/>
          <c:showBubbleSize val="0"/>
        </c:dLbls>
        <c:gapWidth val="150"/>
        <c:axId val="427798856"/>
        <c:axId val="427799640"/>
      </c:barChart>
      <c:catAx>
        <c:axId val="427798856"/>
        <c:scaling>
          <c:orientation val="minMax"/>
        </c:scaling>
        <c:delete val="0"/>
        <c:axPos val="b"/>
        <c:numFmt formatCode="General" sourceLinked="0"/>
        <c:majorTickMark val="out"/>
        <c:minorTickMark val="none"/>
        <c:tickLblPos val="nextTo"/>
        <c:txPr>
          <a:bodyPr/>
          <a:lstStyle/>
          <a:p>
            <a:pPr>
              <a:defRPr sz="1000" baseline="0"/>
            </a:pPr>
            <a:endParaRPr lang="fr-FR"/>
          </a:p>
        </c:txPr>
        <c:crossAx val="427799640"/>
        <c:crosses val="autoZero"/>
        <c:auto val="1"/>
        <c:lblAlgn val="ctr"/>
        <c:lblOffset val="100"/>
        <c:noMultiLvlLbl val="0"/>
      </c:catAx>
      <c:valAx>
        <c:axId val="427799640"/>
        <c:scaling>
          <c:orientation val="minMax"/>
          <c:min val="1"/>
        </c:scaling>
        <c:delete val="0"/>
        <c:axPos val="l"/>
        <c:majorGridlines/>
        <c:numFmt formatCode="0.0" sourceLinked="1"/>
        <c:majorTickMark val="out"/>
        <c:minorTickMark val="none"/>
        <c:tickLblPos val="nextTo"/>
        <c:crossAx val="427798856"/>
        <c:crosses val="autoZero"/>
        <c:crossBetween val="between"/>
      </c:valAx>
    </c:plotArea>
    <c:legend>
      <c:legendPos val="r"/>
      <c:layout>
        <c:manualLayout>
          <c:xMode val="edge"/>
          <c:yMode val="edge"/>
          <c:x val="9.7560975609756097E-3"/>
          <c:y val="2.1065763726099123E-2"/>
          <c:w val="0.95772357723577239"/>
          <c:h val="7.9157433565079163E-2"/>
        </c:manualLayout>
      </c:layout>
      <c:overlay val="0"/>
      <c:txPr>
        <a:bodyPr/>
        <a:lstStyle/>
        <a:p>
          <a:pPr>
            <a:defRPr sz="1200" baseline="0"/>
          </a:pPr>
          <a:endParaRPr lang="fr-FR"/>
        </a:p>
      </c:txPr>
    </c:legend>
    <c:plotVisOnly val="1"/>
    <c:dispBlanksAs val="gap"/>
    <c:showDLblsOverMax val="0"/>
  </c:chart>
  <c:spPr>
    <a:ln>
      <a:solidFill>
        <a:srgbClr val="E6E6E6">
          <a:lumMod val="10000"/>
        </a:srgbClr>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54940" y="0"/>
            <a:ext cx="2949099" cy="497205"/>
          </a:xfrm>
          <a:prstGeom prst="rect">
            <a:avLst/>
          </a:prstGeom>
        </p:spPr>
        <p:txBody>
          <a:bodyPr vert="horz" lIns="91430" tIns="45715" rIns="91430" bIns="45715" rtlCol="0"/>
          <a:lstStyle>
            <a:lvl1pPr algn="r">
              <a:defRPr sz="1200"/>
            </a:lvl1pPr>
          </a:lstStyle>
          <a:p>
            <a:fld id="{E494BC28-ABF5-42E7-99E2-7707D4FCE054}" type="datetimeFigureOut">
              <a:rPr lang="en-US" smtClean="0"/>
              <a:pPr/>
              <a:t>7/12/2016</a:t>
            </a:fld>
            <a:endParaRPr lang="en-US"/>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45169"/>
            <a:ext cx="2949099" cy="497205"/>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4940" y="9445169"/>
            <a:ext cx="2949099" cy="497205"/>
          </a:xfrm>
          <a:prstGeom prst="rect">
            <a:avLst/>
          </a:prstGeom>
        </p:spPr>
        <p:txBody>
          <a:bodyPr vert="horz" lIns="91430" tIns="45715" rIns="91430" bIns="45715" rtlCol="0" anchor="b"/>
          <a:lstStyle>
            <a:lvl1pPr algn="r">
              <a:defRPr sz="1200"/>
            </a:lvl1pPr>
          </a:lstStyle>
          <a:p>
            <a:fld id="{05560099-318C-4D0C-B66C-271F9ACC59B4}" type="slidenum">
              <a:rPr lang="en-US" smtClean="0"/>
              <a:pPr/>
              <a:t>‹N°›</a:t>
            </a:fld>
            <a:endParaRPr lang="en-US"/>
          </a:p>
        </p:txBody>
      </p:sp>
    </p:spTree>
    <p:extLst>
      <p:ext uri="{BB962C8B-B14F-4D97-AF65-F5344CB8AC3E}">
        <p14:creationId xmlns:p14="http://schemas.microsoft.com/office/powerpoint/2010/main" val="408794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5" indent="-228575">
              <a:buFont typeface="+mj-lt"/>
              <a:buAutoNum type="arabicPeriod"/>
            </a:pPr>
            <a:endParaRPr lang="en-GB" dirty="0"/>
          </a:p>
        </p:txBody>
      </p:sp>
      <p:sp>
        <p:nvSpPr>
          <p:cNvPr id="4" name="Slide Number Placeholder 3"/>
          <p:cNvSpPr>
            <a:spLocks noGrp="1"/>
          </p:cNvSpPr>
          <p:nvPr>
            <p:ph type="sldNum" sz="quarter" idx="10"/>
          </p:nvPr>
        </p:nvSpPr>
        <p:spPr/>
        <p:txBody>
          <a:bodyPr/>
          <a:lstStyle/>
          <a:p>
            <a:fld id="{05560099-318C-4D0C-B66C-271F9ACC59B4}" type="slidenum">
              <a:rPr lang="en-US" smtClean="0"/>
              <a:pPr/>
              <a:t>1</a:t>
            </a:fld>
            <a:endParaRPr lang="en-US"/>
          </a:p>
        </p:txBody>
      </p:sp>
    </p:spTree>
    <p:extLst>
      <p:ext uri="{BB962C8B-B14F-4D97-AF65-F5344CB8AC3E}">
        <p14:creationId xmlns:p14="http://schemas.microsoft.com/office/powerpoint/2010/main" val="645476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5" indent="-228575">
              <a:buFont typeface="+mj-lt"/>
              <a:buAutoNum type="arabicPeriod"/>
            </a:pPr>
            <a:r>
              <a:rPr lang="en-GB" dirty="0" smtClean="0"/>
              <a:t>In</a:t>
            </a:r>
            <a:r>
              <a:rPr lang="en-GB" baseline="0" dirty="0" smtClean="0"/>
              <a:t> conclusion, I hope that this presentation has highlighted some interesting practices across the participating countries, which can serve as a basis for mutual learning. </a:t>
            </a:r>
          </a:p>
          <a:p>
            <a:pPr marL="228575" indent="-228575">
              <a:buFont typeface="+mj-lt"/>
              <a:buAutoNum type="arabicPeriod"/>
            </a:pPr>
            <a:endParaRPr lang="en-GB" baseline="0" dirty="0" smtClean="0"/>
          </a:p>
          <a:p>
            <a:pPr marL="228575" indent="-228575">
              <a:buFont typeface="+mj-lt"/>
              <a:buAutoNum type="arabicPeriod"/>
            </a:pPr>
            <a:r>
              <a:rPr lang="en-GB" baseline="0" dirty="0" smtClean="0"/>
              <a:t>I have had the fortunate opportunity travel to all 12 countries participating in the project. One factor which is common across all the countries and for which international comparison cannot be made is the amount of passion, knowledge and expertise at the local, regional and national level</a:t>
            </a:r>
            <a:r>
              <a:rPr lang="en-GB" baseline="0" smtClean="0"/>
              <a:t>.  </a:t>
            </a:r>
            <a:endParaRPr lang="en-GB" baseline="0" dirty="0" smtClean="0"/>
          </a:p>
          <a:p>
            <a:pPr marL="228575" indent="-228575">
              <a:buFont typeface="+mj-lt"/>
              <a:buAutoNum type="arabicPeriod"/>
            </a:pPr>
            <a:endParaRPr lang="en-GB" baseline="0" dirty="0" smtClean="0"/>
          </a:p>
          <a:p>
            <a:pPr marL="228575" indent="-228575">
              <a:buFont typeface="+mj-lt"/>
              <a:buAutoNum type="arabicPeriod"/>
            </a:pPr>
            <a:r>
              <a:rPr lang="en-GB" baseline="0" dirty="0" smtClean="0"/>
              <a:t>Thanks! </a:t>
            </a:r>
            <a:endParaRPr lang="en-GB" dirty="0"/>
          </a:p>
        </p:txBody>
      </p:sp>
      <p:sp>
        <p:nvSpPr>
          <p:cNvPr id="4" name="Slide Number Placeholder 3"/>
          <p:cNvSpPr>
            <a:spLocks noGrp="1"/>
          </p:cNvSpPr>
          <p:nvPr>
            <p:ph type="sldNum" sz="quarter" idx="10"/>
          </p:nvPr>
        </p:nvSpPr>
        <p:spPr/>
        <p:txBody>
          <a:bodyPr/>
          <a:lstStyle/>
          <a:p>
            <a:fld id="{05560099-318C-4D0C-B66C-271F9ACC59B4}" type="slidenum">
              <a:rPr lang="en-US" smtClean="0"/>
              <a:pPr/>
              <a:t>13</a:t>
            </a:fld>
            <a:endParaRPr lang="en-US"/>
          </a:p>
        </p:txBody>
      </p:sp>
    </p:spTree>
    <p:extLst>
      <p:ext uri="{BB962C8B-B14F-4D97-AF65-F5344CB8AC3E}">
        <p14:creationId xmlns:p14="http://schemas.microsoft.com/office/powerpoint/2010/main" val="341530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263" indent="-229263">
              <a:buFont typeface="+mj-lt"/>
              <a:buAutoNum type="arabicPeriod"/>
            </a:pPr>
            <a:endParaRPr lang="en-GB" baseline="0" dirty="0" smtClean="0"/>
          </a:p>
        </p:txBody>
      </p:sp>
      <p:sp>
        <p:nvSpPr>
          <p:cNvPr id="4" name="Slide Number Placeholder 3"/>
          <p:cNvSpPr>
            <a:spLocks noGrp="1"/>
          </p:cNvSpPr>
          <p:nvPr>
            <p:ph type="sldNum" sz="quarter" idx="10"/>
          </p:nvPr>
        </p:nvSpPr>
        <p:spPr/>
        <p:txBody>
          <a:bodyPr/>
          <a:lstStyle/>
          <a:p>
            <a:fld id="{05560099-318C-4D0C-B66C-271F9ACC59B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49451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05560099-318C-4D0C-B66C-271F9ACC59B4}" type="slidenum">
              <a:rPr lang="en-US" smtClean="0"/>
              <a:pPr/>
              <a:t>3</a:t>
            </a:fld>
            <a:endParaRPr lang="en-US"/>
          </a:p>
        </p:txBody>
      </p:sp>
    </p:spTree>
    <p:extLst>
      <p:ext uri="{BB962C8B-B14F-4D97-AF65-F5344CB8AC3E}">
        <p14:creationId xmlns:p14="http://schemas.microsoft.com/office/powerpoint/2010/main" val="3525052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575" indent="-228575">
              <a:buFont typeface="+mj-lt"/>
              <a:buAutoNum type="arabicPeriod"/>
            </a:pPr>
            <a:r>
              <a:rPr lang="en-GB" sz="1100" dirty="0"/>
              <a:t>Empowering businesses to grow and to hire workers is at the heart of the philosophy underpinning job creation. Ensuring firms can access the skilled workforce and the financing they need is critically important and there is scope to better incorporate the local and regional dimension into these efforts. An advantage of a bottom-up approach is that institutions can adapt both the mix of provision and curricula to local needs, including local employer demands </a:t>
            </a:r>
          </a:p>
          <a:p>
            <a:pPr marL="228575" indent="-228575">
              <a:buFont typeface="+mj-lt"/>
              <a:buAutoNum type="arabicPeriod"/>
            </a:pPr>
            <a:endParaRPr lang="en-GB" sz="1100" dirty="0"/>
          </a:p>
          <a:p>
            <a:pPr marL="228575" indent="-228575">
              <a:buFont typeface="+mj-lt"/>
              <a:buAutoNum type="arabicPeriod"/>
            </a:pPr>
            <a:r>
              <a:rPr lang="en-GB" sz="1100" dirty="0"/>
              <a:t>Our research has shown that one way of addressing potential skills shortages and mismatch is by ensuring that employers are fully involved in the employment and training system. This means providing employers with a forum to advise on their training needs, while also having them take a lead role in the delivery of training opportunities to develop a skilled workforce. </a:t>
            </a:r>
            <a:r>
              <a:rPr lang="en-GB" sz="1100" u="sng" dirty="0"/>
              <a:t>Across the OECD, we are seeing </a:t>
            </a:r>
            <a:r>
              <a:rPr lang="en-GB" sz="1100" b="1" u="sng" dirty="0"/>
              <a:t>comprehensive efforts to align the skills systems with employer demands </a:t>
            </a:r>
            <a:r>
              <a:rPr lang="en-GB" sz="1100" u="sng" dirty="0"/>
              <a:t>including targeted programmes at SMEs, which face particular barriers</a:t>
            </a:r>
            <a:r>
              <a:rPr lang="en-GB" sz="1100" dirty="0"/>
              <a:t>. </a:t>
            </a:r>
          </a:p>
          <a:p>
            <a:pPr marL="228575" indent="-228575">
              <a:buFont typeface="+mj-lt"/>
              <a:buAutoNum type="arabicPeriod"/>
            </a:pPr>
            <a:endParaRPr lang="en-GB" sz="1100" dirty="0"/>
          </a:p>
          <a:p>
            <a:pPr marL="228575" indent="-228575">
              <a:buFont typeface="+mj-lt"/>
              <a:buAutoNum type="arabicPeriod"/>
            </a:pPr>
            <a:r>
              <a:rPr lang="en-GB" sz="1100" dirty="0"/>
              <a:t>In countries, such as </a:t>
            </a:r>
            <a:r>
              <a:rPr lang="en-GB" sz="1100" u="sng" dirty="0"/>
              <a:t>the United States, Australia, and Sweden, </a:t>
            </a:r>
            <a:r>
              <a:rPr lang="en-GB" sz="1100" b="1" u="sng" dirty="0"/>
              <a:t>industry representatives are used as trainers</a:t>
            </a:r>
            <a:r>
              <a:rPr lang="en-GB" sz="1100" u="sng" dirty="0"/>
              <a:t>, which helps to build credibility and ensure that curriculum is aligned with the needs of the labour market. </a:t>
            </a:r>
            <a:r>
              <a:rPr lang="en-GB" sz="1100" b="1" u="sng" dirty="0"/>
              <a:t>Employers can also take a lead role in facilitating workplace training </a:t>
            </a:r>
            <a:r>
              <a:rPr lang="en-GB" sz="1100" u="sng" dirty="0"/>
              <a:t>opportunities. </a:t>
            </a:r>
          </a:p>
          <a:p>
            <a:endParaRPr lang="en-GB" sz="1100" dirty="0"/>
          </a:p>
          <a:p>
            <a:pPr marL="228575" indent="-228575">
              <a:buFont typeface="+mj-lt"/>
              <a:buAutoNum type="arabicPeriod"/>
            </a:pPr>
            <a:r>
              <a:rPr lang="en-GB" sz="1100" dirty="0"/>
              <a:t>In the </a:t>
            </a:r>
            <a:r>
              <a:rPr lang="en-GB" sz="1100" u="sng" dirty="0"/>
              <a:t>UK, Employer Ownership pilots have been introduced giving employers direct access to government subsidies for workforce training as opposed to the traditional arrangement whereby all government funding goes direct to colleges and training providers</a:t>
            </a:r>
            <a:r>
              <a:rPr lang="en-GB" sz="1100" dirty="0"/>
              <a:t>. A second round of the pilot programmes is also testing out the development of new Industrial Partnerships - involving employers, unions and others – with a remit for taking wider responsibility for skills development in a place or sector. </a:t>
            </a:r>
          </a:p>
          <a:p>
            <a:pPr marL="228575" indent="-228575">
              <a:buFont typeface="+mj-lt"/>
              <a:buAutoNum type="arabicPeriod"/>
            </a:pPr>
            <a:endParaRPr lang="en-GB" sz="1100" dirty="0"/>
          </a:p>
          <a:p>
            <a:pPr marL="228575" indent="-228575" defTabSz="917052">
              <a:buFont typeface="+mj-lt"/>
              <a:buAutoNum type="arabicPeriod"/>
              <a:defRPr/>
            </a:pPr>
            <a:r>
              <a:rPr lang="en-GB" sz="1100" b="1" dirty="0"/>
              <a:t>Employers can also take a lead role in facilitating workplace training </a:t>
            </a:r>
            <a:r>
              <a:rPr lang="en-GB" sz="1100" dirty="0"/>
              <a:t>opportunities. While Ireland received a lower comparative score because of its narrow focused apprenticeship system, </a:t>
            </a:r>
            <a:r>
              <a:rPr lang="en-GB" sz="1100" dirty="0" err="1"/>
              <a:t>Skillnets</a:t>
            </a:r>
            <a:r>
              <a:rPr lang="en-GB" sz="1100" dirty="0"/>
              <a:t> provides a great example on this issue. It is a </a:t>
            </a:r>
            <a:r>
              <a:rPr lang="en-GB" sz="1100" b="1" dirty="0"/>
              <a:t>state-funded, employer-led </a:t>
            </a:r>
            <a:r>
              <a:rPr lang="en-GB" sz="1100" dirty="0"/>
              <a:t>body that co-invests with employers, particularly SMEs, when they co-operate in networks to identify and deliver training suited to their workforces. A network of SMEs, which are mostly </a:t>
            </a:r>
            <a:r>
              <a:rPr lang="en-GB" sz="1100" dirty="0" err="1"/>
              <a:t>sectoral</a:t>
            </a:r>
            <a:r>
              <a:rPr lang="en-GB" sz="1100" dirty="0"/>
              <a:t> or regional, is guided by a steering group of the local representatives.</a:t>
            </a:r>
          </a:p>
          <a:p>
            <a:pPr marL="228575" indent="-228575">
              <a:buFont typeface="+mj-lt"/>
              <a:buAutoNum type="arabicPeriod"/>
            </a:pPr>
            <a:endParaRPr lang="en-US" dirty="0"/>
          </a:p>
          <a:p>
            <a:pPr marL="228575" indent="-228575">
              <a:buFont typeface="+mj-lt"/>
              <a:buAutoNum type="arabicPeriod"/>
            </a:pPr>
            <a:endParaRPr lang="en-US" dirty="0"/>
          </a:p>
          <a:p>
            <a:endParaRPr lang="en-GB" dirty="0"/>
          </a:p>
        </p:txBody>
      </p:sp>
      <p:sp>
        <p:nvSpPr>
          <p:cNvPr id="4" name="Slide Number Placeholder 3"/>
          <p:cNvSpPr>
            <a:spLocks noGrp="1"/>
          </p:cNvSpPr>
          <p:nvPr>
            <p:ph type="sldNum" sz="quarter" idx="10"/>
          </p:nvPr>
        </p:nvSpPr>
        <p:spPr/>
        <p:txBody>
          <a:bodyPr/>
          <a:lstStyle/>
          <a:p>
            <a:fld id="{8D8C7C35-C6AD-4198-A366-02C1D49C83D4}" type="slidenum">
              <a:rPr lang="en-GB" smtClean="0"/>
              <a:t>6</a:t>
            </a:fld>
            <a:endParaRPr lang="en-GB"/>
          </a:p>
        </p:txBody>
      </p:sp>
    </p:spTree>
    <p:extLst>
      <p:ext uri="{BB962C8B-B14F-4D97-AF65-F5344CB8AC3E}">
        <p14:creationId xmlns:p14="http://schemas.microsoft.com/office/powerpoint/2010/main" val="311435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5" indent="-228575">
              <a:buFont typeface="+mj-lt"/>
              <a:buAutoNum type="arabicPeriod"/>
            </a:pPr>
            <a:r>
              <a:rPr lang="en-GB" dirty="0" smtClean="0"/>
              <a:t>The first two indicators had</a:t>
            </a:r>
            <a:r>
              <a:rPr lang="en-GB" baseline="0" dirty="0" smtClean="0"/>
              <a:t> more of a supply side focus but a new area for public policy involves </a:t>
            </a:r>
            <a:r>
              <a:rPr lang="en-GB" b="1" baseline="0" dirty="0" smtClean="0"/>
              <a:t>stimulating the demand for skills by working with employers to better utilise the skills </a:t>
            </a:r>
            <a:r>
              <a:rPr lang="en-GB" baseline="0" dirty="0" smtClean="0"/>
              <a:t>of their workforce</a:t>
            </a:r>
          </a:p>
          <a:p>
            <a:pPr marL="228575" indent="-228575">
              <a:buFont typeface="+mj-lt"/>
              <a:buAutoNum type="arabicPeriod"/>
            </a:pPr>
            <a:endParaRPr lang="en-GB" baseline="0" dirty="0" smtClean="0"/>
          </a:p>
          <a:p>
            <a:pPr marL="228575" indent="-228575">
              <a:buFont typeface="+mj-lt"/>
              <a:buAutoNum type="arabicPeriod"/>
            </a:pPr>
            <a:r>
              <a:rPr lang="en-GB" baseline="0" dirty="0" smtClean="0"/>
              <a:t>When employers are reporting skills shortages, these approaches avoid rapidly developing a training course to meet their needs and first focuses on whether there are issues related to the </a:t>
            </a:r>
            <a:r>
              <a:rPr lang="en-GB" b="1" baseline="0" dirty="0" smtClean="0"/>
              <a:t>structure and organisation of work </a:t>
            </a:r>
            <a:r>
              <a:rPr lang="en-GB" baseline="0" dirty="0" smtClean="0"/>
              <a:t>within the company</a:t>
            </a:r>
            <a:endParaRPr lang="en-GB" dirty="0"/>
          </a:p>
        </p:txBody>
      </p:sp>
      <p:sp>
        <p:nvSpPr>
          <p:cNvPr id="4" name="Slide Number Placeholder 3"/>
          <p:cNvSpPr>
            <a:spLocks noGrp="1"/>
          </p:cNvSpPr>
          <p:nvPr>
            <p:ph type="sldNum" sz="quarter" idx="10"/>
          </p:nvPr>
        </p:nvSpPr>
        <p:spPr/>
        <p:txBody>
          <a:bodyPr/>
          <a:lstStyle/>
          <a:p>
            <a:fld id="{05560099-318C-4D0C-B66C-271F9ACC59B4}" type="slidenum">
              <a:rPr lang="en-US" smtClean="0"/>
              <a:pPr/>
              <a:t>7</a:t>
            </a:fld>
            <a:endParaRPr lang="en-US"/>
          </a:p>
        </p:txBody>
      </p:sp>
    </p:spTree>
    <p:extLst>
      <p:ext uri="{BB962C8B-B14F-4D97-AF65-F5344CB8AC3E}">
        <p14:creationId xmlns:p14="http://schemas.microsoft.com/office/powerpoint/2010/main" val="418898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17052">
              <a:defRPr/>
            </a:pPr>
            <a:r>
              <a:rPr lang="en-GB" sz="1100" u="sng" dirty="0"/>
              <a:t>In Flanders, Belgium, collaborations have been built between the unions, academics and government representatives to help managers to promote better skills utilisation in a number of different sectors</a:t>
            </a:r>
            <a:r>
              <a:rPr lang="en-GB" sz="1100" dirty="0"/>
              <a:t>. Such collaboration is particularly in evidence is the province of Limburg. The fragility of the </a:t>
            </a:r>
            <a:r>
              <a:rPr lang="en-GB" sz="1100" u="sng" dirty="0"/>
              <a:t>local economy, which has traditionally been based on low-skilled work and a few major employers</a:t>
            </a:r>
            <a:r>
              <a:rPr lang="en-GB" sz="1100" dirty="0"/>
              <a:t>, was recently demonstrated by the movement of a major employer, Ford, out of the region. Local policy makers are now faced with the problem of finding new employment for low skilled ex-factory workers whose transferable skills are limited. At the same time, </a:t>
            </a:r>
            <a:r>
              <a:rPr lang="en-GB" sz="1100" u="sng" dirty="0"/>
              <a:t>there is a desire to move the region towards more productive higher skilled employmen</a:t>
            </a:r>
            <a:r>
              <a:rPr lang="en-GB" sz="1100" dirty="0"/>
              <a:t>t. </a:t>
            </a:r>
            <a:r>
              <a:rPr lang="en-GB" sz="1100" u="sng" dirty="0"/>
              <a:t>The local ACV union has responded by setting up practice labs for innovative work organisation, in cooperation with a coalition between academics, unions, enterprises and consultants (Flanders Synergy), subsidised by the Flemish government. </a:t>
            </a:r>
          </a:p>
          <a:p>
            <a:pPr defTabSz="917052">
              <a:defRPr/>
            </a:pPr>
            <a:endParaRPr lang="en-GB" sz="1100" dirty="0"/>
          </a:p>
          <a:p>
            <a:pPr defTabSz="917052">
              <a:defRPr/>
            </a:pPr>
            <a:r>
              <a:rPr lang="en-GB" sz="1100" dirty="0"/>
              <a:t>Each lab covers seven themes, each of which is a different area where the manager can have an influence. One theme, for example, has been </a:t>
            </a:r>
            <a:r>
              <a:rPr lang="en-GB" sz="1100" u="sng" dirty="0"/>
              <a:t>exploring new ways that firms can expand their market base to improve the quality of their organisation </a:t>
            </a:r>
            <a:r>
              <a:rPr lang="en-GB" sz="1100" dirty="0"/>
              <a:t>(in terms of efficiency, flexibility, quality, innovation, sustainability) while also improving job quality. Supervisors play the role of coach and act as a sounding board for participants who have questions, both within and outside of the lab sessions. </a:t>
            </a:r>
            <a:r>
              <a:rPr lang="en-GB" sz="1100" u="sng" dirty="0"/>
              <a:t>Participants receive assignments to translate theory into practice when they return to the workplace</a:t>
            </a:r>
            <a:r>
              <a:rPr lang="en-GB" sz="1100" dirty="0"/>
              <a:t>. Unions report that the workshops have improved their relationships with local employers.</a:t>
            </a:r>
          </a:p>
          <a:p>
            <a:pPr defTabSz="917052">
              <a:defRPr/>
            </a:pPr>
            <a:endParaRPr lang="en-GB" sz="1100" dirty="0"/>
          </a:p>
          <a:p>
            <a:pPr defTabSz="917052">
              <a:defRPr/>
            </a:pPr>
            <a:r>
              <a:rPr lang="en-GB" sz="1100" dirty="0"/>
              <a:t>In Ontario, Canada, local community colleges and universities appear to be particularly useful partners in helping to raise product market strategies locally. </a:t>
            </a:r>
            <a:r>
              <a:rPr lang="en-GB" sz="1100" u="sng" dirty="0"/>
              <a:t>Niagara College, for example, has not only geared their curricula towards meeting local industrial demands in horticulture and wine making (an example being the Winery and Viticulture Technician programme), but has also set up an applied research unit which helps local firms to upgrade their products and business strategies. </a:t>
            </a:r>
            <a:r>
              <a:rPr lang="en-GB" sz="1100" dirty="0"/>
              <a:t>It collaborates with firms in areas such as product and process applied research, engineering design, technology development, product testing, proof of concept, piloting and problem solving. In 2011, there were 64 applied research projects in progress with more than 50 industry partners. </a:t>
            </a:r>
          </a:p>
          <a:p>
            <a:endParaRPr lang="en-GB" dirty="0"/>
          </a:p>
        </p:txBody>
      </p:sp>
      <p:sp>
        <p:nvSpPr>
          <p:cNvPr id="4" name="Slide Number Placeholder 3"/>
          <p:cNvSpPr>
            <a:spLocks noGrp="1"/>
          </p:cNvSpPr>
          <p:nvPr>
            <p:ph type="sldNum" sz="quarter" idx="10"/>
          </p:nvPr>
        </p:nvSpPr>
        <p:spPr/>
        <p:txBody>
          <a:bodyPr/>
          <a:lstStyle/>
          <a:p>
            <a:fld id="{8D8C7C35-C6AD-4198-A366-02C1D49C83D4}" type="slidenum">
              <a:rPr lang="en-GB" smtClean="0"/>
              <a:t>9</a:t>
            </a:fld>
            <a:endParaRPr lang="en-GB"/>
          </a:p>
        </p:txBody>
      </p:sp>
    </p:spTree>
    <p:extLst>
      <p:ext uri="{BB962C8B-B14F-4D97-AF65-F5344CB8AC3E}">
        <p14:creationId xmlns:p14="http://schemas.microsoft.com/office/powerpoint/2010/main" val="141546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5" indent="-228575">
              <a:buFont typeface="+mj-lt"/>
              <a:buAutoNum type="arabicPeriod"/>
            </a:pPr>
            <a:r>
              <a:rPr lang="en-GB" dirty="0" smtClean="0"/>
              <a:t>I have highlight</a:t>
            </a:r>
            <a:r>
              <a:rPr lang="en-GB" baseline="0" dirty="0" smtClean="0"/>
              <a:t> a number of </a:t>
            </a:r>
            <a:r>
              <a:rPr lang="en-GB" b="1" baseline="0" dirty="0" smtClean="0"/>
              <a:t>local employment and economic development initiatives </a:t>
            </a:r>
            <a:r>
              <a:rPr lang="en-GB" baseline="0" dirty="0" smtClean="0"/>
              <a:t>that we have learned about during our series of 12 country reviews. They </a:t>
            </a:r>
            <a:r>
              <a:rPr lang="en-GB" b="1" baseline="0" dirty="0" smtClean="0"/>
              <a:t>clearly demonstrate the potential</a:t>
            </a:r>
            <a:r>
              <a:rPr lang="en-GB" baseline="0" dirty="0" smtClean="0"/>
              <a:t> for the local level to take a leadership role in job creation strategies.  </a:t>
            </a:r>
          </a:p>
          <a:p>
            <a:pPr marL="228575" indent="-228575">
              <a:buFont typeface="+mj-lt"/>
              <a:buAutoNum type="arabicPeriod"/>
            </a:pPr>
            <a:endParaRPr lang="en-GB" baseline="0" dirty="0" smtClean="0"/>
          </a:p>
          <a:p>
            <a:pPr marL="228575" indent="-228575">
              <a:buFont typeface="+mj-lt"/>
              <a:buAutoNum type="arabicPeriod"/>
            </a:pPr>
            <a:r>
              <a:rPr lang="en-GB" baseline="0" dirty="0" smtClean="0"/>
              <a:t>One consideration is that the </a:t>
            </a:r>
            <a:r>
              <a:rPr lang="en-GB" b="1" baseline="0" dirty="0" smtClean="0"/>
              <a:t>local level can only develop strategies </a:t>
            </a:r>
            <a:r>
              <a:rPr lang="en-GB" baseline="0" dirty="0" smtClean="0"/>
              <a:t>in so far as it is </a:t>
            </a:r>
            <a:r>
              <a:rPr lang="en-GB" b="1" baseline="0" dirty="0" smtClean="0"/>
              <a:t>enabled </a:t>
            </a:r>
            <a:r>
              <a:rPr lang="en-GB" baseline="0" dirty="0" smtClean="0"/>
              <a:t>by national policy frameworks. </a:t>
            </a:r>
          </a:p>
          <a:p>
            <a:pPr marL="228575" indent="-228575">
              <a:buFont typeface="+mj-lt"/>
              <a:buAutoNum type="arabicPeriod"/>
            </a:pPr>
            <a:endParaRPr lang="en-GB" baseline="0" dirty="0" smtClean="0"/>
          </a:p>
          <a:p>
            <a:pPr marL="228575" indent="-228575">
              <a:buFont typeface="+mj-lt"/>
              <a:buAutoNum type="arabicPeriod"/>
            </a:pPr>
            <a:r>
              <a:rPr lang="en-GB" baseline="0" dirty="0" smtClean="0"/>
              <a:t>Based on previous LEED work which has highlighted the importance of flexibility for the employment service in taking a leadership role, we have examined how much flexibility is provided across the 12 countries. When we talk about flexibility, we are not referring to operational flexibility but the ability of the </a:t>
            </a:r>
            <a:r>
              <a:rPr lang="en-GB" b="1" baseline="0" dirty="0" smtClean="0"/>
              <a:t>employment services to influence </a:t>
            </a:r>
            <a:r>
              <a:rPr lang="en-GB" baseline="0" dirty="0" smtClean="0"/>
              <a:t>and adjust their:</a:t>
            </a:r>
          </a:p>
          <a:p>
            <a:pPr marL="685726" lvl="1" indent="-228575">
              <a:buFont typeface="+mj-lt"/>
              <a:buAutoNum type="arabicPeriod"/>
            </a:pPr>
            <a:r>
              <a:rPr lang="en-GB" baseline="0" dirty="0" smtClean="0"/>
              <a:t>Strategic approach</a:t>
            </a:r>
          </a:p>
          <a:p>
            <a:pPr marL="685726" lvl="1" indent="-228575">
              <a:buFont typeface="+mj-lt"/>
              <a:buAutoNum type="arabicPeriod"/>
            </a:pPr>
            <a:r>
              <a:rPr lang="en-GB" baseline="0" dirty="0" smtClean="0"/>
              <a:t>Programme design</a:t>
            </a:r>
          </a:p>
          <a:p>
            <a:pPr marL="685726" lvl="1" indent="-228575">
              <a:buFont typeface="+mj-lt"/>
              <a:buAutoNum type="arabicPeriod"/>
            </a:pPr>
            <a:r>
              <a:rPr lang="en-GB" baseline="0" dirty="0" smtClean="0"/>
              <a:t>Eligibility criteria</a:t>
            </a:r>
          </a:p>
          <a:p>
            <a:pPr marL="685726" lvl="1" indent="-228575">
              <a:buFont typeface="+mj-lt"/>
              <a:buAutoNum type="arabicPeriod"/>
            </a:pPr>
            <a:r>
              <a:rPr lang="en-GB" baseline="0" dirty="0" smtClean="0"/>
              <a:t>Budget and performance management; and</a:t>
            </a:r>
          </a:p>
          <a:p>
            <a:pPr marL="685726" lvl="1" indent="-228575">
              <a:buFont typeface="+mj-lt"/>
              <a:buAutoNum type="arabicPeriod"/>
            </a:pPr>
            <a:r>
              <a:rPr lang="en-GB" baseline="0" dirty="0" smtClean="0"/>
              <a:t>Outsourcing arrangements </a:t>
            </a:r>
          </a:p>
          <a:p>
            <a:pPr marL="228575" indent="-228575">
              <a:buFont typeface="+mj-lt"/>
              <a:buAutoNum type="arabicPeriod"/>
            </a:pPr>
            <a:endParaRPr lang="en-GB" baseline="0" dirty="0" smtClean="0"/>
          </a:p>
          <a:p>
            <a:pPr marL="228575" indent="-228575">
              <a:buFont typeface="+mj-lt"/>
              <a:buAutoNum type="arabicPeriod"/>
            </a:pPr>
            <a:r>
              <a:rPr lang="en-GB" baseline="0" dirty="0" smtClean="0"/>
              <a:t>Here, the results are quite interesting because as you can see, countries which are decentralised politically (outside of Australia) tend to have more flexibility within the public employment service. </a:t>
            </a:r>
          </a:p>
        </p:txBody>
      </p:sp>
      <p:sp>
        <p:nvSpPr>
          <p:cNvPr id="4" name="Slide Number Placeholder 3"/>
          <p:cNvSpPr>
            <a:spLocks noGrp="1"/>
          </p:cNvSpPr>
          <p:nvPr>
            <p:ph type="sldNum" sz="quarter" idx="10"/>
          </p:nvPr>
        </p:nvSpPr>
        <p:spPr/>
        <p:txBody>
          <a:bodyPr/>
          <a:lstStyle/>
          <a:p>
            <a:fld id="{05560099-318C-4D0C-B66C-271F9ACC59B4}" type="slidenum">
              <a:rPr lang="en-US" smtClean="0"/>
              <a:pPr/>
              <a:t>10</a:t>
            </a:fld>
            <a:endParaRPr lang="en-US"/>
          </a:p>
        </p:txBody>
      </p:sp>
    </p:spTree>
    <p:extLst>
      <p:ext uri="{BB962C8B-B14F-4D97-AF65-F5344CB8AC3E}">
        <p14:creationId xmlns:p14="http://schemas.microsoft.com/office/powerpoint/2010/main" val="911843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5" indent="-228575">
              <a:buFont typeface="+mj-lt"/>
              <a:buAutoNum type="arabicPeriod"/>
            </a:pPr>
            <a:r>
              <a:rPr lang="en-GB" dirty="0" smtClean="0"/>
              <a:t>Based on our flexibility</a:t>
            </a:r>
            <a:r>
              <a:rPr lang="en-GB" baseline="0" dirty="0" smtClean="0"/>
              <a:t> measure, we also assessed the </a:t>
            </a:r>
            <a:r>
              <a:rPr lang="en-GB" b="1" baseline="0" dirty="0" smtClean="0"/>
              <a:t>degree of policy coordination and integration</a:t>
            </a:r>
            <a:r>
              <a:rPr lang="en-GB" baseline="0" dirty="0" smtClean="0"/>
              <a:t>. By this, we looked at the extent to which the </a:t>
            </a:r>
            <a:r>
              <a:rPr lang="en-GB" b="1" baseline="0" dirty="0" smtClean="0"/>
              <a:t>employment service works in partnership with training organisations and economic development agencies</a:t>
            </a:r>
            <a:r>
              <a:rPr lang="en-GB" baseline="0" dirty="0" smtClean="0"/>
              <a:t>. </a:t>
            </a:r>
          </a:p>
          <a:p>
            <a:pPr marL="228575" indent="-228575">
              <a:buFont typeface="+mj-lt"/>
              <a:buAutoNum type="arabicPeriod"/>
            </a:pPr>
            <a:endParaRPr lang="en-GB" baseline="0" dirty="0" smtClean="0"/>
          </a:p>
          <a:p>
            <a:pPr marL="228575" indent="-228575">
              <a:buFont typeface="+mj-lt"/>
              <a:buAutoNum type="arabicPeriod"/>
            </a:pPr>
            <a:r>
              <a:rPr lang="en-GB" baseline="0" dirty="0" smtClean="0"/>
              <a:t>You can see here that there is a </a:t>
            </a:r>
            <a:r>
              <a:rPr lang="en-GB" b="1" baseline="0" dirty="0" smtClean="0"/>
              <a:t>positive relationship between flexibility and policy coordination</a:t>
            </a:r>
            <a:r>
              <a:rPr lang="en-GB" baseline="0" dirty="0" smtClean="0"/>
              <a:t>, which suggests that injecting greater flexibility into the management of policies </a:t>
            </a:r>
            <a:r>
              <a:rPr lang="en-GB" b="1" baseline="0" dirty="0" smtClean="0"/>
              <a:t>could bring </a:t>
            </a:r>
            <a:r>
              <a:rPr lang="en-GB" baseline="0" dirty="0" smtClean="0"/>
              <a:t>about reduced silos locally</a:t>
            </a:r>
          </a:p>
          <a:p>
            <a:pPr marL="228575" indent="-228575">
              <a:buFont typeface="+mj-lt"/>
              <a:buAutoNum type="arabicPeriod"/>
            </a:pPr>
            <a:endParaRPr lang="en-GB" baseline="0" dirty="0" smtClean="0"/>
          </a:p>
          <a:p>
            <a:pPr marL="228575" indent="-228575">
              <a:buFont typeface="+mj-lt"/>
              <a:buAutoNum type="arabicPeriod"/>
            </a:pPr>
            <a:r>
              <a:rPr lang="en-GB" baseline="0" dirty="0" smtClean="0"/>
              <a:t>The one outlier within our study is the Czech Republic and Martin will touch upon why this is the case. At the low flexibility side, Australia is an outlier and this reflects a specific initiative that was introduced by the government to better connect actors locally – a Local Employment Coordinator, who is a government agent designed to facilitate partnerships on the ground.</a:t>
            </a:r>
            <a:endParaRPr lang="en-GB" dirty="0"/>
          </a:p>
        </p:txBody>
      </p:sp>
      <p:sp>
        <p:nvSpPr>
          <p:cNvPr id="4" name="Slide Number Placeholder 3"/>
          <p:cNvSpPr>
            <a:spLocks noGrp="1"/>
          </p:cNvSpPr>
          <p:nvPr>
            <p:ph type="sldNum" sz="quarter" idx="10"/>
          </p:nvPr>
        </p:nvSpPr>
        <p:spPr/>
        <p:txBody>
          <a:bodyPr/>
          <a:lstStyle/>
          <a:p>
            <a:fld id="{05560099-318C-4D0C-B66C-271F9ACC59B4}" type="slidenum">
              <a:rPr lang="en-US" smtClean="0"/>
              <a:pPr/>
              <a:t>11</a:t>
            </a:fld>
            <a:endParaRPr lang="en-US"/>
          </a:p>
        </p:txBody>
      </p:sp>
    </p:spTree>
    <p:extLst>
      <p:ext uri="{BB962C8B-B14F-4D97-AF65-F5344CB8AC3E}">
        <p14:creationId xmlns:p14="http://schemas.microsoft.com/office/powerpoint/2010/main" val="3558906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5" indent="-228575">
              <a:buFont typeface="+mj-lt"/>
              <a:buAutoNum type="arabicPeriod"/>
            </a:pPr>
            <a:r>
              <a:rPr lang="en-GB" dirty="0" smtClean="0"/>
              <a:t>In</a:t>
            </a:r>
            <a:r>
              <a:rPr lang="en-GB" baseline="0" dirty="0" smtClean="0"/>
              <a:t> terms of injecting greater flexibility and integration locally, we are seeing several interesting approaches being taken. </a:t>
            </a:r>
          </a:p>
          <a:p>
            <a:pPr marL="228575" indent="-228575">
              <a:buFont typeface="+mj-lt"/>
              <a:buAutoNum type="arabicPeriod"/>
            </a:pPr>
            <a:endParaRPr lang="en-GB" baseline="0" dirty="0" smtClean="0"/>
          </a:p>
          <a:p>
            <a:pPr marL="228575" indent="-228575">
              <a:buFont typeface="+mj-lt"/>
              <a:buAutoNum type="arabicPeriod"/>
            </a:pPr>
            <a:r>
              <a:rPr lang="en-GB" baseline="0" dirty="0" smtClean="0"/>
              <a:t>In Flanders, Belgium, </a:t>
            </a:r>
            <a:r>
              <a:rPr lang="en-GB" b="1" baseline="0" dirty="0" smtClean="0"/>
              <a:t>VDAB allows 15% of local budget envelopes </a:t>
            </a:r>
            <a:r>
              <a:rPr lang="en-GB" baseline="0" dirty="0" smtClean="0"/>
              <a:t>to be managed flexibly by local employment offices to design programmes and strategies in partnership with the social partners. </a:t>
            </a:r>
          </a:p>
          <a:p>
            <a:pPr marL="228575" indent="-228575">
              <a:buFont typeface="+mj-lt"/>
              <a:buAutoNum type="arabicPeriod"/>
            </a:pPr>
            <a:endParaRPr lang="en-GB" baseline="0" dirty="0" smtClean="0"/>
          </a:p>
          <a:p>
            <a:pPr marL="228575" indent="-228575">
              <a:buFont typeface="+mj-lt"/>
              <a:buAutoNum type="arabicPeriod"/>
            </a:pPr>
            <a:r>
              <a:rPr lang="en-GB" baseline="0" dirty="0" smtClean="0"/>
              <a:t>In the United States, there are about </a:t>
            </a:r>
            <a:r>
              <a:rPr lang="en-GB" b="1" baseline="0" dirty="0" smtClean="0"/>
              <a:t>600 Local Workforce Investment Boards</a:t>
            </a:r>
            <a:r>
              <a:rPr lang="en-GB" baseline="0" dirty="0" smtClean="0"/>
              <a:t>, which manage employment and training programmes locally. These board are made up of employers, community college representatives, economic development actors, and other non-profit organisations, leading to some innovative job creation approaches. </a:t>
            </a:r>
          </a:p>
          <a:p>
            <a:pPr marL="228575" indent="-228575">
              <a:buFont typeface="+mj-lt"/>
              <a:buAutoNum type="arabicPeriod"/>
            </a:pPr>
            <a:endParaRPr lang="en-GB" baseline="0" dirty="0" smtClean="0"/>
          </a:p>
          <a:p>
            <a:pPr marL="228575" indent="-228575">
              <a:buFont typeface="+mj-lt"/>
              <a:buAutoNum type="arabicPeriod"/>
            </a:pPr>
            <a:r>
              <a:rPr lang="en-GB" baseline="0" dirty="0" smtClean="0"/>
              <a:t>Lastly in France, </a:t>
            </a:r>
            <a:r>
              <a:rPr lang="en-GB" b="1" baseline="0" dirty="0" smtClean="0"/>
              <a:t>Employment Pacts in the Ile de France region bring together local </a:t>
            </a:r>
            <a:r>
              <a:rPr lang="en-US" b="1" baseline="0" dirty="0" smtClean="0"/>
              <a:t>actors </a:t>
            </a:r>
            <a:r>
              <a:rPr lang="en-US" baseline="0" dirty="0" smtClean="0"/>
              <a:t>to highlight the difficulties and specific needs of an area and to develop a common strategy. Their signatories , namely the region, the department and the community agree on common goals and actions for a period of three years.</a:t>
            </a:r>
            <a:endParaRPr lang="en-GB" dirty="0"/>
          </a:p>
        </p:txBody>
      </p:sp>
      <p:sp>
        <p:nvSpPr>
          <p:cNvPr id="4" name="Slide Number Placeholder 3"/>
          <p:cNvSpPr>
            <a:spLocks noGrp="1"/>
          </p:cNvSpPr>
          <p:nvPr>
            <p:ph type="sldNum" sz="quarter" idx="10"/>
          </p:nvPr>
        </p:nvSpPr>
        <p:spPr/>
        <p:txBody>
          <a:bodyPr/>
          <a:lstStyle/>
          <a:p>
            <a:fld id="{05560099-318C-4D0C-B66C-271F9ACC59B4}" type="slidenum">
              <a:rPr lang="en-US" smtClean="0"/>
              <a:pPr/>
              <a:t>12</a:t>
            </a:fld>
            <a:endParaRPr lang="en-US"/>
          </a:p>
        </p:txBody>
      </p:sp>
    </p:spTree>
    <p:extLst>
      <p:ext uri="{BB962C8B-B14F-4D97-AF65-F5344CB8AC3E}">
        <p14:creationId xmlns:p14="http://schemas.microsoft.com/office/powerpoint/2010/main" val="402842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Image 12"/>
          <p:cNvPicPr>
            <a:picLocks noChangeAspect="1"/>
          </p:cNvPicPr>
          <p:nvPr/>
        </p:nvPicPr>
        <p:blipFill>
          <a:blip r:embed="rId2" cstate="print"/>
          <a:srcRect/>
          <a:stretch>
            <a:fillRect/>
          </a:stretch>
        </p:blipFill>
        <p:spPr bwMode="auto">
          <a:xfrm>
            <a:off x="6516688" y="2628900"/>
            <a:ext cx="2627312" cy="4229100"/>
          </a:xfrm>
          <a:prstGeom prst="rect">
            <a:avLst/>
          </a:prstGeom>
          <a:noFill/>
          <a:ln w="9525">
            <a:noFill/>
            <a:miter lim="800000"/>
            <a:headEnd/>
            <a:tailEnd/>
          </a:ln>
        </p:spPr>
      </p:pic>
      <p:pic>
        <p:nvPicPr>
          <p:cNvPr id="5" name="Image 10"/>
          <p:cNvPicPr>
            <a:picLocks noChangeAspect="1"/>
          </p:cNvPicPr>
          <p:nvPr/>
        </p:nvPicPr>
        <p:blipFill>
          <a:blip r:embed="rId3" cstate="print"/>
          <a:srcRect/>
          <a:stretch>
            <a:fillRect/>
          </a:stretch>
        </p:blipFill>
        <p:spPr bwMode="auto">
          <a:xfrm>
            <a:off x="0" y="0"/>
            <a:ext cx="2627313" cy="4230688"/>
          </a:xfrm>
          <a:prstGeom prst="rect">
            <a:avLst/>
          </a:prstGeom>
          <a:noFill/>
          <a:ln w="9525">
            <a:noFill/>
            <a:miter lim="800000"/>
            <a:headEnd/>
            <a:tailEnd/>
          </a:ln>
        </p:spPr>
      </p:pic>
      <p:pic>
        <p:nvPicPr>
          <p:cNvPr id="6" name="Image 11"/>
          <p:cNvPicPr>
            <a:picLocks noChangeAspect="1"/>
          </p:cNvPicPr>
          <p:nvPr/>
        </p:nvPicPr>
        <p:blipFill>
          <a:blip r:embed="rId4" cstate="print"/>
          <a:srcRect/>
          <a:stretch>
            <a:fillRect/>
          </a:stretch>
        </p:blipFill>
        <p:spPr bwMode="auto">
          <a:xfrm>
            <a:off x="511175" y="431800"/>
            <a:ext cx="692150" cy="1439863"/>
          </a:xfrm>
          <a:prstGeom prst="rect">
            <a:avLst/>
          </a:prstGeom>
          <a:noFill/>
          <a:ln w="9525">
            <a:noFill/>
            <a:miter lim="800000"/>
            <a:headEnd/>
            <a:tailEnd/>
          </a:ln>
        </p:spPr>
      </p:pic>
      <p:pic>
        <p:nvPicPr>
          <p:cNvPr id="7" name="Image 13"/>
          <p:cNvPicPr>
            <a:picLocks noChangeAspect="1"/>
          </p:cNvPicPr>
          <p:nvPr/>
        </p:nvPicPr>
        <p:blipFill>
          <a:blip r:embed="rId5" cstate="print"/>
          <a:srcRect/>
          <a:stretch>
            <a:fillRect/>
          </a:stretch>
        </p:blipFill>
        <p:spPr bwMode="auto">
          <a:xfrm>
            <a:off x="7164388" y="6054725"/>
            <a:ext cx="1741487" cy="579438"/>
          </a:xfrm>
          <a:prstGeom prst="rect">
            <a:avLst/>
          </a:prstGeom>
          <a:noFill/>
          <a:ln w="9525">
            <a:noFill/>
            <a:miter lim="800000"/>
            <a:headEnd/>
            <a:tailEnd/>
          </a:ln>
        </p:spPr>
      </p:pic>
      <p:sp>
        <p:nvSpPr>
          <p:cNvPr id="8" name="Title 7"/>
          <p:cNvSpPr>
            <a:spLocks noGrp="1"/>
          </p:cNvSpPr>
          <p:nvPr>
            <p:ph type="ctrTitle"/>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0" name="Date Placeholder 3"/>
          <p:cNvSpPr>
            <a:spLocks noGrp="1"/>
          </p:cNvSpPr>
          <p:nvPr>
            <p:ph type="dt" sz="half" idx="10"/>
          </p:nvPr>
        </p:nvSpPr>
        <p:spPr/>
        <p:txBody>
          <a:bodyPr/>
          <a:lstStyle>
            <a:lvl1pPr algn="l">
              <a:defRPr sz="1000" baseline="0">
                <a:solidFill>
                  <a:schemeClr val="bg1"/>
                </a:solidFill>
                <a:latin typeface="Arial"/>
              </a:defRPr>
            </a:lvl1pPr>
          </a:lstStyle>
          <a:p>
            <a:pPr>
              <a:defRPr/>
            </a:pPr>
            <a:fld id="{AD268E46-24A0-4E31-80D4-D2F6319DC0ED}" type="datetimeFigureOut">
              <a:rPr lang="en-US"/>
              <a:pPr>
                <a:defRPr/>
              </a:pPr>
              <a:t>7/12/2016</a:t>
            </a:fld>
            <a:endParaRPr lang="en-US"/>
          </a:p>
        </p:txBody>
      </p:sp>
      <p:sp>
        <p:nvSpPr>
          <p:cNvPr id="11" name="Footer Placeholder 4"/>
          <p:cNvSpPr>
            <a:spLocks noGrp="1"/>
          </p:cNvSpPr>
          <p:nvPr>
            <p:ph type="ftr" sz="quarter" idx="11"/>
          </p:nvPr>
        </p:nvSpPr>
        <p:spPr/>
        <p:txBody>
          <a:bodyPr/>
          <a:lstStyle>
            <a:lvl1pPr algn="l">
              <a:defRPr sz="1000" kern="1200" baseline="0">
                <a:solidFill>
                  <a:schemeClr val="bg1"/>
                </a:solidFill>
                <a:latin typeface="Arial"/>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
          <p:cNvSpPr>
            <a:spLocks noGrp="1"/>
          </p:cNvSpPr>
          <p:nvPr>
            <p:ph type="title"/>
          </p:nvPr>
        </p:nvSpPr>
        <p:spPr>
          <a:xfrm>
            <a:off x="1080000" y="237600"/>
            <a:ext cx="7416000" cy="1022400"/>
          </a:xfrm>
          <a:prstGeom prst="rect">
            <a:avLst/>
          </a:prstGeom>
        </p:spPr>
        <p:txBody>
          <a:bodyPr rtlCol="0">
            <a:noAutofit/>
          </a:bodyPr>
          <a:lstStyle>
            <a:lvl1pPr>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A7E4BF-3626-433B-93F8-5351C32A5E6B}" type="datetimeFigureOut">
              <a:rPr lang="en-US"/>
              <a:pPr>
                <a:defRPr/>
              </a:pPr>
              <a:t>7/12/2016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58BDB7-CC67-4502-BE18-3E6449D0571F}"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3" name="Image 6"/>
          <p:cNvPicPr>
            <a:picLocks noChangeAspect="1"/>
          </p:cNvPicPr>
          <p:nvPr/>
        </p:nvPicPr>
        <p:blipFill>
          <a:blip r:embed="rId2" cstate="print"/>
          <a:srcRect/>
          <a:stretch>
            <a:fillRect/>
          </a:stretch>
        </p:blipFill>
        <p:spPr bwMode="auto">
          <a:xfrm>
            <a:off x="8193088" y="5327650"/>
            <a:ext cx="950912" cy="1530350"/>
          </a:xfrm>
          <a:prstGeom prst="rect">
            <a:avLst/>
          </a:prstGeom>
          <a:noFill/>
          <a:ln w="9525">
            <a:noFill/>
            <a:miter lim="800000"/>
            <a:headEnd/>
            <a:tailEnd/>
          </a:ln>
        </p:spPr>
      </p:pic>
      <p:pic>
        <p:nvPicPr>
          <p:cNvPr id="4" name="Image 7"/>
          <p:cNvPicPr>
            <a:picLocks noChangeAspect="1"/>
          </p:cNvPicPr>
          <p:nvPr/>
        </p:nvPicPr>
        <p:blipFill>
          <a:blip r:embed="rId3" cstate="print"/>
          <a:srcRect/>
          <a:stretch>
            <a:fillRect/>
          </a:stretch>
        </p:blipFill>
        <p:spPr bwMode="auto">
          <a:xfrm>
            <a:off x="579438" y="468313"/>
            <a:ext cx="692150" cy="1439862"/>
          </a:xfrm>
          <a:prstGeom prst="rect">
            <a:avLst/>
          </a:prstGeom>
          <a:noFill/>
          <a:ln w="9525">
            <a:noFill/>
            <a:miter lim="800000"/>
            <a:headEnd/>
            <a:tailEnd/>
          </a:ln>
        </p:spPr>
      </p:pic>
      <p:sp>
        <p:nvSpPr>
          <p:cNvPr id="9" name="Title 1"/>
          <p:cNvSpPr>
            <a:spLocks noGrp="1"/>
          </p:cNvSpPr>
          <p:nvPr>
            <p:ph type="title"/>
          </p:nvPr>
        </p:nvSpPr>
        <p:spPr>
          <a:xfrm>
            <a:off x="1260000" y="2928144"/>
            <a:ext cx="6624000" cy="1041311"/>
          </a:xfrm>
        </p:spPr>
        <p:txBody>
          <a:bodyPr>
            <a:spAutoFit/>
          </a:bodyPr>
          <a:lstStyle>
            <a:lvl1pPr algn="ctr">
              <a:lnSpc>
                <a:spcPts val="3700"/>
              </a:lnSpc>
              <a:defRPr sz="3700" b="0" i="0" cap="all" baseline="0">
                <a:solidFill>
                  <a:schemeClr val="bg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lgn="l">
              <a:defRPr sz="1000" baseline="0">
                <a:solidFill>
                  <a:schemeClr val="bg1"/>
                </a:solidFill>
                <a:latin typeface="Arial"/>
              </a:defRPr>
            </a:lvl1pPr>
          </a:lstStyle>
          <a:p>
            <a:pPr>
              <a:defRPr/>
            </a:pPr>
            <a:fld id="{3077568F-4A6A-47E4-AD19-5C042836AB26}" type="datetimeFigureOut">
              <a:rPr lang="en-US"/>
              <a:pPr>
                <a:defRPr/>
              </a:pPr>
              <a:t>7/12/2016</a:t>
            </a:fld>
            <a:endParaRPr lang="en-US"/>
          </a:p>
        </p:txBody>
      </p:sp>
      <p:sp>
        <p:nvSpPr>
          <p:cNvPr id="6" name="Footer Placeholder 4"/>
          <p:cNvSpPr>
            <a:spLocks noGrp="1"/>
          </p:cNvSpPr>
          <p:nvPr>
            <p:ph type="ftr" sz="quarter" idx="11"/>
          </p:nvPr>
        </p:nvSpPr>
        <p:spPr/>
        <p:txBody>
          <a:bodyPr/>
          <a:lstStyle>
            <a:lvl1pPr algn="l">
              <a:defRPr sz="1000" kern="1200" baseline="0">
                <a:solidFill>
                  <a:schemeClr val="bg1"/>
                </a:solidFill>
                <a:latin typeface="Arial"/>
              </a:defRPr>
            </a:lvl1pPr>
          </a:lstStyle>
          <a:p>
            <a:pPr>
              <a:defRPr/>
            </a:pPr>
            <a:endParaRPr lang="en-US"/>
          </a:p>
        </p:txBody>
      </p:sp>
      <p:sp>
        <p:nvSpPr>
          <p:cNvPr id="7" name="Slide Number Placeholder 5"/>
          <p:cNvSpPr>
            <a:spLocks noGrp="1"/>
          </p:cNvSpPr>
          <p:nvPr>
            <p:ph type="sldNum" sz="quarter" idx="12"/>
          </p:nvPr>
        </p:nvSpPr>
        <p:spPr/>
        <p:txBody>
          <a:bodyPr/>
          <a:lstStyle>
            <a:lvl1pPr algn="r">
              <a:defRPr sz="1000" baseline="0">
                <a:solidFill>
                  <a:schemeClr val="tx2"/>
                </a:solidFill>
                <a:latin typeface="Arial"/>
              </a:defRPr>
            </a:lvl1pPr>
          </a:lstStyle>
          <a:p>
            <a:pPr>
              <a:defRPr/>
            </a:pPr>
            <a:fld id="{BA045ED7-DA4D-46D9-882B-0D3D1D862505}"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Imag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2628900"/>
            <a:ext cx="26273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627313"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175" y="431800"/>
            <a:ext cx="6921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388" y="6054725"/>
            <a:ext cx="17414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0" name="Date Placeholder 3"/>
          <p:cNvSpPr>
            <a:spLocks noGrp="1"/>
          </p:cNvSpPr>
          <p:nvPr>
            <p:ph type="dt" sz="half" idx="10"/>
          </p:nvPr>
        </p:nvSpPr>
        <p:spPr/>
        <p:txBody>
          <a:bodyPr/>
          <a:lstStyle>
            <a:lvl1pPr>
              <a:defRPr>
                <a:solidFill>
                  <a:schemeClr val="bg1"/>
                </a:solidFill>
              </a:defRPr>
            </a:lvl1pPr>
          </a:lstStyle>
          <a:p>
            <a:pPr>
              <a:defRPr/>
            </a:pPr>
            <a:fld id="{1C8B1459-5A5E-412C-AD23-AC445B6821D2}" type="datetimeFigureOut">
              <a:rPr lang="en-US" altLang="en-US">
                <a:solidFill>
                  <a:prstClr val="white"/>
                </a:solidFill>
              </a:rPr>
              <a:pPr>
                <a:defRPr/>
              </a:pPr>
              <a:t>7/12/2016</a:t>
            </a:fld>
            <a:endParaRPr lang="en-US" altLang="en-US">
              <a:solidFill>
                <a:prstClr val="white"/>
              </a:solidFill>
            </a:endParaRPr>
          </a:p>
        </p:txBody>
      </p:sp>
      <p:sp>
        <p:nvSpPr>
          <p:cNvPr id="11" name="Footer Placeholder 4"/>
          <p:cNvSpPr>
            <a:spLocks noGrp="1"/>
          </p:cNvSpPr>
          <p:nvPr>
            <p:ph type="ftr" sz="quarter" idx="11"/>
          </p:nvPr>
        </p:nvSpPr>
        <p:spPr/>
        <p:txBody>
          <a:bodyPr/>
          <a:lstStyle>
            <a:lvl1pPr>
              <a:defRPr>
                <a:solidFill>
                  <a:schemeClr val="bg1"/>
                </a:solidFill>
              </a:defRPr>
            </a:lvl1pPr>
          </a:lstStyle>
          <a:p>
            <a:pPr>
              <a:defRPr/>
            </a:pPr>
            <a:endParaRPr lang="en-US" altLang="en-US">
              <a:solidFill>
                <a:prstClr val="white"/>
              </a:solidFill>
            </a:endParaRPr>
          </a:p>
        </p:txBody>
      </p:sp>
    </p:spTree>
    <p:extLst>
      <p:ext uri="{BB962C8B-B14F-4D97-AF65-F5344CB8AC3E}">
        <p14:creationId xmlns:p14="http://schemas.microsoft.com/office/powerpoint/2010/main" val="350167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
          <p:cNvSpPr>
            <a:spLocks noGrp="1"/>
          </p:cNvSpPr>
          <p:nvPr>
            <p:ph type="title"/>
          </p:nvPr>
        </p:nvSpPr>
        <p:spPr>
          <a:xfrm>
            <a:off x="1080000" y="237600"/>
            <a:ext cx="7416000" cy="1022400"/>
          </a:xfrm>
          <a:prstGeom prst="rect">
            <a:avLst/>
          </a:prstGeom>
        </p:spPr>
        <p:txBody>
          <a:bodyPr rtlCol="0">
            <a:noAutofit/>
          </a:bodyPr>
          <a:lstStyle>
            <a:lvl1pPr>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B8C86AA-6B48-46A7-8BF1-4126AC95FABF}" type="datetimeFigureOut">
              <a:rPr lang="en-US" altLang="en-US"/>
              <a:pPr>
                <a:defRPr/>
              </a:pPr>
              <a:t>7/12/2016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73AC12E-E759-4E0C-A5E4-4C2481AD5F80}" type="slidenum">
              <a:rPr lang="en-US" altLang="en-US">
                <a:solidFill>
                  <a:prstClr val="white"/>
                </a:solidFill>
              </a:rPr>
              <a:pPr>
                <a:defRPr/>
              </a:pPr>
              <a:t>‹N°›</a:t>
            </a:fld>
            <a:endParaRPr lang="en-US" altLang="en-US">
              <a:solidFill>
                <a:prstClr val="white"/>
              </a:solidFill>
            </a:endParaRPr>
          </a:p>
        </p:txBody>
      </p:sp>
    </p:spTree>
    <p:extLst>
      <p:ext uri="{BB962C8B-B14F-4D97-AF65-F5344CB8AC3E}">
        <p14:creationId xmlns:p14="http://schemas.microsoft.com/office/powerpoint/2010/main" val="150632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3" name="Imag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088" y="5327650"/>
            <a:ext cx="9509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438" y="468313"/>
            <a:ext cx="6921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260000" y="2928144"/>
            <a:ext cx="6624000" cy="1041311"/>
          </a:xfrm>
        </p:spPr>
        <p:txBody>
          <a:bodyPr>
            <a:spAutoFit/>
          </a:bodyPr>
          <a:lstStyle>
            <a:lvl1pPr algn="ctr">
              <a:lnSpc>
                <a:spcPts val="3700"/>
              </a:lnSpc>
              <a:defRPr sz="3700" b="0" i="0" cap="all" baseline="0">
                <a:solidFill>
                  <a:schemeClr val="bg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solidFill>
                  <a:schemeClr val="bg1"/>
                </a:solidFill>
              </a:defRPr>
            </a:lvl1pPr>
          </a:lstStyle>
          <a:p>
            <a:pPr>
              <a:defRPr/>
            </a:pPr>
            <a:fld id="{97B8FD23-1E8A-40D9-AE7D-CDC65B05FCDB}" type="datetimeFigureOut">
              <a:rPr lang="en-US" altLang="en-US">
                <a:solidFill>
                  <a:prstClr val="white"/>
                </a:solidFill>
              </a:rPr>
              <a:pPr>
                <a:defRPr/>
              </a:pPr>
              <a:t>7/12/2016</a:t>
            </a:fld>
            <a:endParaRPr lang="en-US" altLang="en-US">
              <a:solidFill>
                <a:prstClr val="white"/>
              </a:solidFill>
            </a:endParaRPr>
          </a:p>
        </p:txBody>
      </p:sp>
      <p:sp>
        <p:nvSpPr>
          <p:cNvPr id="6" name="Footer Placeholder 4"/>
          <p:cNvSpPr>
            <a:spLocks noGrp="1"/>
          </p:cNvSpPr>
          <p:nvPr>
            <p:ph type="ftr" sz="quarter" idx="11"/>
          </p:nvPr>
        </p:nvSpPr>
        <p:spPr/>
        <p:txBody>
          <a:bodyPr/>
          <a:lstStyle>
            <a:lvl1pPr>
              <a:defRPr>
                <a:solidFill>
                  <a:schemeClr val="bg1"/>
                </a:solidFill>
              </a:defRPr>
            </a:lvl1pPr>
          </a:lstStyle>
          <a:p>
            <a:pPr>
              <a:defRPr/>
            </a:pPr>
            <a:endParaRPr lang="en-US" altLang="en-US">
              <a:solidFill>
                <a:prstClr val="white"/>
              </a:solidFill>
            </a:endParaRPr>
          </a:p>
        </p:txBody>
      </p:sp>
      <p:sp>
        <p:nvSpPr>
          <p:cNvPr id="7" name="Slide Number Placeholder 5"/>
          <p:cNvSpPr>
            <a:spLocks noGrp="1"/>
          </p:cNvSpPr>
          <p:nvPr>
            <p:ph type="sldNum" sz="quarter" idx="12"/>
          </p:nvPr>
        </p:nvSpPr>
        <p:spPr/>
        <p:txBody>
          <a:bodyPr/>
          <a:lstStyle>
            <a:lvl1pPr>
              <a:defRPr>
                <a:solidFill>
                  <a:schemeClr val="tx2"/>
                </a:solidFill>
              </a:defRPr>
            </a:lvl1pPr>
          </a:lstStyle>
          <a:p>
            <a:pPr>
              <a:defRPr/>
            </a:pPr>
            <a:fld id="{161FFEE4-FC9C-40E7-A236-41A946B50F11}" type="slidenum">
              <a:rPr lang="en-US" altLang="en-US">
                <a:solidFill>
                  <a:srgbClr val="006299"/>
                </a:solidFill>
              </a:rPr>
              <a:pPr>
                <a:defRPr/>
              </a:pPr>
              <a:t>‹N°›</a:t>
            </a:fld>
            <a:endParaRPr lang="en-US" altLang="en-US">
              <a:solidFill>
                <a:srgbClr val="006299"/>
              </a:solidFill>
            </a:endParaRPr>
          </a:p>
        </p:txBody>
      </p:sp>
    </p:spTree>
    <p:extLst>
      <p:ext uri="{BB962C8B-B14F-4D97-AF65-F5344CB8AC3E}">
        <p14:creationId xmlns:p14="http://schemas.microsoft.com/office/powerpoint/2010/main" val="4101353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A5AAFE-6A2B-4788-AE90-55DCFA5E4089}" type="slidenum">
              <a:rPr lang="en-US" smtClean="0">
                <a:solidFill>
                  <a:prstClr val="white"/>
                </a:solidFill>
              </a:rPr>
              <a:pPr/>
              <a:t>‹N°›</a:t>
            </a:fld>
            <a:endParaRPr lang="en-US">
              <a:solidFill>
                <a:prstClr val="white"/>
              </a:solidFill>
            </a:endParaRPr>
          </a:p>
        </p:txBody>
      </p:sp>
    </p:spTree>
    <p:extLst>
      <p:ext uri="{BB962C8B-B14F-4D97-AF65-F5344CB8AC3E}">
        <p14:creationId xmlns:p14="http://schemas.microsoft.com/office/powerpoint/2010/main" val="2991627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age 8"/>
          <p:cNvPicPr>
            <a:picLocks noChangeAspect="1"/>
          </p:cNvPicPr>
          <p:nvPr/>
        </p:nvPicPr>
        <p:blipFill>
          <a:blip r:embed="rId5" cstate="print"/>
          <a:srcRect/>
          <a:stretch>
            <a:fillRect/>
          </a:stretch>
        </p:blipFill>
        <p:spPr bwMode="auto">
          <a:xfrm>
            <a:off x="8193088" y="5327650"/>
            <a:ext cx="950912" cy="1530350"/>
          </a:xfrm>
          <a:prstGeom prst="rect">
            <a:avLst/>
          </a:prstGeom>
          <a:noFill/>
          <a:ln w="9525">
            <a:noFill/>
            <a:miter lim="800000"/>
            <a:headEnd/>
            <a:tailEnd/>
          </a:ln>
        </p:spPr>
      </p:pic>
      <p:sp>
        <p:nvSpPr>
          <p:cNvPr id="21" name="Rectangle 20"/>
          <p:cNvSpPr/>
          <p:nvPr/>
        </p:nvSpPr>
        <p:spPr bwMode="auto">
          <a:xfrm>
            <a:off x="503238" y="1306513"/>
            <a:ext cx="8154987" cy="0"/>
          </a:xfrm>
          <a:prstGeom prst="rect">
            <a:avLst/>
          </a:prstGeom>
          <a:noFill/>
          <a:ln w="6350" cap="flat" cmpd="sng" algn="ctr">
            <a:solidFill>
              <a:srgbClr val="727272"/>
            </a:solidFill>
            <a:prstDash val="solid"/>
            <a:miter lim="800000"/>
            <a:headEnd type="none" w="med" len="med"/>
            <a:tailEnd type="none" w="med" len="med"/>
          </a:ln>
          <a:effectLst/>
        </p:spPr>
        <p:txBody>
          <a:bodyPr wrap="none"/>
          <a:lstStyle/>
          <a:p>
            <a:pPr algn="ctr" eaLnBrk="0" hangingPunct="0">
              <a:defRPr/>
            </a:pPr>
            <a:endParaRPr lang="fr-FR" sz="2000">
              <a:latin typeface="Helvetica 65 Medium" pitchFamily="34" charset="0"/>
              <a:cs typeface="+mn-cs"/>
            </a:endParaRPr>
          </a:p>
        </p:txBody>
      </p:sp>
      <p:pic>
        <p:nvPicPr>
          <p:cNvPr id="1028" name="Image 7"/>
          <p:cNvPicPr>
            <a:picLocks noChangeAspect="1"/>
          </p:cNvPicPr>
          <p:nvPr/>
        </p:nvPicPr>
        <p:blipFill>
          <a:blip r:embed="rId6" cstate="print"/>
          <a:srcRect/>
          <a:stretch>
            <a:fillRect/>
          </a:stretch>
        </p:blipFill>
        <p:spPr bwMode="auto">
          <a:xfrm>
            <a:off x="500063" y="287338"/>
            <a:ext cx="458787" cy="954087"/>
          </a:xfrm>
          <a:prstGeom prst="rect">
            <a:avLst/>
          </a:prstGeom>
          <a:noFill/>
          <a:ln w="9525">
            <a:noFill/>
            <a:miter lim="800000"/>
            <a:headEnd/>
            <a:tailEnd/>
          </a:ln>
        </p:spPr>
      </p:pic>
      <p:sp>
        <p:nvSpPr>
          <p:cNvPr id="1029" name="Text Placeholder 12"/>
          <p:cNvSpPr>
            <a:spLocks noGrp="1"/>
          </p:cNvSpPr>
          <p:nvPr>
            <p:ph type="body" idx="1"/>
          </p:nvPr>
        </p:nvSpPr>
        <p:spPr bwMode="auto">
          <a:xfrm>
            <a:off x="468313" y="1601788"/>
            <a:ext cx="8218487"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itle Placeholder 1"/>
          <p:cNvSpPr>
            <a:spLocks noGrp="1"/>
          </p:cNvSpPr>
          <p:nvPr>
            <p:ph type="title"/>
          </p:nvPr>
        </p:nvSpPr>
        <p:spPr bwMode="auto">
          <a:xfrm>
            <a:off x="1079500" y="238125"/>
            <a:ext cx="7416800" cy="1022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Slide title</a:t>
            </a:r>
            <a:br>
              <a:rPr lang="en-US" smtClean="0"/>
            </a:br>
            <a:r>
              <a:rPr lang="en-US" smtClean="0"/>
              <a:t>Slide title can be extended to two lines</a:t>
            </a:r>
          </a:p>
        </p:txBody>
      </p:sp>
      <p:sp>
        <p:nvSpPr>
          <p:cNvPr id="26" name="Date Placeholder 3"/>
          <p:cNvSpPr>
            <a:spLocks noGrp="1"/>
          </p:cNvSpPr>
          <p:nvPr>
            <p:ph type="dt" sz="half" idx="2"/>
          </p:nvPr>
        </p:nvSpPr>
        <p:spPr>
          <a:xfrm>
            <a:off x="403225" y="6411913"/>
            <a:ext cx="900113" cy="244475"/>
          </a:xfrm>
          <a:prstGeom prst="rect">
            <a:avLst/>
          </a:prstGeom>
        </p:spPr>
        <p:txBody>
          <a:bodyPr vert="horz" lIns="91440" tIns="45720" rIns="91440" bIns="45720" rtlCol="0" anchor="t" anchorCtr="0"/>
          <a:lstStyle>
            <a:lvl1pPr algn="l" fontAlgn="auto">
              <a:spcBef>
                <a:spcPts val="0"/>
              </a:spcBef>
              <a:spcAft>
                <a:spcPts val="0"/>
              </a:spcAft>
              <a:defRPr sz="1000" baseline="0">
                <a:solidFill>
                  <a:srgbClr val="727272"/>
                </a:solidFill>
                <a:latin typeface="Arial"/>
                <a:cs typeface="+mn-cs"/>
              </a:defRPr>
            </a:lvl1pPr>
          </a:lstStyle>
          <a:p>
            <a:pPr>
              <a:defRPr/>
            </a:pPr>
            <a:fld id="{170A0983-73FA-48EB-A00F-A67ABF7B18BB}" type="datetimeFigureOut">
              <a:rPr lang="en-US"/>
              <a:pPr>
                <a:defRPr/>
              </a:pPr>
              <a:t>7/12/2016</a:t>
            </a:fld>
            <a:endParaRPr lang="en-US"/>
          </a:p>
        </p:txBody>
      </p:sp>
      <p:sp>
        <p:nvSpPr>
          <p:cNvPr id="27" name="Footer Placeholder 4"/>
          <p:cNvSpPr>
            <a:spLocks noGrp="1"/>
          </p:cNvSpPr>
          <p:nvPr>
            <p:ph type="ftr" sz="quarter" idx="3"/>
          </p:nvPr>
        </p:nvSpPr>
        <p:spPr>
          <a:xfrm>
            <a:off x="1368425" y="6411913"/>
            <a:ext cx="4679950" cy="244475"/>
          </a:xfrm>
          <a:prstGeom prst="rect">
            <a:avLst/>
          </a:prstGeom>
        </p:spPr>
        <p:txBody>
          <a:bodyPr vert="horz" lIns="91440" tIns="45720" rIns="91440" bIns="45720" rtlCol="0" anchor="t" anchorCtr="0"/>
          <a:lstStyle>
            <a:lvl1pPr algn="l" fontAlgn="auto">
              <a:spcBef>
                <a:spcPts val="0"/>
              </a:spcBef>
              <a:spcAft>
                <a:spcPts val="0"/>
              </a:spcAft>
              <a:defRPr sz="1000" kern="1200" baseline="0">
                <a:solidFill>
                  <a:srgbClr val="727272"/>
                </a:solidFill>
                <a:latin typeface="Arial"/>
                <a:cs typeface="+mn-cs"/>
              </a:defRPr>
            </a:lvl1pPr>
          </a:lstStyle>
          <a:p>
            <a:pPr>
              <a:defRPr/>
            </a:pPr>
            <a:endParaRPr lang="en-US"/>
          </a:p>
        </p:txBody>
      </p:sp>
      <p:sp>
        <p:nvSpPr>
          <p:cNvPr id="41" name="Slide Number Placeholder 5"/>
          <p:cNvSpPr>
            <a:spLocks noGrp="1"/>
          </p:cNvSpPr>
          <p:nvPr>
            <p:ph type="sldNum" sz="quarter" idx="4"/>
          </p:nvPr>
        </p:nvSpPr>
        <p:spPr>
          <a:xfrm>
            <a:off x="8640763" y="6411913"/>
            <a:ext cx="341312" cy="244475"/>
          </a:xfrm>
          <a:prstGeom prst="rect">
            <a:avLst/>
          </a:prstGeom>
        </p:spPr>
        <p:txBody>
          <a:bodyPr vert="horz" wrap="none" lIns="91440" tIns="45720" rIns="91440" bIns="45720" rtlCol="0" anchor="t" anchorCtr="0"/>
          <a:lstStyle>
            <a:lvl1pPr algn="r" fontAlgn="auto">
              <a:spcBef>
                <a:spcPts val="0"/>
              </a:spcBef>
              <a:spcAft>
                <a:spcPts val="0"/>
              </a:spcAft>
              <a:defRPr sz="1000" baseline="0">
                <a:solidFill>
                  <a:schemeClr val="bg1"/>
                </a:solidFill>
                <a:latin typeface="Arial"/>
                <a:cs typeface="+mn-cs"/>
              </a:defRPr>
            </a:lvl1pPr>
          </a:lstStyle>
          <a:p>
            <a:pPr>
              <a:defRPr/>
            </a:pPr>
            <a:fld id="{27518E05-8D8B-4F0B-8479-768891223078}"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4" r:id="rId2"/>
    <p:sldLayoutId id="2147483746" r:id="rId3"/>
  </p:sldLayoutIdLst>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pitchFamily="34" charset="0"/>
        </a:defRPr>
      </a:lvl2pPr>
      <a:lvl3pPr algn="l" rtl="0" eaLnBrk="0" fontAlgn="base" hangingPunct="0">
        <a:spcBef>
          <a:spcPct val="0"/>
        </a:spcBef>
        <a:spcAft>
          <a:spcPct val="0"/>
        </a:spcAft>
        <a:defRPr sz="3200">
          <a:solidFill>
            <a:schemeClr val="tx1"/>
          </a:solidFill>
          <a:latin typeface="Arial" pitchFamily="34" charset="0"/>
        </a:defRPr>
      </a:lvl3pPr>
      <a:lvl4pPr algn="l" rtl="0" eaLnBrk="0" fontAlgn="base" hangingPunct="0">
        <a:spcBef>
          <a:spcPct val="0"/>
        </a:spcBef>
        <a:spcAft>
          <a:spcPct val="0"/>
        </a:spcAft>
        <a:defRPr sz="3200">
          <a:solidFill>
            <a:schemeClr val="tx1"/>
          </a:solidFill>
          <a:latin typeface="Arial" pitchFamily="34" charset="0"/>
        </a:defRPr>
      </a:lvl4pPr>
      <a:lvl5pPr algn="l" rtl="0" eaLnBrk="0" fontAlgn="base" hangingPunct="0">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p:titleStyle>
    <p:bodyStyle>
      <a:lvl1pPr marL="341313" indent="-341313" algn="l" rtl="0" eaLnBrk="0" fontAlgn="base" hangingPunct="0">
        <a:spcBef>
          <a:spcPts val="763"/>
        </a:spcBef>
        <a:spcAft>
          <a:spcPct val="0"/>
        </a:spcAft>
        <a:buClr>
          <a:schemeClr val="tx1"/>
        </a:buClr>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ts val="675"/>
        </a:spcBef>
        <a:spcAft>
          <a:spcPct val="0"/>
        </a:spcAft>
        <a:buClr>
          <a:schemeClr val="tx1"/>
        </a:buClr>
        <a:buFont typeface="Arial" pitchFamily="34" charset="0"/>
        <a:buChar char="–"/>
        <a:defRPr sz="2800" kern="1200">
          <a:solidFill>
            <a:schemeClr val="tx1"/>
          </a:solidFill>
          <a:latin typeface="+mn-lt"/>
          <a:ea typeface="+mn-ea"/>
          <a:cs typeface="+mn-cs"/>
        </a:defRPr>
      </a:lvl2pPr>
      <a:lvl3pPr marL="1144588" indent="-230188" algn="l" rtl="0" eaLnBrk="0" fontAlgn="base" hangingPunct="0">
        <a:spcBef>
          <a:spcPts val="575"/>
        </a:spcBef>
        <a:spcAft>
          <a:spcPct val="0"/>
        </a:spcAft>
        <a:buClr>
          <a:schemeClr val="tx1"/>
        </a:buClr>
        <a:buFont typeface="Arial" pitchFamily="34" charset="0"/>
        <a:buChar char="•"/>
        <a:defRPr sz="2400" kern="1200">
          <a:solidFill>
            <a:schemeClr val="tx1"/>
          </a:solidFill>
          <a:latin typeface="+mn-lt"/>
          <a:ea typeface="+mn-ea"/>
          <a:cs typeface="+mn-cs"/>
        </a:defRPr>
      </a:lvl3pPr>
      <a:lvl4pPr marL="1601788" indent="-230188" algn="l" rtl="0" eaLnBrk="0" fontAlgn="base" hangingPunct="0">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4pPr>
      <a:lvl5pPr marL="2058988" indent="-230188" algn="l" rtl="0" eaLnBrk="0" fontAlgn="base" hangingPunct="0">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ag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93088" y="5327650"/>
            <a:ext cx="9509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bwMode="auto">
          <a:xfrm>
            <a:off x="503238" y="1306513"/>
            <a:ext cx="8154987" cy="0"/>
          </a:xfrm>
          <a:prstGeom prst="rect">
            <a:avLst/>
          </a:prstGeom>
          <a:noFill/>
          <a:ln w="6350" cap="flat" cmpd="sng" algn="ctr">
            <a:solidFill>
              <a:srgbClr val="727272"/>
            </a:solidFill>
            <a:prstDash val="solid"/>
            <a:miter lim="800000"/>
            <a:headEnd type="none" w="med" len="med"/>
            <a:tailEnd type="none" w="med" len="med"/>
          </a:ln>
          <a:effec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endParaRPr lang="fr-FR" altLang="en-US" sz="2000" smtClean="0">
              <a:solidFill>
                <a:srgbClr val="727272"/>
              </a:solidFill>
              <a:latin typeface="Helvetica 65 Medium"/>
            </a:endParaRPr>
          </a:p>
        </p:txBody>
      </p:sp>
      <p:pic>
        <p:nvPicPr>
          <p:cNvPr id="1028" name="Imag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063" y="287338"/>
            <a:ext cx="4587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Placeholder 12"/>
          <p:cNvSpPr>
            <a:spLocks noGrp="1"/>
          </p:cNvSpPr>
          <p:nvPr>
            <p:ph type="body" idx="1"/>
          </p:nvPr>
        </p:nvSpPr>
        <p:spPr bwMode="auto">
          <a:xfrm>
            <a:off x="468313" y="1601788"/>
            <a:ext cx="82184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Title Placeholder 1"/>
          <p:cNvSpPr>
            <a:spLocks noGrp="1"/>
          </p:cNvSpPr>
          <p:nvPr>
            <p:ph type="title"/>
          </p:nvPr>
        </p:nvSpPr>
        <p:spPr bwMode="auto">
          <a:xfrm>
            <a:off x="1079500" y="238125"/>
            <a:ext cx="74168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Slide title</a:t>
            </a:r>
            <a:br>
              <a:rPr lang="en-US" altLang="en-US" smtClean="0"/>
            </a:br>
            <a:r>
              <a:rPr lang="en-US" altLang="en-US" smtClean="0"/>
              <a:t>Slide title can be extended to two lines</a:t>
            </a:r>
          </a:p>
        </p:txBody>
      </p:sp>
      <p:sp>
        <p:nvSpPr>
          <p:cNvPr id="26" name="Date Placeholder 3"/>
          <p:cNvSpPr>
            <a:spLocks noGrp="1"/>
          </p:cNvSpPr>
          <p:nvPr>
            <p:ph type="dt" sz="half" idx="2"/>
          </p:nvPr>
        </p:nvSpPr>
        <p:spPr>
          <a:xfrm>
            <a:off x="403225" y="6411913"/>
            <a:ext cx="900113" cy="244475"/>
          </a:xfrm>
          <a:prstGeom prst="rect">
            <a:avLst/>
          </a:prstGeom>
        </p:spPr>
        <p:txBody>
          <a:bodyPr vert="horz" wrap="square" lIns="91440" tIns="45720" rIns="91440" bIns="45720" numCol="1" anchor="t" anchorCtr="0" compatLnSpc="1">
            <a:prstTxWarp prst="textNoShape">
              <a:avLst/>
            </a:prstTxWarp>
          </a:bodyPr>
          <a:lstStyle>
            <a:lvl1pPr>
              <a:defRPr sz="1000">
                <a:solidFill>
                  <a:srgbClr val="727272"/>
                </a:solidFill>
              </a:defRPr>
            </a:lvl1pPr>
          </a:lstStyle>
          <a:p>
            <a:pPr>
              <a:defRPr/>
            </a:pPr>
            <a:fld id="{38EA0DE5-71EC-4A39-9CB6-26F022A438D2}" type="datetimeFigureOut">
              <a:rPr lang="en-US" altLang="en-US"/>
              <a:pPr>
                <a:defRPr/>
              </a:pPr>
              <a:t>7/12/2016</a:t>
            </a:fld>
            <a:endParaRPr lang="en-US" altLang="en-US"/>
          </a:p>
        </p:txBody>
      </p:sp>
      <p:sp>
        <p:nvSpPr>
          <p:cNvPr id="27" name="Footer Placeholder 4"/>
          <p:cNvSpPr>
            <a:spLocks noGrp="1"/>
          </p:cNvSpPr>
          <p:nvPr>
            <p:ph type="ftr" sz="quarter" idx="3"/>
          </p:nvPr>
        </p:nvSpPr>
        <p:spPr>
          <a:xfrm>
            <a:off x="1368425" y="6411913"/>
            <a:ext cx="4679950" cy="244475"/>
          </a:xfrm>
          <a:prstGeom prst="rect">
            <a:avLst/>
          </a:prstGeom>
        </p:spPr>
        <p:txBody>
          <a:bodyPr vert="horz" wrap="square" lIns="91440" tIns="45720" rIns="91440" bIns="45720" numCol="1" anchor="t" anchorCtr="0" compatLnSpc="1">
            <a:prstTxWarp prst="textNoShape">
              <a:avLst/>
            </a:prstTxWarp>
          </a:bodyPr>
          <a:lstStyle>
            <a:lvl1pPr>
              <a:defRPr sz="1000">
                <a:solidFill>
                  <a:srgbClr val="727272"/>
                </a:solidFill>
              </a:defRPr>
            </a:lvl1pPr>
          </a:lstStyle>
          <a:p>
            <a:pPr>
              <a:defRPr/>
            </a:pPr>
            <a:endParaRPr lang="en-US" altLang="en-US"/>
          </a:p>
        </p:txBody>
      </p:sp>
      <p:sp>
        <p:nvSpPr>
          <p:cNvPr id="41" name="Slide Number Placeholder 5"/>
          <p:cNvSpPr>
            <a:spLocks noGrp="1"/>
          </p:cNvSpPr>
          <p:nvPr>
            <p:ph type="sldNum" sz="quarter" idx="4"/>
          </p:nvPr>
        </p:nvSpPr>
        <p:spPr>
          <a:xfrm>
            <a:off x="8640763" y="6411913"/>
            <a:ext cx="341312" cy="244475"/>
          </a:xfrm>
          <a:prstGeom prst="rect">
            <a:avLst/>
          </a:prstGeom>
        </p:spPr>
        <p:txBody>
          <a:bodyPr vert="horz" wrap="none" lIns="91440" tIns="45720" rIns="91440" bIns="45720" numCol="1" anchor="t" anchorCtr="0" compatLnSpc="1">
            <a:prstTxWarp prst="textNoShape">
              <a:avLst/>
            </a:prstTxWarp>
          </a:bodyPr>
          <a:lstStyle>
            <a:lvl1pPr algn="r">
              <a:defRPr sz="1000">
                <a:solidFill>
                  <a:schemeClr val="bg1"/>
                </a:solidFill>
              </a:defRPr>
            </a:lvl1pPr>
          </a:lstStyle>
          <a:p>
            <a:pPr>
              <a:defRPr/>
            </a:pPr>
            <a:fld id="{30F1DBD1-FA69-457F-B49D-D78E6B5C2585}" type="slidenum">
              <a:rPr lang="en-US" altLang="en-US">
                <a:solidFill>
                  <a:prstClr val="white"/>
                </a:solidFill>
              </a:rPr>
              <a:pPr>
                <a:defRPr/>
              </a:pPr>
              <a:t>‹N°›</a:t>
            </a:fld>
            <a:endParaRPr lang="en-US" altLang="en-US">
              <a:solidFill>
                <a:prstClr val="white"/>
              </a:solidFill>
            </a:endParaRPr>
          </a:p>
        </p:txBody>
      </p:sp>
    </p:spTree>
    <p:extLst>
      <p:ext uri="{BB962C8B-B14F-4D97-AF65-F5344CB8AC3E}">
        <p14:creationId xmlns:p14="http://schemas.microsoft.com/office/powerpoint/2010/main" val="12489148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Lst>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pitchFamily="34" charset="0"/>
        </a:defRPr>
      </a:lvl2pPr>
      <a:lvl3pPr algn="l" rtl="0" eaLnBrk="0" fontAlgn="base" hangingPunct="0">
        <a:spcBef>
          <a:spcPct val="0"/>
        </a:spcBef>
        <a:spcAft>
          <a:spcPct val="0"/>
        </a:spcAft>
        <a:defRPr sz="3200">
          <a:solidFill>
            <a:schemeClr val="tx1"/>
          </a:solidFill>
          <a:latin typeface="Arial" pitchFamily="34" charset="0"/>
        </a:defRPr>
      </a:lvl3pPr>
      <a:lvl4pPr algn="l" rtl="0" eaLnBrk="0" fontAlgn="base" hangingPunct="0">
        <a:spcBef>
          <a:spcPct val="0"/>
        </a:spcBef>
        <a:spcAft>
          <a:spcPct val="0"/>
        </a:spcAft>
        <a:defRPr sz="3200">
          <a:solidFill>
            <a:schemeClr val="tx1"/>
          </a:solidFill>
          <a:latin typeface="Arial" pitchFamily="34" charset="0"/>
        </a:defRPr>
      </a:lvl4pPr>
      <a:lvl5pPr algn="l" rtl="0" eaLnBrk="0" fontAlgn="base" hangingPunct="0">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p:titleStyle>
    <p:bodyStyle>
      <a:lvl1pPr marL="341313" indent="-341313" algn="l" rtl="0" eaLnBrk="0" fontAlgn="base" hangingPunct="0">
        <a:spcBef>
          <a:spcPts val="763"/>
        </a:spcBef>
        <a:spcAft>
          <a:spcPct val="0"/>
        </a:spcAft>
        <a:buClr>
          <a:schemeClr val="tx1"/>
        </a:buClr>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ts val="675"/>
        </a:spcBef>
        <a:spcAft>
          <a:spcPct val="0"/>
        </a:spcAft>
        <a:buClr>
          <a:schemeClr val="tx1"/>
        </a:buClr>
        <a:buFont typeface="Arial" pitchFamily="34" charset="0"/>
        <a:buChar char="–"/>
        <a:defRPr sz="2800" kern="1200">
          <a:solidFill>
            <a:schemeClr val="tx1"/>
          </a:solidFill>
          <a:latin typeface="+mn-lt"/>
          <a:ea typeface="+mn-ea"/>
          <a:cs typeface="+mn-cs"/>
        </a:defRPr>
      </a:lvl2pPr>
      <a:lvl3pPr marL="1144588" indent="-230188" algn="l" rtl="0" eaLnBrk="0" fontAlgn="base" hangingPunct="0">
        <a:spcBef>
          <a:spcPts val="575"/>
        </a:spcBef>
        <a:spcAft>
          <a:spcPct val="0"/>
        </a:spcAft>
        <a:buClr>
          <a:schemeClr val="tx1"/>
        </a:buClr>
        <a:buFont typeface="Arial" pitchFamily="34" charset="0"/>
        <a:buChar char="•"/>
        <a:defRPr sz="2400" kern="1200">
          <a:solidFill>
            <a:schemeClr val="tx1"/>
          </a:solidFill>
          <a:latin typeface="+mn-lt"/>
          <a:ea typeface="+mn-ea"/>
          <a:cs typeface="+mn-cs"/>
        </a:defRPr>
      </a:lvl3pPr>
      <a:lvl4pPr marL="1601788" indent="-230188" algn="l" rtl="0" eaLnBrk="0" fontAlgn="base" hangingPunct="0">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4pPr>
      <a:lvl5pPr marL="2058988" indent="-230188" algn="l" rtl="0" eaLnBrk="0" fontAlgn="base" hangingPunct="0">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ichela.meghnagi@oecd.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425" y="2501593"/>
            <a:ext cx="6299200" cy="1246495"/>
          </a:xfrm>
        </p:spPr>
        <p:txBody>
          <a:bodyPr rtlCol="0"/>
          <a:lstStyle/>
          <a:p>
            <a:pPr eaLnBrk="1" fontAlgn="auto" hangingPunct="1">
              <a:spcAft>
                <a:spcPts val="0"/>
              </a:spcAft>
              <a:defRPr/>
            </a:pPr>
            <a:r>
              <a:rPr lang="en-GB" sz="2400" b="1" dirty="0" smtClean="0">
                <a:latin typeface="Helvetica" pitchFamily="34" charset="0"/>
              </a:rPr>
              <a:t>Building quality jobs at the local level</a:t>
            </a:r>
            <a:endParaRPr lang="en-US" sz="2400" b="1" dirty="0">
              <a:latin typeface="Helvetica" pitchFamily="34" charset="0"/>
            </a:endParaRPr>
          </a:p>
        </p:txBody>
      </p:sp>
      <p:sp>
        <p:nvSpPr>
          <p:cNvPr id="3" name="Subtitle 2"/>
          <p:cNvSpPr>
            <a:spLocks noGrp="1"/>
          </p:cNvSpPr>
          <p:nvPr>
            <p:ph type="subTitle" idx="1"/>
          </p:nvPr>
        </p:nvSpPr>
        <p:spPr>
          <a:xfrm>
            <a:off x="1368425" y="3805238"/>
            <a:ext cx="6299200" cy="348813"/>
          </a:xfrm>
        </p:spPr>
        <p:txBody>
          <a:bodyPr/>
          <a:lstStyle/>
          <a:p>
            <a:r>
              <a:rPr lang="en-US" dirty="0" smtClean="0"/>
              <a:t>Poland – 12 July 2016</a:t>
            </a:r>
            <a:endParaRPr lang="en-US" dirty="0"/>
          </a:p>
        </p:txBody>
      </p:sp>
      <p:sp>
        <p:nvSpPr>
          <p:cNvPr id="4" name="Subtitle 2"/>
          <p:cNvSpPr txBox="1">
            <a:spLocks/>
          </p:cNvSpPr>
          <p:nvPr/>
        </p:nvSpPr>
        <p:spPr bwMode="auto">
          <a:xfrm>
            <a:off x="1403350" y="4437063"/>
            <a:ext cx="6299200" cy="605294"/>
          </a:xfrm>
          <a:prstGeom prst="rect">
            <a:avLst/>
          </a:prstGeom>
          <a:noFill/>
          <a:ln w="9525">
            <a:noFill/>
            <a:miter lim="800000"/>
            <a:headEnd/>
            <a:tailEnd/>
          </a:ln>
        </p:spPr>
        <p:txBody>
          <a:bodyPr lIns="90000" rIns="90000">
            <a:spAutoFit/>
          </a:bodyPr>
          <a:lstStyle/>
          <a:p>
            <a:pPr fontAlgn="auto">
              <a:lnSpc>
                <a:spcPts val="2000"/>
              </a:lnSpc>
              <a:spcBef>
                <a:spcPts val="0"/>
              </a:spcBef>
              <a:spcAft>
                <a:spcPts val="0"/>
              </a:spcAft>
              <a:buClr>
                <a:schemeClr val="tx1"/>
              </a:buClr>
              <a:buFont typeface="Arial" pitchFamily="34" charset="0"/>
              <a:buNone/>
              <a:defRPr/>
            </a:pPr>
            <a:endParaRPr lang="en-GB" dirty="0" smtClean="0">
              <a:solidFill>
                <a:schemeClr val="bg1"/>
              </a:solidFill>
              <a:latin typeface="+mj-lt"/>
              <a:cs typeface="+mn-cs"/>
            </a:endParaRPr>
          </a:p>
          <a:p>
            <a:pPr fontAlgn="auto">
              <a:lnSpc>
                <a:spcPts val="2000"/>
              </a:lnSpc>
              <a:spcBef>
                <a:spcPts val="0"/>
              </a:spcBef>
              <a:spcAft>
                <a:spcPts val="0"/>
              </a:spcAft>
              <a:buClr>
                <a:schemeClr val="tx1"/>
              </a:buClr>
              <a:buFont typeface="Arial" pitchFamily="34" charset="0"/>
              <a:buNone/>
              <a:defRPr/>
            </a:pPr>
            <a:r>
              <a:rPr lang="en-GB" dirty="0" smtClean="0">
                <a:solidFill>
                  <a:schemeClr val="bg1"/>
                </a:solidFill>
                <a:latin typeface="+mj-lt"/>
                <a:cs typeface="+mn-cs"/>
              </a:rPr>
              <a:t>Presentation by Jonathan Barr, Policy Analyst, OECD</a:t>
            </a:r>
            <a:endParaRPr lang="en-US" dirty="0">
              <a:solidFill>
                <a:schemeClr val="bg1"/>
              </a:solidFill>
              <a:latin typeface="+mj-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800" dirty="0" smtClean="0"/>
              <a:t>Dashboard index: Local flexibility/adjustability in the employment policy framework </a:t>
            </a:r>
            <a:endParaRPr lang="en-GB"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01835459"/>
              </p:ext>
            </p:extLst>
          </p:nvPr>
        </p:nvGraphicFramePr>
        <p:xfrm>
          <a:off x="468313" y="1601788"/>
          <a:ext cx="8218487" cy="41314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09523720"/>
              </p:ext>
            </p:extLst>
          </p:nvPr>
        </p:nvGraphicFramePr>
        <p:xfrm>
          <a:off x="467545" y="5877272"/>
          <a:ext cx="7848872" cy="847372"/>
        </p:xfrm>
        <a:graphic>
          <a:graphicData uri="http://schemas.openxmlformats.org/drawingml/2006/table">
            <a:tbl>
              <a:tblPr>
                <a:tableStyleId>{5C22544A-7EE6-4342-B048-85BDC9FD1C3A}</a:tableStyleId>
              </a:tblPr>
              <a:tblGrid>
                <a:gridCol w="7848872"/>
              </a:tblGrid>
              <a:tr h="632897">
                <a:tc>
                  <a:txBody>
                    <a:bodyPr/>
                    <a:lstStyle/>
                    <a:p>
                      <a:pPr algn="l" fontAlgn="ctr"/>
                      <a:r>
                        <a:rPr lang="en-US" sz="1100" u="none" strike="noStrike" dirty="0">
                          <a:effectLst/>
                        </a:rPr>
                        <a:t>Note: This indicator is a composite index developed by the OECD based on a qualitative assessment of the extent to which employment policies and </a:t>
                      </a:r>
                      <a:r>
                        <a:rPr lang="en-US" sz="1100" u="none" strike="noStrike" dirty="0" err="1">
                          <a:effectLst/>
                        </a:rPr>
                        <a:t>programmes</a:t>
                      </a:r>
                      <a:r>
                        <a:rPr lang="en-US" sz="1100" u="none" strike="noStrike" dirty="0">
                          <a:effectLst/>
                        </a:rPr>
                        <a:t> are adjustable at the local level. It is based on the degree to which local employment offices have influence over their strategic orientation, </a:t>
                      </a:r>
                      <a:r>
                        <a:rPr lang="en-US" sz="1100" u="none" strike="noStrike" dirty="0" err="1">
                          <a:effectLst/>
                        </a:rPr>
                        <a:t>programme</a:t>
                      </a:r>
                      <a:r>
                        <a:rPr lang="en-US" sz="1100" u="none" strike="noStrike" dirty="0">
                          <a:effectLst/>
                        </a:rPr>
                        <a:t> design, performance and budget management, as well as outsourcing services, where 1 corresponds to sub-optimal actions and 5 to a comprehensive set of policies and practices. The same methodology has been applied to all countries represented in the chart above.</a:t>
                      </a:r>
                      <a:endParaRPr lang="en-US" sz="1100" b="0" i="0" u="none" strike="noStrike" dirty="0">
                        <a:solidFill>
                          <a:srgbClr val="000000"/>
                        </a:solidFill>
                        <a:effectLst/>
                        <a:latin typeface="Arial"/>
                      </a:endParaRPr>
                    </a:p>
                  </a:txBody>
                  <a:tcPr marL="9172" marR="9172" marT="9172" marB="0" anchor="ctr">
                    <a:noFill/>
                  </a:tcPr>
                </a:tc>
              </a:tr>
            </a:tbl>
          </a:graphicData>
        </a:graphic>
      </p:graphicFrame>
    </p:spTree>
    <p:extLst>
      <p:ext uri="{BB962C8B-B14F-4D97-AF65-F5344CB8AC3E}">
        <p14:creationId xmlns:p14="http://schemas.microsoft.com/office/powerpoint/2010/main" val="4050602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Dashboard index: Flexibility tends to improve policy integration and coordination</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806622040"/>
              </p:ext>
            </p:extLst>
          </p:nvPr>
        </p:nvGraphicFramePr>
        <p:xfrm>
          <a:off x="467544" y="1412776"/>
          <a:ext cx="7848872"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2343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313" y="1601788"/>
            <a:ext cx="8218487" cy="4923556"/>
          </a:xfrm>
        </p:spPr>
        <p:txBody>
          <a:bodyPr>
            <a:normAutofit fontScale="85000" lnSpcReduction="10000"/>
          </a:bodyPr>
          <a:lstStyle/>
          <a:p>
            <a:r>
              <a:rPr lang="en-US" dirty="0" smtClean="0"/>
              <a:t>Flexibility in budget management</a:t>
            </a:r>
            <a:endParaRPr lang="en-US" dirty="0"/>
          </a:p>
          <a:p>
            <a:pPr marL="0" indent="0">
              <a:buNone/>
            </a:pPr>
            <a:endParaRPr lang="en-US" dirty="0" smtClean="0"/>
          </a:p>
          <a:p>
            <a:r>
              <a:rPr lang="en-US" dirty="0" smtClean="0"/>
              <a:t>Negotiating performance management frameworks</a:t>
            </a:r>
          </a:p>
          <a:p>
            <a:endParaRPr lang="en-US" dirty="0" smtClean="0"/>
          </a:p>
          <a:p>
            <a:r>
              <a:rPr lang="en-US" dirty="0" smtClean="0"/>
              <a:t>Using data to stimulate cooperation </a:t>
            </a:r>
            <a:r>
              <a:rPr lang="en-US" dirty="0"/>
              <a:t>and continuous </a:t>
            </a:r>
            <a:r>
              <a:rPr lang="en-US" dirty="0" smtClean="0"/>
              <a:t>evaluation</a:t>
            </a:r>
          </a:p>
          <a:p>
            <a:pPr marL="0" indent="0">
              <a:buNone/>
            </a:pPr>
            <a:endParaRPr lang="en-US" i="1" dirty="0" smtClean="0"/>
          </a:p>
          <a:p>
            <a:pPr marL="0" indent="0">
              <a:buNone/>
            </a:pPr>
            <a:r>
              <a:rPr lang="en-US" i="1" dirty="0" smtClean="0"/>
              <a:t>Examples: VDAB (Belgium), Workforce Investment Boards (United States), Local Employment Councils (Korea); Workforce Planning Boards (Canada)</a:t>
            </a:r>
            <a:endParaRPr lang="en-GB" dirty="0"/>
          </a:p>
        </p:txBody>
      </p:sp>
      <p:sp>
        <p:nvSpPr>
          <p:cNvPr id="3" name="Title 2"/>
          <p:cNvSpPr>
            <a:spLocks noGrp="1"/>
          </p:cNvSpPr>
          <p:nvPr>
            <p:ph type="title"/>
          </p:nvPr>
        </p:nvSpPr>
        <p:spPr/>
        <p:txBody>
          <a:bodyPr/>
          <a:lstStyle/>
          <a:p>
            <a:r>
              <a:rPr lang="en-GB" dirty="0" smtClean="0"/>
              <a:t>How are countries injecting local flexibility and integration?</a:t>
            </a:r>
            <a:endParaRPr lang="en-GB" dirty="0"/>
          </a:p>
        </p:txBody>
      </p:sp>
    </p:spTree>
    <p:extLst>
      <p:ext uri="{BB962C8B-B14F-4D97-AF65-F5344CB8AC3E}">
        <p14:creationId xmlns:p14="http://schemas.microsoft.com/office/powerpoint/2010/main" val="1403034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GB" altLang="en-US" dirty="0" smtClean="0"/>
          </a:p>
          <a:p>
            <a:pPr marL="0" indent="0" algn="ctr">
              <a:buNone/>
            </a:pPr>
            <a:endParaRPr lang="en-GB" altLang="en-US" dirty="0"/>
          </a:p>
          <a:p>
            <a:pPr marL="0" indent="0" algn="ctr">
              <a:buNone/>
            </a:pPr>
            <a:endParaRPr lang="en-GB" altLang="en-US" dirty="0" smtClean="0"/>
          </a:p>
          <a:p>
            <a:pPr marL="0" indent="0" algn="ctr">
              <a:buNone/>
            </a:pPr>
            <a:r>
              <a:rPr lang="en-GB" altLang="en-US" dirty="0" smtClean="0"/>
              <a:t>Thank </a:t>
            </a:r>
            <a:r>
              <a:rPr lang="en-GB" altLang="en-US" dirty="0"/>
              <a:t>you </a:t>
            </a:r>
          </a:p>
          <a:p>
            <a:pPr marL="0" indent="0" algn="ctr">
              <a:buNone/>
            </a:pPr>
            <a:r>
              <a:rPr lang="en-GB" altLang="en-US" dirty="0">
                <a:hlinkClick r:id="rId3"/>
              </a:rPr>
              <a:t>Jonathan.barr@oecd.org</a:t>
            </a:r>
            <a:endParaRPr lang="en-GB" altLang="en-US" dirty="0"/>
          </a:p>
          <a:p>
            <a:pPr marL="0" indent="0">
              <a:buNone/>
            </a:pPr>
            <a:endParaRPr lang="en-GB" dirty="0"/>
          </a:p>
        </p:txBody>
      </p:sp>
    </p:spTree>
    <p:extLst>
      <p:ext uri="{BB962C8B-B14F-4D97-AF65-F5344CB8AC3E}">
        <p14:creationId xmlns:p14="http://schemas.microsoft.com/office/powerpoint/2010/main" val="1396882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238125"/>
            <a:ext cx="7416800" cy="886619"/>
          </a:xfrm>
        </p:spPr>
        <p:txBody>
          <a:bodyPr>
            <a:normAutofit/>
          </a:bodyPr>
          <a:lstStyle/>
          <a:p>
            <a:r>
              <a:rPr lang="en-GB" dirty="0" smtClean="0"/>
              <a:t>OECD </a:t>
            </a:r>
            <a:r>
              <a:rPr lang="en-GB" dirty="0"/>
              <a:t>reviews on Local Job </a:t>
            </a:r>
            <a:r>
              <a:rPr lang="en-GB" dirty="0" smtClean="0"/>
              <a:t>Creation </a:t>
            </a:r>
            <a:endParaRPr lang="en-GB"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759" t="11855" r="18618" b="4116"/>
          <a:stretch/>
        </p:blipFill>
        <p:spPr bwMode="auto">
          <a:xfrm>
            <a:off x="827584" y="1484784"/>
            <a:ext cx="233610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759" t="11855" r="18618" b="4116"/>
          <a:stretch/>
        </p:blipFill>
        <p:spPr bwMode="auto">
          <a:xfrm>
            <a:off x="1331640" y="1628800"/>
            <a:ext cx="2336107" cy="3096344"/>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759" t="11855" r="18618" b="4116"/>
          <a:stretch/>
        </p:blipFill>
        <p:spPr bwMode="auto">
          <a:xfrm>
            <a:off x="1835696" y="1781200"/>
            <a:ext cx="2336107" cy="3096344"/>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759" t="11855" r="18618" b="4116"/>
          <a:stretch/>
        </p:blipFill>
        <p:spPr bwMode="auto">
          <a:xfrm>
            <a:off x="2339752" y="1916832"/>
            <a:ext cx="2336107" cy="3096344"/>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2060848"/>
            <a:ext cx="2330654" cy="3096344"/>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5470" y="1484784"/>
            <a:ext cx="3291771" cy="4375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9512" y="5157192"/>
            <a:ext cx="4994950" cy="1569660"/>
          </a:xfrm>
          <a:prstGeom prst="rect">
            <a:avLst/>
          </a:prstGeom>
          <a:noFill/>
        </p:spPr>
        <p:txBody>
          <a:bodyPr wrap="square" rtlCol="0">
            <a:spAutoFit/>
          </a:bodyPr>
          <a:lstStyle/>
          <a:p>
            <a:r>
              <a:rPr lang="en-GB" sz="1600" b="1" dirty="0" smtClean="0"/>
              <a:t>Reports published: </a:t>
            </a:r>
            <a:r>
              <a:rPr lang="en-GB" sz="1600" dirty="0" smtClean="0"/>
              <a:t>Australia, Canada, Ireland, Northern Ireland, Korea,, United States, Czech Republic, England, Israel</a:t>
            </a:r>
            <a:r>
              <a:rPr lang="en-GB" sz="1600" dirty="0"/>
              <a:t>, Sweden, Flanders, France,</a:t>
            </a:r>
            <a:endParaRPr lang="en-GB" sz="1600" dirty="0" smtClean="0"/>
          </a:p>
          <a:p>
            <a:endParaRPr lang="en-GB" sz="1600" dirty="0"/>
          </a:p>
          <a:p>
            <a:r>
              <a:rPr lang="en-GB" sz="1600" b="1" dirty="0" smtClean="0"/>
              <a:t>Released in 2016: </a:t>
            </a:r>
            <a:r>
              <a:rPr lang="en-GB" sz="1600" dirty="0" smtClean="0"/>
              <a:t>Poland, Turkey, Slovenia, Philippines</a:t>
            </a:r>
            <a:endParaRPr lang="en-GB" sz="1600" dirty="0"/>
          </a:p>
        </p:txBody>
      </p:sp>
    </p:spTree>
    <p:extLst>
      <p:ext uri="{BB962C8B-B14F-4D97-AF65-F5344CB8AC3E}">
        <p14:creationId xmlns:p14="http://schemas.microsoft.com/office/powerpoint/2010/main" val="2219865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3200" dirty="0" smtClean="0"/>
              <a:t>Why local matters?</a:t>
            </a:r>
          </a:p>
        </p:txBody>
      </p:sp>
      <p:graphicFrame>
        <p:nvGraphicFramePr>
          <p:cNvPr id="4" name="Group 15"/>
          <p:cNvGraphicFramePr>
            <a:graphicFrameLocks noGrp="1"/>
          </p:cNvGraphicFramePr>
          <p:nvPr/>
        </p:nvGraphicFramePr>
        <p:xfrm>
          <a:off x="1763713" y="1628775"/>
          <a:ext cx="5808118" cy="3848399"/>
        </p:xfrm>
        <a:graphic>
          <a:graphicData uri="http://schemas.openxmlformats.org/drawingml/2006/table">
            <a:tbl>
              <a:tblPr/>
              <a:tblGrid>
                <a:gridCol w="2904852"/>
                <a:gridCol w="2903266"/>
              </a:tblGrid>
              <a:tr h="19250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2">
                              <a:lumMod val="10000"/>
                            </a:schemeClr>
                          </a:solidFill>
                          <a:effectLst/>
                          <a:latin typeface="Helvetica 65 Medium" pitchFamily="34" charset="0"/>
                          <a:cs typeface="Arial" charset="0"/>
                        </a:rPr>
                        <a:t>SKILLS GAPS AND SHORTAGES</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2">
                              <a:lumMod val="10000"/>
                            </a:schemeClr>
                          </a:solidFill>
                          <a:effectLst/>
                          <a:latin typeface="Helvetica 65 Medium" pitchFamily="34" charset="0"/>
                          <a:cs typeface="Arial" charset="0"/>
                        </a:rPr>
                        <a:t>HIGH SKILL EQUILIBRIUM</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923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2">
                              <a:lumMod val="10000"/>
                            </a:schemeClr>
                          </a:solidFill>
                          <a:effectLst/>
                          <a:latin typeface="Helvetica 65 Medium" pitchFamily="34" charset="0"/>
                          <a:cs typeface="Arial" charset="0"/>
                        </a:rPr>
                        <a:t>LOW SKILL EQUILIBRIUM</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2">
                              <a:lumMod val="10000"/>
                            </a:schemeClr>
                          </a:solidFill>
                          <a:effectLst/>
                          <a:latin typeface="Helvetica 65 Medium" pitchFamily="34" charset="0"/>
                          <a:cs typeface="Arial" charset="0"/>
                        </a:rPr>
                        <a:t>SKILLS SURPLUS</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 name="Line 17"/>
          <p:cNvSpPr>
            <a:spLocks noChangeShapeType="1"/>
          </p:cNvSpPr>
          <p:nvPr/>
        </p:nvSpPr>
        <p:spPr bwMode="auto">
          <a:xfrm flipV="1">
            <a:off x="1476375" y="1989138"/>
            <a:ext cx="0" cy="3097212"/>
          </a:xfrm>
          <a:prstGeom prst="line">
            <a:avLst/>
          </a:prstGeom>
          <a:noFill/>
          <a:ln w="76200">
            <a:solidFill>
              <a:schemeClr val="tx1"/>
            </a:solidFill>
            <a:miter lim="800000"/>
            <a:headEnd/>
            <a:tailEnd type="triangle" w="med" len="med"/>
          </a:ln>
        </p:spPr>
        <p:txBody>
          <a:bodyPr wrap="none"/>
          <a:lstStyle/>
          <a:p>
            <a:endParaRPr lang="en-US"/>
          </a:p>
        </p:txBody>
      </p:sp>
      <p:sp>
        <p:nvSpPr>
          <p:cNvPr id="6" name="Text Box 20"/>
          <p:cNvSpPr txBox="1">
            <a:spLocks noChangeArrowheads="1"/>
          </p:cNvSpPr>
          <p:nvPr/>
        </p:nvSpPr>
        <p:spPr bwMode="auto">
          <a:xfrm>
            <a:off x="0" y="3284538"/>
            <a:ext cx="1331913" cy="646331"/>
          </a:xfrm>
          <a:prstGeom prst="rect">
            <a:avLst/>
          </a:prstGeom>
          <a:noFill/>
          <a:ln w="9525">
            <a:noFill/>
            <a:miter lim="800000"/>
            <a:headEnd/>
            <a:tailEnd/>
          </a:ln>
        </p:spPr>
        <p:txBody>
          <a:bodyPr>
            <a:spAutoFit/>
          </a:bodyPr>
          <a:lstStyle/>
          <a:p>
            <a:pPr algn="ctr">
              <a:spcBef>
                <a:spcPct val="50000"/>
              </a:spcBef>
            </a:pPr>
            <a:r>
              <a:rPr lang="en-GB" dirty="0">
                <a:latin typeface="Arial" pitchFamily="34" charset="0"/>
              </a:rPr>
              <a:t>Skills demand</a:t>
            </a:r>
          </a:p>
        </p:txBody>
      </p:sp>
      <p:sp>
        <p:nvSpPr>
          <p:cNvPr id="7" name="Line 23"/>
          <p:cNvSpPr>
            <a:spLocks noChangeShapeType="1"/>
          </p:cNvSpPr>
          <p:nvPr/>
        </p:nvSpPr>
        <p:spPr bwMode="auto">
          <a:xfrm>
            <a:off x="2484438" y="5805488"/>
            <a:ext cx="4537075" cy="0"/>
          </a:xfrm>
          <a:prstGeom prst="line">
            <a:avLst/>
          </a:prstGeom>
          <a:noFill/>
          <a:ln w="76200">
            <a:solidFill>
              <a:schemeClr val="tx1"/>
            </a:solidFill>
            <a:miter lim="800000"/>
            <a:headEnd/>
            <a:tailEnd type="triangle" w="med" len="med"/>
          </a:ln>
        </p:spPr>
        <p:txBody>
          <a:bodyPr wrap="none"/>
          <a:lstStyle/>
          <a:p>
            <a:endParaRPr lang="en-US"/>
          </a:p>
        </p:txBody>
      </p:sp>
      <p:sp>
        <p:nvSpPr>
          <p:cNvPr id="8" name="Text Box 21"/>
          <p:cNvSpPr txBox="1">
            <a:spLocks noChangeArrowheads="1"/>
          </p:cNvSpPr>
          <p:nvPr/>
        </p:nvSpPr>
        <p:spPr bwMode="auto">
          <a:xfrm>
            <a:off x="3707904" y="5949950"/>
            <a:ext cx="2088059" cy="369332"/>
          </a:xfrm>
          <a:prstGeom prst="rect">
            <a:avLst/>
          </a:prstGeom>
          <a:noFill/>
          <a:ln w="9525">
            <a:noFill/>
            <a:miter lim="800000"/>
            <a:headEnd/>
            <a:tailEnd/>
          </a:ln>
        </p:spPr>
        <p:txBody>
          <a:bodyPr wrap="square">
            <a:spAutoFit/>
          </a:bodyPr>
          <a:lstStyle/>
          <a:p>
            <a:pPr>
              <a:spcBef>
                <a:spcPct val="50000"/>
              </a:spcBef>
            </a:pPr>
            <a:r>
              <a:rPr lang="en-GB" dirty="0">
                <a:latin typeface="Arial" pitchFamily="34" charset="0"/>
              </a:rPr>
              <a:t>Skills supply</a:t>
            </a:r>
          </a:p>
        </p:txBody>
      </p:sp>
    </p:spTree>
    <p:extLst>
      <p:ext uri="{BB962C8B-B14F-4D97-AF65-F5344CB8AC3E}">
        <p14:creationId xmlns:p14="http://schemas.microsoft.com/office/powerpoint/2010/main" val="3745465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770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How do countries compare: Employer </a:t>
            </a:r>
            <a:r>
              <a:rPr lang="en-US" sz="2400" dirty="0"/>
              <a:t>engagement in the orientation of employment services and training </a:t>
            </a:r>
            <a:r>
              <a:rPr lang="en-US" sz="2400" dirty="0" err="1"/>
              <a:t>programmes</a:t>
            </a:r>
            <a:endParaRPr lang="en-GB" sz="2400" dirty="0"/>
          </a:p>
        </p:txBody>
      </p:sp>
      <p:graphicFrame>
        <p:nvGraphicFramePr>
          <p:cNvPr id="3" name="Chart 2"/>
          <p:cNvGraphicFramePr>
            <a:graphicFrameLocks/>
          </p:cNvGraphicFramePr>
          <p:nvPr>
            <p:extLst>
              <p:ext uri="{D42A27DB-BD31-4B8C-83A1-F6EECF244321}">
                <p14:modId xmlns:p14="http://schemas.microsoft.com/office/powerpoint/2010/main" val="2523784254"/>
              </p:ext>
            </p:extLst>
          </p:nvPr>
        </p:nvGraphicFramePr>
        <p:xfrm>
          <a:off x="467544" y="1556792"/>
          <a:ext cx="8280920" cy="4176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43007104"/>
              </p:ext>
            </p:extLst>
          </p:nvPr>
        </p:nvGraphicFramePr>
        <p:xfrm>
          <a:off x="467544" y="5805264"/>
          <a:ext cx="7560840" cy="847725"/>
        </p:xfrm>
        <a:graphic>
          <a:graphicData uri="http://schemas.openxmlformats.org/drawingml/2006/table">
            <a:tbl>
              <a:tblPr>
                <a:tableStyleId>{5C22544A-7EE6-4342-B048-85BDC9FD1C3A}</a:tableStyleId>
              </a:tblPr>
              <a:tblGrid>
                <a:gridCol w="7560840"/>
              </a:tblGrid>
              <a:tr h="647700">
                <a:tc>
                  <a:txBody>
                    <a:bodyPr/>
                    <a:lstStyle/>
                    <a:p>
                      <a:pPr algn="just" fontAlgn="ctr"/>
                      <a:r>
                        <a:rPr lang="en-US" sz="1100" u="none" strike="noStrike" dirty="0">
                          <a:effectLst/>
                        </a:rPr>
                        <a:t>Note: This indicator is a composite index developed by the OECD based on a qualitative assessment of the extent to which the employment and training system is oriented to employer demand. It is based on the degree of vocational education and training (VET) </a:t>
                      </a:r>
                      <a:r>
                        <a:rPr lang="en-US" sz="1100" u="none" strike="noStrike" dirty="0" err="1">
                          <a:effectLst/>
                        </a:rPr>
                        <a:t>customisation</a:t>
                      </a:r>
                      <a:r>
                        <a:rPr lang="en-US" sz="1100" u="none" strike="noStrike" dirty="0">
                          <a:effectLst/>
                        </a:rPr>
                        <a:t>, whether particular support is provided to SMEs, and the accessibility of workplace training, where 1 corresponds to sub-optimal actions and 5 to a comprehensive set of policies and practices. The same methodology has been applied to all countries represented in the chart above.</a:t>
                      </a:r>
                      <a:endParaRPr lang="en-US" sz="1100" b="0" i="0" u="none" strike="noStrike" dirty="0">
                        <a:solidFill>
                          <a:srgbClr val="000000"/>
                        </a:solidFill>
                        <a:effectLst/>
                        <a:latin typeface="Arial"/>
                      </a:endParaRPr>
                    </a:p>
                  </a:txBody>
                  <a:tcPr marL="9525" marR="9525" marT="9525" marB="0" anchor="ctr">
                    <a:noFill/>
                  </a:tcPr>
                </a:tc>
              </a:tr>
            </a:tbl>
          </a:graphicData>
        </a:graphic>
      </p:graphicFrame>
    </p:spTree>
    <p:extLst>
      <p:ext uri="{BB962C8B-B14F-4D97-AF65-F5344CB8AC3E}">
        <p14:creationId xmlns:p14="http://schemas.microsoft.com/office/powerpoint/2010/main" val="3493020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313" y="1601788"/>
            <a:ext cx="8218487" cy="5067572"/>
          </a:xfrm>
        </p:spPr>
        <p:txBody>
          <a:bodyPr>
            <a:normAutofit lnSpcReduction="10000"/>
          </a:bodyPr>
          <a:lstStyle/>
          <a:p>
            <a:r>
              <a:rPr lang="en-GB" sz="2500" dirty="0"/>
              <a:t>Efforts are needed to align the training system with employers and target SMEs</a:t>
            </a:r>
          </a:p>
          <a:p>
            <a:endParaRPr lang="en-GB" sz="2500" dirty="0"/>
          </a:p>
          <a:p>
            <a:r>
              <a:rPr lang="en-GB" sz="2500" dirty="0"/>
              <a:t>Employers can take a lead role in the design and provision of training opportunities</a:t>
            </a:r>
          </a:p>
          <a:p>
            <a:pPr marL="744538" lvl="2" indent="-341313">
              <a:spcBef>
                <a:spcPts val="763"/>
              </a:spcBef>
            </a:pPr>
            <a:r>
              <a:rPr lang="en-GB" sz="2100" dirty="0"/>
              <a:t>By stimulating local </a:t>
            </a:r>
            <a:r>
              <a:rPr lang="en-GB" sz="2100" dirty="0" err="1"/>
              <a:t>sectoral</a:t>
            </a:r>
            <a:r>
              <a:rPr lang="en-GB" sz="2100" dirty="0"/>
              <a:t> networks</a:t>
            </a:r>
          </a:p>
          <a:p>
            <a:pPr marL="744538" lvl="2" indent="-341313">
              <a:spcBef>
                <a:spcPts val="763"/>
              </a:spcBef>
            </a:pPr>
            <a:r>
              <a:rPr lang="en-GB" sz="2100" dirty="0"/>
              <a:t>Better connecting them to colleges and universities through apprenticeship and work-based training models</a:t>
            </a:r>
          </a:p>
          <a:p>
            <a:endParaRPr lang="en-GB" sz="2500" dirty="0"/>
          </a:p>
          <a:p>
            <a:pPr marL="0" indent="0">
              <a:buNone/>
            </a:pPr>
            <a:r>
              <a:rPr lang="en-GB" sz="2500" dirty="0"/>
              <a:t>Examples: Using industry reps as trainers (United States); Employer Ownership Pilots (UK</a:t>
            </a:r>
            <a:r>
              <a:rPr lang="en-GB" sz="2500" dirty="0" smtClean="0"/>
              <a:t>); Second Career programme (Canada); </a:t>
            </a:r>
            <a:r>
              <a:rPr lang="en-GB" sz="2500" dirty="0" err="1" smtClean="0"/>
              <a:t>Skillnets</a:t>
            </a:r>
            <a:r>
              <a:rPr lang="en-GB" sz="2500" dirty="0" smtClean="0"/>
              <a:t> (Ireland)</a:t>
            </a:r>
            <a:endParaRPr lang="en-GB" sz="2500" dirty="0"/>
          </a:p>
        </p:txBody>
      </p:sp>
      <p:sp>
        <p:nvSpPr>
          <p:cNvPr id="3" name="Title 2"/>
          <p:cNvSpPr>
            <a:spLocks noGrp="1"/>
          </p:cNvSpPr>
          <p:nvPr>
            <p:ph type="title"/>
          </p:nvPr>
        </p:nvSpPr>
        <p:spPr/>
        <p:txBody>
          <a:bodyPr>
            <a:normAutofit fontScale="90000"/>
          </a:bodyPr>
          <a:lstStyle/>
          <a:p>
            <a:r>
              <a:rPr lang="en-GB" dirty="0" smtClean="0"/>
              <a:t>Addressing skills shortages and mismatches </a:t>
            </a:r>
            <a:endParaRPr lang="en-GB" dirty="0"/>
          </a:p>
        </p:txBody>
      </p:sp>
    </p:spTree>
    <p:extLst>
      <p:ext uri="{BB962C8B-B14F-4D97-AF65-F5344CB8AC3E}">
        <p14:creationId xmlns:p14="http://schemas.microsoft.com/office/powerpoint/2010/main" val="2449153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Stimulate demand and strengthening productivity by better utilising skills</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1556792"/>
            <a:ext cx="5832648" cy="5018633"/>
          </a:xfrm>
          <a:prstGeom prst="rect">
            <a:avLst/>
          </a:prstGeom>
        </p:spPr>
      </p:pic>
    </p:spTree>
    <p:extLst>
      <p:ext uri="{BB962C8B-B14F-4D97-AF65-F5344CB8AC3E}">
        <p14:creationId xmlns:p14="http://schemas.microsoft.com/office/powerpoint/2010/main" val="2430042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a:t>OECD Reviews on Local Job Creation: working with employers on assuring quality jobs and skills </a:t>
            </a:r>
            <a:r>
              <a:rPr lang="en-US" sz="2400" dirty="0" err="1"/>
              <a:t>utilisation</a:t>
            </a:r>
            <a:endParaRPr lang="en-GB"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1365998"/>
              </p:ext>
            </p:extLst>
          </p:nvPr>
        </p:nvGraphicFramePr>
        <p:xfrm>
          <a:off x="468313" y="1601788"/>
          <a:ext cx="7992119" cy="42034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70914078"/>
              </p:ext>
            </p:extLst>
          </p:nvPr>
        </p:nvGraphicFramePr>
        <p:xfrm>
          <a:off x="467544" y="5877272"/>
          <a:ext cx="7848872" cy="847372"/>
        </p:xfrm>
        <a:graphic>
          <a:graphicData uri="http://schemas.openxmlformats.org/drawingml/2006/table">
            <a:tbl>
              <a:tblPr>
                <a:tableStyleId>{5C22544A-7EE6-4342-B048-85BDC9FD1C3A}</a:tableStyleId>
              </a:tblPr>
              <a:tblGrid>
                <a:gridCol w="7848872"/>
              </a:tblGrid>
              <a:tr h="432048">
                <a:tc>
                  <a:txBody>
                    <a:bodyPr/>
                    <a:lstStyle/>
                    <a:p>
                      <a:pPr algn="just" fontAlgn="ctr"/>
                      <a:r>
                        <a:rPr lang="en-US" sz="1100" u="none" strike="noStrike" dirty="0">
                          <a:effectLst/>
                        </a:rPr>
                        <a:t>Note: This indicator is a composite index developed by the OECD based on a qualitative assessment of the extent to which the public sector works with employers to improve skills </a:t>
                      </a:r>
                      <a:r>
                        <a:rPr lang="en-US" sz="1100" u="none" strike="noStrike" dirty="0" err="1">
                          <a:effectLst/>
                        </a:rPr>
                        <a:t>utilisation</a:t>
                      </a:r>
                      <a:r>
                        <a:rPr lang="en-US" sz="1100" u="none" strike="noStrike" dirty="0">
                          <a:effectLst/>
                        </a:rPr>
                        <a:t> and work </a:t>
                      </a:r>
                      <a:r>
                        <a:rPr lang="en-US" sz="1100" u="none" strike="noStrike" dirty="0" err="1">
                          <a:effectLst/>
                        </a:rPr>
                        <a:t>organisation</a:t>
                      </a:r>
                      <a:r>
                        <a:rPr lang="en-US" sz="1100" u="none" strike="noStrike" dirty="0">
                          <a:effectLst/>
                        </a:rPr>
                        <a:t>. The involvement of sector/industry bodies in developing these strategies as well as the degree to which universities and training institutions undertake applied research of relevance to the local economy is also taken into consideration. The same methodology has been applied to all countries represented in the chart above.</a:t>
                      </a:r>
                      <a:endParaRPr lang="en-US" sz="1100" b="0" i="0" u="none" strike="noStrike" dirty="0">
                        <a:solidFill>
                          <a:srgbClr val="000000"/>
                        </a:solidFill>
                        <a:effectLst/>
                        <a:latin typeface="Arial"/>
                      </a:endParaRPr>
                    </a:p>
                  </a:txBody>
                  <a:tcPr marL="9172" marR="9172" marT="9172" marB="0" anchor="ctr">
                    <a:noFill/>
                  </a:tcPr>
                </a:tc>
              </a:tr>
            </a:tbl>
          </a:graphicData>
        </a:graphic>
      </p:graphicFrame>
    </p:spTree>
    <p:extLst>
      <p:ext uri="{BB962C8B-B14F-4D97-AF65-F5344CB8AC3E}">
        <p14:creationId xmlns:p14="http://schemas.microsoft.com/office/powerpoint/2010/main" val="3143940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313" y="1601788"/>
            <a:ext cx="8218487" cy="4779540"/>
          </a:xfrm>
        </p:spPr>
        <p:txBody>
          <a:bodyPr>
            <a:normAutofit fontScale="77500" lnSpcReduction="20000"/>
          </a:bodyPr>
          <a:lstStyle/>
          <a:p>
            <a:r>
              <a:rPr lang="en-GB" dirty="0"/>
              <a:t>providing technical assistance and setting an example </a:t>
            </a:r>
          </a:p>
          <a:p>
            <a:endParaRPr lang="en-GB" dirty="0"/>
          </a:p>
          <a:p>
            <a:r>
              <a:rPr lang="en-GB" dirty="0"/>
              <a:t>working with supply chains and employer networks to stimulate innovation and help employers ‘raise their game’ </a:t>
            </a:r>
          </a:p>
          <a:p>
            <a:endParaRPr lang="en-GB" dirty="0"/>
          </a:p>
          <a:p>
            <a:r>
              <a:rPr lang="en-GB" dirty="0"/>
              <a:t>putting in place management and leadership training programmes </a:t>
            </a:r>
          </a:p>
          <a:p>
            <a:pPr marL="0" indent="0">
              <a:buNone/>
            </a:pPr>
            <a:endParaRPr lang="en-GB" dirty="0" smtClean="0"/>
          </a:p>
          <a:p>
            <a:pPr marL="0" indent="0">
              <a:buNone/>
            </a:pPr>
            <a:r>
              <a:rPr lang="en-GB" i="1" dirty="0" smtClean="0"/>
              <a:t>Examples: Wine sector (Niagara Falls); </a:t>
            </a:r>
            <a:r>
              <a:rPr lang="en-US" i="1" dirty="0" smtClean="0"/>
              <a:t>Practice </a:t>
            </a:r>
            <a:r>
              <a:rPr lang="en-US" i="1" dirty="0"/>
              <a:t>labs for innovative work </a:t>
            </a:r>
            <a:r>
              <a:rPr lang="en-US" i="1" dirty="0" err="1" smtClean="0"/>
              <a:t>organisation</a:t>
            </a:r>
            <a:r>
              <a:rPr lang="en-US" i="1" dirty="0" smtClean="0"/>
              <a:t> (</a:t>
            </a:r>
            <a:r>
              <a:rPr lang="en-GB" i="1" dirty="0" smtClean="0"/>
              <a:t>Flanders, Belgium) </a:t>
            </a:r>
            <a:endParaRPr lang="en-GB" dirty="0" smtClean="0"/>
          </a:p>
          <a:p>
            <a:endParaRPr lang="en-GB" b="1" dirty="0" smtClean="0"/>
          </a:p>
          <a:p>
            <a:endParaRPr lang="en-GB" dirty="0"/>
          </a:p>
        </p:txBody>
      </p:sp>
      <p:sp>
        <p:nvSpPr>
          <p:cNvPr id="3" name="Title 2"/>
          <p:cNvSpPr>
            <a:spLocks noGrp="1"/>
          </p:cNvSpPr>
          <p:nvPr>
            <p:ph type="title"/>
          </p:nvPr>
        </p:nvSpPr>
        <p:spPr/>
        <p:txBody>
          <a:bodyPr/>
          <a:lstStyle/>
          <a:p>
            <a:r>
              <a:rPr lang="en-GB" dirty="0" smtClean="0"/>
              <a:t>In some countries, the government and its partners are…</a:t>
            </a:r>
            <a:endParaRPr lang="en-GB" dirty="0"/>
          </a:p>
        </p:txBody>
      </p:sp>
    </p:spTree>
    <p:extLst>
      <p:ext uri="{BB962C8B-B14F-4D97-AF65-F5344CB8AC3E}">
        <p14:creationId xmlns:p14="http://schemas.microsoft.com/office/powerpoint/2010/main" val="10792002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OECD_English_white</Template>
  <TotalTime>1540</TotalTime>
  <Words>2071</Words>
  <Application>Microsoft Office PowerPoint</Application>
  <PresentationFormat>Affichage à l'écran (4:3)</PresentationFormat>
  <Paragraphs>109</Paragraphs>
  <Slides>13</Slides>
  <Notes>10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13</vt:i4>
      </vt:variant>
    </vt:vector>
  </HeadingPairs>
  <TitlesOfParts>
    <vt:vector size="20" baseType="lpstr">
      <vt:lpstr>Arial</vt:lpstr>
      <vt:lpstr>Calibri</vt:lpstr>
      <vt:lpstr>Georgia</vt:lpstr>
      <vt:lpstr>Helvetica</vt:lpstr>
      <vt:lpstr>Helvetica 65 Medium</vt:lpstr>
      <vt:lpstr>OECD_English_white</vt:lpstr>
      <vt:lpstr>1_OECD_English_white</vt:lpstr>
      <vt:lpstr>Building quality jobs at the local level</vt:lpstr>
      <vt:lpstr>OECD reviews on Local Job Creation </vt:lpstr>
      <vt:lpstr>Why local matters?</vt:lpstr>
      <vt:lpstr>Présentation PowerPoint</vt:lpstr>
      <vt:lpstr>How do countries compare: Employer engagement in the orientation of employment services and training programmes</vt:lpstr>
      <vt:lpstr>Addressing skills shortages and mismatches </vt:lpstr>
      <vt:lpstr>Stimulate demand and strengthening productivity by better utilising skills</vt:lpstr>
      <vt:lpstr>OECD Reviews on Local Job Creation: working with employers on assuring quality jobs and skills utilisation</vt:lpstr>
      <vt:lpstr>In some countries, the government and its partners are…</vt:lpstr>
      <vt:lpstr>Dashboard index: Local flexibility/adjustability in the employment policy framework </vt:lpstr>
      <vt:lpstr>Dashboard index: Flexibility tends to improve policy integration and coordination</vt:lpstr>
      <vt:lpstr>How are countries injecting local flexibility and integration?</vt:lpstr>
      <vt:lpstr>Présentation PowerPoint</vt:lpstr>
    </vt:vector>
  </TitlesOfParts>
  <Company>OECD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Taberkane_M</dc:creator>
  <cp:lastModifiedBy>B K</cp:lastModifiedBy>
  <cp:revision>238</cp:revision>
  <cp:lastPrinted>2015-06-04T14:04:44Z</cp:lastPrinted>
  <dcterms:created xsi:type="dcterms:W3CDTF">2012-10-30T08:45:23Z</dcterms:created>
  <dcterms:modified xsi:type="dcterms:W3CDTF">2016-07-12T07:35:45Z</dcterms:modified>
</cp:coreProperties>
</file>