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300" r:id="rId5"/>
    <p:sldId id="323" r:id="rId6"/>
    <p:sldId id="301" r:id="rId7"/>
    <p:sldId id="302" r:id="rId8"/>
    <p:sldId id="303" r:id="rId9"/>
    <p:sldId id="312" r:id="rId10"/>
    <p:sldId id="309" r:id="rId11"/>
    <p:sldId id="265" r:id="rId12"/>
    <p:sldId id="319" r:id="rId13"/>
    <p:sldId id="322" r:id="rId14"/>
    <p:sldId id="352" r:id="rId15"/>
    <p:sldId id="353" r:id="rId16"/>
    <p:sldId id="318" r:id="rId17"/>
    <p:sldId id="321" r:id="rId18"/>
    <p:sldId id="349" r:id="rId19"/>
    <p:sldId id="337" r:id="rId20"/>
    <p:sldId id="324" r:id="rId21"/>
    <p:sldId id="338" r:id="rId22"/>
    <p:sldId id="325" r:id="rId23"/>
    <p:sldId id="326" r:id="rId24"/>
    <p:sldId id="327" r:id="rId25"/>
    <p:sldId id="328" r:id="rId26"/>
    <p:sldId id="339" r:id="rId27"/>
    <p:sldId id="340" r:id="rId28"/>
    <p:sldId id="341" r:id="rId29"/>
    <p:sldId id="342" r:id="rId30"/>
    <p:sldId id="329" r:id="rId31"/>
    <p:sldId id="330" r:id="rId32"/>
    <p:sldId id="331" r:id="rId33"/>
    <p:sldId id="351" r:id="rId34"/>
    <p:sldId id="332" r:id="rId35"/>
    <p:sldId id="357" r:id="rId36"/>
    <p:sldId id="356" r:id="rId37"/>
    <p:sldId id="333" r:id="rId38"/>
    <p:sldId id="345" r:id="rId39"/>
    <p:sldId id="343" r:id="rId40"/>
    <p:sldId id="344" r:id="rId41"/>
    <p:sldId id="334" r:id="rId42"/>
    <p:sldId id="346" r:id="rId43"/>
    <p:sldId id="348" r:id="rId44"/>
    <p:sldId id="335" r:id="rId45"/>
    <p:sldId id="307" r:id="rId4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niak Agnieszka" initials="DA" lastIdx="5" clrIdx="0">
    <p:extLst>
      <p:ext uri="{19B8F6BF-5375-455C-9EA6-DF929625EA0E}">
        <p15:presenceInfo xmlns:p15="http://schemas.microsoft.com/office/powerpoint/2012/main" userId="S-1-5-21-192403005-3892177650-565079599-8520" providerId="AD"/>
      </p:ext>
    </p:extLst>
  </p:cmAuthor>
  <p:cmAuthor id="2" name="Gierczak-Kasa Katarzyna" initials="GK" lastIdx="1" clrIdx="1">
    <p:extLst>
      <p:ext uri="{19B8F6BF-5375-455C-9EA6-DF929625EA0E}">
        <p15:presenceInfo xmlns:p15="http://schemas.microsoft.com/office/powerpoint/2012/main" userId="S::katarzyna.gierczak@pfron.org.pl::ebf59581-d955-40ae-afe1-285380a6c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BC50B-C517-774E-9035-E4160390B55C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8A2F1-FE3D-E44D-AF4A-45E668890F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6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8A2F1-FE3D-E44D-AF4A-45E668890F5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9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68751-62B6-41D7-AA48-48E5A56D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7BDDD2-E0D5-4A2A-B6A4-6A990FEA9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1974EA-1A73-4A6A-A75F-8F9675F1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CE3654-2197-40E0-B352-E80983B7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9D545D-D37A-4391-9AEB-E729DE0D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98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A3E8D-1CE1-40F2-9645-DE5CD77F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2704B0-05A2-4308-9AA7-BD4C15E16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C58DF-BD23-4751-B9AE-713945CF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A8F21E-2FA8-4D07-BCA4-30E53673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272785-5D6A-45B8-9291-008D3319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8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AD3A50D-B34D-4803-BAF9-D8F24688B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A592FF-58DA-4995-BD6D-140908202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FB83A0-1C95-405A-9303-C3F5D129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346D99-8058-4DEA-B8C4-C06D714B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D14FDD-EF85-4807-B3E9-ADD2776F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7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A10C97-4ACB-46A1-8222-46B5061E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37EA80-6BD9-476B-B48F-3916A00D6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EC98A4-F732-4974-A0F4-12BD5EED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3C120B-2544-435A-879F-15A1F9B8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5650E7-92FD-410D-8598-C6B967E1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3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574E3-5484-4203-9B7E-714B1F98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6941B3-CFAE-4582-A86A-DC82CA16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5D9D5C-F881-4710-9091-D81BAFE6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02F2AD-211B-4DA2-A299-E0E48320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3D5768-DF40-4AF9-92D3-F8585167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19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E23110-D35A-489E-9D7F-611CB93F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3A2BE9-E942-4232-AA33-20DE31A7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7468F9-D72D-4430-968A-DBBD6382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1D48CB-CC90-497E-80CE-155ABE02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372207-7A88-40A2-A4D0-CC9EEA2C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7550C0-C3F6-4A39-B204-FCB45C9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64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D6E6B-88BD-4984-B4E9-FC840735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4FF659-7603-4A5F-9987-ED79DF3CC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933109-2C68-468B-9919-B681698ED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29C5B-F6F9-426D-A0E4-FD1E3549A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B582FC9-45CC-46C7-A650-9B3E81D6E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6597617-5F94-4A48-B875-BE0737EB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20D157-2ED7-452A-BE6F-A3DB6E74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95AA15-689D-4A8D-AF77-981D9AE9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36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865DC-1430-42C3-9DFB-5FD1967B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CCDE8CA-C8FF-4407-94FF-6A8A8D8E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6DA4E1-8D8B-463B-9379-36317B7D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5D91D67-73DF-4F1F-8B1F-D5A01993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73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049942-3936-455D-B084-3218A412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EEEE2E-DBE8-4385-8ED8-20E8A998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2DC118-CD23-431A-ACA6-41DCC6F9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3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940EBC-1D11-44E6-A1DB-AB0EDC7A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0E2D7B-2266-4EC3-8621-CE4EBC8B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F2A025-68D0-4516-8C04-369E8CBC9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88A4C1-4273-47B5-8FB8-841797CC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3D2E5B-5E95-4F0F-8F4B-BED58F37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FDA997-A2CD-4EC1-A5CC-FA0BC3E7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17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4D666-ECAA-4CCD-83AD-C544DD79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DC4D498-BCAD-4B77-A0B4-CF8D92F9A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01DA1B-857F-4F8C-BFD4-A2921A3B7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D805BA-E460-45C0-B8CB-96197421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CAD62F-701D-4B52-9E9D-969022DD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3A085D-14A2-41A1-9A6F-3EF70057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7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AA6C636-9B4F-4870-9CD4-409960C6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6F189C-A12B-486B-841A-29E2B5E64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82DE17-3183-4395-A5AA-D03701354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3055-48E9-42B1-BE26-092B5D11C419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B753AA-C3DB-4823-9839-29C12431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0F3DD0-51BD-47A3-AFE0-57304FF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64150-C0C1-46A8-BC14-B397B07481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5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wda.pfron.org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wda.pfron.org.pl/kontakt/" TargetMode="External"/><Relationship Id="rId4" Type="http://schemas.openxmlformats.org/officeDocument/2006/relationships/hyperlink" Target="mailto:owda@pfron.org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04A95-006E-4392-B17B-E51E311FB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CF0101-C35E-4215-BDE8-029A8000C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0091161-ED29-49E7-9885-999ABFA423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/>
          <a:stretch/>
        </p:blipFill>
        <p:spPr>
          <a:xfrm>
            <a:off x="41422" y="0"/>
            <a:ext cx="1215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324068" y="958388"/>
            <a:ext cx="954386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Wyzwania w realizacji wsparcia Podmiotów Publicznych (PP)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osiągnięcie wszystkich celów projektu - </a:t>
            </a:r>
            <a:r>
              <a:rPr lang="pl-PL" sz="2150" b="1" dirty="0"/>
              <a:t>wprowadzenie II ścieżki wsparcia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ogromna skala potrzeb </a:t>
            </a:r>
            <a:r>
              <a:rPr lang="pl-PL" sz="2150" dirty="0"/>
              <a:t>PP przekraczająca zasoby OWDA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ograniczone zasoby </a:t>
            </a:r>
            <a:r>
              <a:rPr lang="pl-PL" sz="2150" dirty="0"/>
              <a:t>architektów-ekspertów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zdecydowanie </a:t>
            </a:r>
            <a:r>
              <a:rPr lang="pl-PL" sz="2150" b="1" dirty="0"/>
              <a:t>większa liczba audytów </a:t>
            </a:r>
            <a:r>
              <a:rPr lang="pl-PL" sz="2150" dirty="0"/>
              <a:t>i </a:t>
            </a:r>
            <a:r>
              <a:rPr lang="pl-PL" sz="2150" b="1" dirty="0"/>
              <a:t>mniejsza wsparcia inwestycyjnego </a:t>
            </a:r>
            <a:r>
              <a:rPr lang="pl-PL" sz="2150" dirty="0"/>
              <a:t>(6,7%/założenie 20%)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zróżnicowane standardy usług </a:t>
            </a:r>
            <a:r>
              <a:rPr lang="pl-PL" sz="2150" dirty="0"/>
              <a:t>z których korzystają PP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zróżnicowany  </a:t>
            </a:r>
            <a:r>
              <a:rPr lang="pl-PL" sz="2150" b="1" dirty="0"/>
              <a:t>poziom świadomości i wiedzy </a:t>
            </a:r>
            <a:r>
              <a:rPr lang="pl-PL" sz="2150" dirty="0"/>
              <a:t>PP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poziom decyzyjności </a:t>
            </a:r>
            <a:r>
              <a:rPr lang="pl-PL" sz="2150" dirty="0"/>
              <a:t>konsultantów i osób odpowiedzianych za inwestycje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jakość dokumentacji </a:t>
            </a:r>
            <a:r>
              <a:rPr lang="pl-PL" sz="2150" dirty="0"/>
              <a:t>dostarczanej przez PP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rozbieżność między danymi z samooceny </a:t>
            </a:r>
            <a:r>
              <a:rPr lang="pl-PL" sz="2150" dirty="0"/>
              <a:t>i dokumentacją, a stanem faktycznym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8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61" y="0"/>
            <a:ext cx="12190815" cy="6858000"/>
          </a:xfrm>
          <a:prstGeom prst="rect">
            <a:avLst/>
          </a:prstGeom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32778" y="92740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Poziom realizacji usług dla Podmiotów Publicznych</a:t>
            </a:r>
            <a:endParaRPr lang="pl-PL" sz="2800" dirty="0">
              <a:latin typeface="+mn-lt"/>
            </a:endParaRPr>
          </a:p>
        </p:txBody>
      </p:sp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332778" y="1948873"/>
            <a:ext cx="10222936" cy="9404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300" b="1" dirty="0"/>
              <a:t>Wsparcie 282 PP </a:t>
            </a:r>
            <a:r>
              <a:rPr lang="pl-PL" sz="2300" dirty="0"/>
              <a:t>w ramach I ścieżki, w tym </a:t>
            </a:r>
            <a:r>
              <a:rPr lang="pl-PL" sz="2300" b="1" dirty="0"/>
              <a:t>103 budynków z zabytkową tkanką architektoniczną </a:t>
            </a:r>
          </a:p>
          <a:p>
            <a:pPr marL="0" indent="0">
              <a:buNone/>
            </a:pPr>
            <a:endParaRPr lang="pl-PL" sz="2150" dirty="0"/>
          </a:p>
        </p:txBody>
      </p:sp>
      <p:sp>
        <p:nvSpPr>
          <p:cNvPr id="17" name="Symbol zastępczy zawartości 15"/>
          <p:cNvSpPr txBox="1">
            <a:spLocks/>
          </p:cNvSpPr>
          <p:nvPr/>
        </p:nvSpPr>
        <p:spPr>
          <a:xfrm>
            <a:off x="332778" y="2942164"/>
            <a:ext cx="10222936" cy="2997055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Dolnośląskie: 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Zachodniopomorskie: 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Lubuskie: 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Wielkopolskie: 19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Kujawko-pomorskie: 18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Małopolskie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Pomorskie: 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Mazowieckie: 43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Łódzkie: 18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Śląskie35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Opolskie: 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Warmińsko-mazurskie: 12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Lubelskie: 16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Podlaskie: 16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Świętokrzyskie: 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50" dirty="0"/>
              <a:t>Podkarpackie: 10</a:t>
            </a:r>
          </a:p>
        </p:txBody>
      </p:sp>
    </p:spTree>
    <p:extLst>
      <p:ext uri="{BB962C8B-B14F-4D97-AF65-F5344CB8AC3E}">
        <p14:creationId xmlns:p14="http://schemas.microsoft.com/office/powerpoint/2010/main" val="331593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19088"/>
          </a:xfrm>
        </p:spPr>
        <p:txBody>
          <a:bodyPr>
            <a:normAutofit fontScale="90000"/>
          </a:bodyPr>
          <a:lstStyle/>
          <a:p>
            <a:r>
              <a:rPr lang="pl-PL" dirty="0"/>
              <a:t>„Pierwsza ścieżka wsparcia”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61" y="0"/>
            <a:ext cx="12190815" cy="6858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63254" y="1353432"/>
            <a:ext cx="996198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Poziom realizacji usług dla Podmiotów Publicznych </a:t>
            </a:r>
          </a:p>
          <a:p>
            <a:pPr>
              <a:spcAft>
                <a:spcPts val="1200"/>
              </a:spcAft>
            </a:pPr>
            <a:r>
              <a:rPr lang="pl-PL" sz="2150" b="1" dirty="0"/>
              <a:t>259 audytów </a:t>
            </a:r>
            <a:r>
              <a:rPr lang="pl-PL" sz="2150" dirty="0"/>
              <a:t>zrealizowanych lub w realizacji, </a:t>
            </a:r>
            <a:r>
              <a:rPr lang="pl-PL" sz="2150" b="1" dirty="0"/>
              <a:t>137 raportów </a:t>
            </a:r>
            <a:r>
              <a:rPr lang="pl-PL" sz="2150" dirty="0"/>
              <a:t>przekazanych do PP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50" b="1" dirty="0"/>
              <a:t>37 PP </a:t>
            </a:r>
            <a:r>
              <a:rPr lang="pl-PL" sz="2150" dirty="0"/>
              <a:t> zgłosiło do OWDA </a:t>
            </a:r>
            <a:r>
              <a:rPr lang="pl-PL" sz="2150" b="1" dirty="0"/>
              <a:t>doradztwo inwestycyjne</a:t>
            </a:r>
            <a:r>
              <a:rPr lang="pl-PL" sz="2150" dirty="0"/>
              <a:t>, konsultacje projektowe, weryfikację raportu itp.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50" b="1" dirty="0"/>
              <a:t>123  PP </a:t>
            </a:r>
            <a:r>
              <a:rPr lang="pl-PL" sz="2150" dirty="0"/>
              <a:t>zgłoszonych</a:t>
            </a:r>
            <a:r>
              <a:rPr lang="pl-PL" sz="2150" b="1" dirty="0"/>
              <a:t> </a:t>
            </a:r>
            <a:r>
              <a:rPr lang="pl-PL" sz="2150" dirty="0"/>
              <a:t>w ramach </a:t>
            </a:r>
            <a:r>
              <a:rPr lang="pl-PL" sz="2150" b="1" dirty="0"/>
              <a:t>audytów uproszczonych</a:t>
            </a:r>
            <a:endParaRPr lang="pl-PL" sz="215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50" b="1" dirty="0"/>
              <a:t>143 PP objętych wsparciem w ramach drugiej ścieżki: </a:t>
            </a:r>
            <a:r>
              <a:rPr lang="pl-PL" sz="2150" dirty="0"/>
              <a:t>jednostkowe pytania PP, spotkania bezpośrednie/on-line ze starszym ekspertem ds. dostępności i specjalistami ds. dostępności. </a:t>
            </a:r>
          </a:p>
        </p:txBody>
      </p:sp>
    </p:spTree>
    <p:extLst>
      <p:ext uri="{BB962C8B-B14F-4D97-AF65-F5344CB8AC3E}">
        <p14:creationId xmlns:p14="http://schemas.microsoft.com/office/powerpoint/2010/main" val="317218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88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40096" y="1064054"/>
            <a:ext cx="10647645" cy="380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Opracowanie standardu audytu w ramach OWDA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wnioski z etapu przygotowania narzędzi do prowadzenia wsparcia PP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jakość i praktyczna wartość audytów przekazywanych przez PP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wprowadzenie usługi – weryfikacja raportu posiadanego przez PP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uwzględnienie wskazań z załącznika  nr 10 do dokumentacji konkursowej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podstawa – Standardy dla Miasta Gdyni i Model Dostępnej Szkoły, </a:t>
            </a:r>
            <a:r>
              <a:rPr lang="pl-PL" sz="2150" b="1" dirty="0"/>
              <a:t>referencyjne Standardy Dostępności Centrum Projektowania Uniwersalnego Politechniki Gdańskiej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elementy standardu usług OWDA – przebieg i organizacja wsparcia PP, samoocena, narzędzie do realizacja audytu (inwentaryzacji dostępności), forma raport z audytu</a:t>
            </a:r>
            <a:r>
              <a:rPr lang="pl-PL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925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220708" y="1249910"/>
            <a:ext cx="975058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Etapy i personel zaangażowany w przeprowadzenie audytu</a:t>
            </a:r>
            <a:endParaRPr lang="pl-PL" sz="2800" dirty="0"/>
          </a:p>
          <a:p>
            <a:pPr>
              <a:spcAft>
                <a:spcPts val="600"/>
              </a:spcAft>
            </a:pPr>
            <a:r>
              <a:rPr lang="pl-PL" sz="2150" b="1" dirty="0"/>
              <a:t>zadanie 1 - samoocena przeprowadzona przez PP 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dokument: Ankieta Samooceny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personel: konsultanci ds. dostępności</a:t>
            </a:r>
          </a:p>
          <a:p>
            <a:pPr>
              <a:spcAft>
                <a:spcPts val="600"/>
              </a:spcAft>
            </a:pPr>
            <a:r>
              <a:rPr lang="pl-PL" sz="2150" b="1" dirty="0"/>
              <a:t>zadanie 2 - ustalenie zakresu audytu, uzyskanie dokumentacji od PP 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dokument: Indywidualny program wsparcia w zakresie zapewnienia dostępności architektonicznej 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personel: samodzielni specjaliści ds. dostępności</a:t>
            </a:r>
          </a:p>
          <a:p>
            <a:pPr>
              <a:spcAft>
                <a:spcPts val="600"/>
              </a:spcAft>
            </a:pPr>
            <a:r>
              <a:rPr lang="pl-PL" sz="2150" b="1" dirty="0"/>
              <a:t>zadanie 3 - organizacja i przeprowadzenie audytu (inwentaryzacja dostępności) </a:t>
            </a:r>
            <a:endParaRPr lang="pl-PL" sz="2150" dirty="0"/>
          </a:p>
          <a:p>
            <a:pPr>
              <a:spcAft>
                <a:spcPts val="600"/>
              </a:spcAft>
            </a:pPr>
            <a:r>
              <a:rPr lang="pl-PL" sz="2150" dirty="0"/>
              <a:t>dokument: Narzędzie do realizacji audytu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personel: audytor, architekt-ekspert ds. dostępności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5222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076457" y="1044867"/>
            <a:ext cx="9869184" cy="3382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Etapy i personel zaangażowany w przeprowadzenie audytu</a:t>
            </a:r>
            <a:endParaRPr lang="pl-PL" sz="2800" dirty="0"/>
          </a:p>
          <a:p>
            <a:pPr>
              <a:spcAft>
                <a:spcPts val="600"/>
              </a:spcAft>
            </a:pPr>
            <a:r>
              <a:rPr lang="pl-PL" sz="2150" b="1" dirty="0"/>
              <a:t>zadanie 4 - opracowanie raportu z audytu dostępności architektonicznej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dokument: Raport z audytu dostępności architektonicznej z rekomendacjami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personel: audytor, architekt-ekspert ds. dostępności</a:t>
            </a:r>
          </a:p>
          <a:p>
            <a:pPr>
              <a:spcAft>
                <a:spcPts val="600"/>
              </a:spcAft>
            </a:pPr>
            <a:r>
              <a:rPr lang="pl-PL" sz="2150" b="1" dirty="0"/>
              <a:t>Zadanie 5 - wsparcie po-audytowe w zakresie wdrożenia wskazań i rekomendacji z Raportu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personel: architekt-ekspert ds. dostępności, konsultanci ds. dostępności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Wsparcie PP w całym procesie realizacji audytu lub innego rodzaju usługi</a:t>
            </a:r>
          </a:p>
        </p:txBody>
      </p:sp>
    </p:spTree>
    <p:extLst>
      <p:ext uri="{BB962C8B-B14F-4D97-AF65-F5344CB8AC3E}">
        <p14:creationId xmlns:p14="http://schemas.microsoft.com/office/powerpoint/2010/main" val="212731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722465" y="827587"/>
            <a:ext cx="1074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Ankieta Samooceny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42" y="1350807"/>
            <a:ext cx="3465884" cy="490057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03" y="1350807"/>
            <a:ext cx="3461727" cy="49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989542" y="943704"/>
            <a:ext cx="970260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3000" b="1" dirty="0"/>
              <a:t>Ankieta Samooceny</a:t>
            </a:r>
            <a:endParaRPr lang="pl-PL" sz="3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ocena dostępności architektonicznej przeprowadzana przez PP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uzyskanie informacji niezbędnych do przeprowadzenia audytu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aspekt świadomościowy i edukacyjny samooceny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zawartość Ankiety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podstawowe informacje o PP: rodzaj usług, lokalizacja, zabytkowa tkanka architektoniczna, etap inwestycji, powierzchnia użytkowa i liczba kondygnacji, przestrzeń publiczna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preferowany przez PP zakres wsparcia/rodzaj usługi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samoocena aktualnego poziomu zapewnienia dostępności (27 pytań)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dodatkowe informacje dotyczące budynku i przestrzeni publicznej</a:t>
            </a:r>
          </a:p>
        </p:txBody>
      </p:sp>
    </p:spTree>
    <p:extLst>
      <p:ext uri="{BB962C8B-B14F-4D97-AF65-F5344CB8AC3E}">
        <p14:creationId xmlns:p14="http://schemas.microsoft.com/office/powerpoint/2010/main" val="121409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243839" y="782320"/>
            <a:ext cx="1194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IPDA - Indywidualny program wsparcia w zakresie zapewnienia dostępności architektonicznej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07" y="1736427"/>
            <a:ext cx="3207689" cy="45466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448" y="1736427"/>
            <a:ext cx="3210338" cy="45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185852" y="951398"/>
            <a:ext cx="946102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IPDA - Indywidualny program wsparcia w zakresie zapewnienia dostępności architektonicznej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ustalenie zakresu i harmonogramu wsparcia – formuła kontraktu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uzupełnienie dokumentacji - </a:t>
            </a:r>
            <a:r>
              <a:rPr lang="pl-PL" sz="2150" b="1" dirty="0"/>
              <a:t>katalog dokumentacji dla danej usługi </a:t>
            </a:r>
            <a:r>
              <a:rPr lang="pl-PL" sz="2150" dirty="0"/>
              <a:t>(opracowanie dla PP)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podstawowe informacje o PP na podstawie Ankiety Samooceny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krótka charakterystyka budynku i przestrzeni publicznej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dodatkowe informacje dotyczące barier architektonicznych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dotychczasowe oraz planowane zadania związane z zapewnieniem dostępności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harmonogram, zakres i personel odpowiedzialny za wsparcie PP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osoby wskazane do kontaktu po stronie OWDA i PP</a:t>
            </a:r>
          </a:p>
        </p:txBody>
      </p:sp>
    </p:spTree>
    <p:extLst>
      <p:ext uri="{BB962C8B-B14F-4D97-AF65-F5344CB8AC3E}">
        <p14:creationId xmlns:p14="http://schemas.microsoft.com/office/powerpoint/2010/main" val="33810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76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914400" y="942100"/>
            <a:ext cx="97332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/>
          </a:p>
          <a:p>
            <a:endParaRPr lang="pl-PL" dirty="0"/>
          </a:p>
          <a:p>
            <a:pPr algn="ctr"/>
            <a:r>
              <a:rPr lang="pl-PL" sz="3200" b="1" dirty="0"/>
              <a:t>Narzędzia i wnioski z realizacji projektu OWDA – Ośrodek Wsparcia Architektury Dostępnej</a:t>
            </a:r>
            <a:br>
              <a:rPr lang="pl-PL" sz="2800" b="1" dirty="0"/>
            </a:br>
            <a:endParaRPr lang="pl-PL" sz="2800" b="1" dirty="0"/>
          </a:p>
          <a:p>
            <a:pPr algn="ctr"/>
            <a:endParaRPr lang="pl-PL" sz="2000" b="1" dirty="0"/>
          </a:p>
          <a:p>
            <a:pPr algn="ctr"/>
            <a:r>
              <a:rPr lang="pl-PL" sz="2800" b="1" dirty="0"/>
              <a:t>XI Posiedzenie Rady Dostępności</a:t>
            </a:r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Jelenia Góra, 7 września 2023 r.</a:t>
            </a:r>
          </a:p>
        </p:txBody>
      </p:sp>
    </p:spTree>
    <p:extLst>
      <p:ext uri="{BB962C8B-B14F-4D97-AF65-F5344CB8AC3E}">
        <p14:creationId xmlns:p14="http://schemas.microsoft.com/office/powerpoint/2010/main" val="216901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039336" y="909068"/>
            <a:ext cx="9344989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Organizacja i przygotowanie audytu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ustalenie osoby/osób odpowiedzialnych po stronie PP za współpracę przy audycie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ustalenie terminu i czasu wizji lokalnej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weryfikacja informacji kluczowych dla przeprowadzenia audytu: </a:t>
            </a:r>
            <a:r>
              <a:rPr lang="pl-PL" sz="2150" dirty="0">
                <a:solidFill>
                  <a:srgbClr val="00B0F0"/>
                </a:solidFill>
              </a:rPr>
              <a:t> </a:t>
            </a:r>
            <a:r>
              <a:rPr lang="pl-PL" sz="2150" dirty="0"/>
              <a:t>sposób dotarcia – otoczenie obiektu, lokalizacja wejść dostępnych, ustalenie ścieżek dostępu wewnątrz obiektu i pomieszczeń referencyjnych dla danej funkcji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analiza i ewentualne uzupełnienie dokumentacji niezbędnej do realizacji audytu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współpraca audytora z architektem w trakcie wszystkich prac związanych z realizacją audytu</a:t>
            </a:r>
          </a:p>
        </p:txBody>
      </p:sp>
    </p:spTree>
    <p:extLst>
      <p:ext uri="{BB962C8B-B14F-4D97-AF65-F5344CB8AC3E}">
        <p14:creationId xmlns:p14="http://schemas.microsoft.com/office/powerpoint/2010/main" val="154783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283780" y="827587"/>
            <a:ext cx="9624438" cy="494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Ścieżki dostępu – element standardu audytu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koncepcja ścieżki dostępu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bariera architektoniczna - bariera krytyczna, utrudnienie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funkcja budynku - administracja, mieszkalnictwo, oświata, ochrona zdrowia, sport, kultura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typy pomieszczeń z uwagi na funkcję budynku (przykładowe dla szpitala):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kluczowe (obligatoryjne) - rejestracja, izba przyjęć, sekretariat, poczekalnia, szatnia, pomieszczenia higieniczno-sanitarne dla OzN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reprezentatywne - pokoje zabiegowe, sale chorych, gabinety lekarskie, kuchnia ogólnodostępna, świetlica, pokoje kierownictwa / zarządu, pozostałe pomieszczenia </a:t>
            </a:r>
            <a:r>
              <a:rPr lang="pl-PL" sz="2150" dirty="0" err="1"/>
              <a:t>higieniczno</a:t>
            </a:r>
            <a:r>
              <a:rPr lang="pl-PL" sz="2150" dirty="0"/>
              <a:t> – sanitarne.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rekomendowane przez PP – wskazane w IPDA</a:t>
            </a:r>
          </a:p>
        </p:txBody>
      </p:sp>
    </p:spTree>
    <p:extLst>
      <p:ext uri="{BB962C8B-B14F-4D97-AF65-F5344CB8AC3E}">
        <p14:creationId xmlns:p14="http://schemas.microsoft.com/office/powerpoint/2010/main" val="334041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771556" y="1008479"/>
            <a:ext cx="949507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>
                <a:solidFill>
                  <a:prstClr val="black"/>
                </a:solidFill>
              </a:rPr>
              <a:t> </a:t>
            </a:r>
            <a:r>
              <a:rPr lang="pl-PL" sz="2800" b="1" dirty="0"/>
              <a:t>Wyznaczenie ścieżek dostępu</a:t>
            </a:r>
            <a:endParaRPr lang="pl-PL" sz="28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ścieżka dostępu - przed audytem </a:t>
            </a:r>
            <a:r>
              <a:rPr lang="pl-PL" sz="2150" dirty="0"/>
              <a:t>– na podstawie dostarczonej przez PP dokumentacji wybór trasy dojścia, stref i pomieszczeń z każdorazowym uwzględnieniem dostępu do pomieszczeń higieniczno-sanitarnych dla OzN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ścieżka dostępu - po audycie </a:t>
            </a:r>
            <a:r>
              <a:rPr lang="pl-PL" sz="2150" dirty="0"/>
              <a:t>– na podstawie wizji lokalnej i inwentaryzacji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trasa dojścia do budynku w odległości do 150m poza terenem PP, (od przystanku, parkingu) do wejścia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trasa od wejścia na teren PP do wejścia głównego do budynku i/lub wejścia dostępnego dla OzN oraz znajdujące się przy tej trasie elementy małej architektury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trasa w obrębie budynku od wejścia do budynku do wejść do pomieszczeń, w których świadczone są ogólnodostępne usługi</a:t>
            </a:r>
          </a:p>
        </p:txBody>
      </p:sp>
    </p:spTree>
    <p:extLst>
      <p:ext uri="{BB962C8B-B14F-4D97-AF65-F5344CB8AC3E}">
        <p14:creationId xmlns:p14="http://schemas.microsoft.com/office/powerpoint/2010/main" val="289238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289712" y="791195"/>
            <a:ext cx="1144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Ścieżka dostępu – obszar Dojścia i parkingi poza nieruchomością (budynek administracyjny)</a:t>
            </a:r>
            <a:endParaRPr lang="pl-PL" sz="2800" b="1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39" y="1745302"/>
            <a:ext cx="4490520" cy="41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289712" y="791195"/>
            <a:ext cx="1144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Ścieżka dostępu w budynku (budynek administracyjny)</a:t>
            </a:r>
            <a:endParaRPr lang="pl-PL" sz="2800" b="1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0" y="1494653"/>
            <a:ext cx="3929203" cy="44250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7" y="1494653"/>
            <a:ext cx="4119327" cy="44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289712" y="791195"/>
            <a:ext cx="1144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Ścieżka dostępu – obszary Dojścia i parkingi poza nieruchomością oraz Dojścia i parkingi na terenie nieruchomości (budynek służby zdrowia)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88" y="1936920"/>
            <a:ext cx="4507808" cy="40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08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289712" y="791195"/>
            <a:ext cx="1144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Ścieżka dostępu w budynku (budynek służby zdrowia)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76" y="1328497"/>
            <a:ext cx="6058452" cy="25514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23" y="3879913"/>
            <a:ext cx="6056767" cy="24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2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37564" y="885996"/>
            <a:ext cx="11077619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Audyt dostępności architektonicznej – obszary podlegające inwentaryzacji</a:t>
            </a:r>
            <a:endParaRPr lang="pl-PL" sz="280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1: Dojścia i parkingi poza nieruchomością PP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2: Dojścia i parkingi na terenie nieruchomości PP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3: Miejsca odpoczynku i elementy małej architektury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4: Strefa wejściowa zewnętrzna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5: Strefa wejściowa w budynku / hall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6: Komunikacja pozioma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7: Komunikacja pionowa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8: Pomieszczenia użytkowe/ogólnodostępne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9: Pomieszczenia wyciszenia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10: Pomieszczenia higieniczno-sanitarne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Obszar 11: Ewakuacja</a:t>
            </a:r>
          </a:p>
        </p:txBody>
      </p:sp>
    </p:spTree>
    <p:extLst>
      <p:ext uri="{BB962C8B-B14F-4D97-AF65-F5344CB8AC3E}">
        <p14:creationId xmlns:p14="http://schemas.microsoft.com/office/powerpoint/2010/main" val="1217525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768649" y="977472"/>
            <a:ext cx="1142275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Audyt dostępności architektonicznej – elementy w ramach obszarów podlegających ocenie (przykład)</a:t>
            </a:r>
            <a:endParaRPr lang="pl-PL" sz="2800" dirty="0"/>
          </a:p>
          <a:p>
            <a:pPr fontAlgn="base">
              <a:spcAft>
                <a:spcPts val="1200"/>
              </a:spcAft>
            </a:pPr>
            <a:r>
              <a:rPr lang="pl-PL" sz="2150" b="1" dirty="0"/>
              <a:t>Obszar 4: STREFA WEJŚCIOWA ZEWNĘTRZNA </a:t>
            </a:r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1: Strefa wejścia głównego do budynku (informacje ogólne)</a:t>
            </a:r>
            <a:r>
              <a:rPr lang="pl-PL" sz="2150" b="1" dirty="0"/>
              <a:t> </a:t>
            </a:r>
            <a:endParaRPr lang="pl-PL" sz="215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2: Schody przed wejściem do budynku</a:t>
            </a:r>
            <a:r>
              <a:rPr lang="pl-PL" sz="2150" b="1" dirty="0"/>
              <a:t> </a:t>
            </a:r>
            <a:endParaRPr lang="pl-PL" sz="215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3: Pochylnia (schody przed wejściem do budynku) </a:t>
            </a:r>
            <a:r>
              <a:rPr lang="pl-PL" sz="2150" b="1" dirty="0"/>
              <a:t> </a:t>
            </a:r>
            <a:endParaRPr lang="pl-PL" sz="215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4: Winda (schody przed wejściem do budynku)</a:t>
            </a:r>
            <a:r>
              <a:rPr lang="pl-PL" sz="2150" b="1" dirty="0"/>
              <a:t> </a:t>
            </a:r>
            <a:endParaRPr lang="pl-PL" sz="215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5: Podnośnik (schody przed wejściem do budynku)</a:t>
            </a:r>
            <a:r>
              <a:rPr lang="pl-PL" sz="2150" b="1" dirty="0"/>
              <a:t> </a:t>
            </a:r>
            <a:endParaRPr lang="pl-PL" sz="215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6: Platforma (schody przed wejściem do budynku) </a:t>
            </a:r>
            <a:r>
              <a:rPr lang="pl-PL" sz="2150" b="1" dirty="0"/>
              <a:t> </a:t>
            </a:r>
            <a:endParaRPr lang="pl-PL" sz="2150" dirty="0"/>
          </a:p>
          <a:p>
            <a:pPr fontAlgn="base">
              <a:spcAft>
                <a:spcPts val="600"/>
              </a:spcAft>
            </a:pPr>
            <a:r>
              <a:rPr lang="pl-PL" sz="2150" dirty="0"/>
              <a:t>Element 7: Wejście</a:t>
            </a:r>
            <a:r>
              <a:rPr lang="pl-PL" sz="2150" b="1" dirty="0"/>
              <a:t> </a:t>
            </a:r>
            <a:r>
              <a:rPr lang="pl-PL" sz="2400" b="1" dirty="0"/>
              <a:t>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8661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028422" y="1019722"/>
            <a:ext cx="101351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Audyt dostępności architektonicznej – pytania audytowe w ramach ocenianego elementu (przykład)</a:t>
            </a:r>
          </a:p>
          <a:p>
            <a:pPr>
              <a:spcAft>
                <a:spcPts val="1200"/>
              </a:spcAft>
            </a:pPr>
            <a:r>
              <a:rPr lang="pl-PL" sz="2150" b="1" dirty="0"/>
              <a:t>Element 7: Wejście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 Drzwi wejściowe do budynku i strefa bezpośrednio przed nimi.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4.7.1 Przed drzwiami wejściowymi jest przestrzeń manewrowa o wymiarach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min. 1,5 m x 1,5 m (w odległości max 0,2 m od skrzydła zamkniętych drzwi).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4.7.2 Przed drzwiami wejściowymi jest przestrzeń manewrowa o wymiarach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min. 2,0 x 2,0 m (w odległości max 0,2 m od skrzydła zamkniętych drzwi).</a:t>
            </a:r>
            <a:r>
              <a:rPr lang="pl-PL" sz="2150" b="1" dirty="0"/>
              <a:t> </a:t>
            </a:r>
            <a:endParaRPr lang="pl-PL" sz="2150" dirty="0"/>
          </a:p>
        </p:txBody>
      </p:sp>
    </p:spTree>
    <p:extLst>
      <p:ext uri="{BB962C8B-B14F-4D97-AF65-F5344CB8AC3E}">
        <p14:creationId xmlns:p14="http://schemas.microsoft.com/office/powerpoint/2010/main" val="16715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177635" y="2094019"/>
            <a:ext cx="9836727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Podstawowe informacje o projekcie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Lider Projektu: </a:t>
            </a:r>
            <a:r>
              <a:rPr lang="pl-PL" sz="2150" dirty="0"/>
              <a:t>Fundacja Aktywnej Rehabilitacji „FAR”.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Partner Projektu: </a:t>
            </a:r>
            <a:r>
              <a:rPr lang="pl-PL" sz="2150" dirty="0"/>
              <a:t>Państwowy Fundusz Rehabilitacji Osób Niepełnosprawnych.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Partner Projektu: </a:t>
            </a:r>
            <a:r>
              <a:rPr lang="pl-PL" sz="2150" dirty="0"/>
              <a:t>ARQiteka Biuro Projektowe Marta Kulik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Instytucja Zarządzająca: </a:t>
            </a:r>
            <a:r>
              <a:rPr lang="pl-PL" sz="2150" dirty="0"/>
              <a:t>Ministerstwo Funduszy i Polityki Regionalnej.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Czas trwania projektu: </a:t>
            </a:r>
            <a:r>
              <a:rPr lang="pl-PL" sz="2150" dirty="0"/>
              <a:t>lipiec 2021 r – grudzień 2023 r.</a:t>
            </a:r>
          </a:p>
        </p:txBody>
      </p:sp>
    </p:spTree>
    <p:extLst>
      <p:ext uri="{BB962C8B-B14F-4D97-AF65-F5344CB8AC3E}">
        <p14:creationId xmlns:p14="http://schemas.microsoft.com/office/powerpoint/2010/main" val="2150769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711502" y="1072030"/>
            <a:ext cx="979957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Audyt dostępności architektonicznej – pytania audytowe w ramach ocenianego elementu (przykład)</a:t>
            </a:r>
            <a:endParaRPr lang="pl-PL" sz="2800" dirty="0"/>
          </a:p>
          <a:p>
            <a:pPr fontAlgn="base">
              <a:spcAft>
                <a:spcPts val="1200"/>
              </a:spcAft>
            </a:pPr>
            <a:r>
              <a:rPr lang="pl-PL" sz="2150" b="1" dirty="0"/>
              <a:t>Element 7: Wejście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4.7.3 Szerokość przestrzeni manewrowej obok drzwi, po tej stronie co klamka, wynosi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min. 0,6 m, gdy drzwi otwierają się „w kierunku otwierającego”.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4.7.4 Przestrzeń manewrowa przed wejściem jest utwardzona.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4.7.5 Przestrzeń manewrowa przed wejściem jest równa (bez wgłębień).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4.7.6 Przestrzeń manewrowa przed wejściem jest antypoślizgowa.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4.7.7 Przestrzeń manewrowa przed wejściem o spadku max 2%.</a:t>
            </a:r>
          </a:p>
          <a:p>
            <a:r>
              <a:rPr lang="pl-PL" sz="2400" b="1" dirty="0"/>
              <a:t>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24783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752142" y="943974"/>
            <a:ext cx="10012429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Audyt dostępności architektonicznej – pytania audytowe w ramach ocenianego elementu (przykład)</a:t>
            </a:r>
          </a:p>
          <a:p>
            <a:pPr>
              <a:spcAft>
                <a:spcPts val="1200"/>
              </a:spcAft>
            </a:pPr>
            <a:r>
              <a:rPr lang="pl-PL" sz="2150" b="1" dirty="0"/>
              <a:t>4.7 Drzwi wejściowe do budynku i strefa bezpośrednio przed nimi.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4.7.8 Przed wejściem jest domofon lub przycisk dzwonka.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4.7.8.1 Domofon lub dzwonek przy wejściu na wysokości od 0,8 do 1,4m.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4.7.8.2 Domofon lub dzwonek przy wejściu ma oznaczenia dotykowe dla osób niewidomych.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4.7.8.3 Domofon lub dzwonek z przyciskami o wielkości od 0,015 do 0,03 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4.7.8.4 Siła nacisku przycisków nie większa niż 5N.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4.7.8.5 Przestrzeń manewrowa pomiędzy domofonem lub dzwonkiem a najbliższą barierą o szerokości min. 0,6 m, umożliwia podjazd wózkiem.</a:t>
            </a:r>
          </a:p>
        </p:txBody>
      </p:sp>
    </p:spTree>
    <p:extLst>
      <p:ext uri="{BB962C8B-B14F-4D97-AF65-F5344CB8AC3E}">
        <p14:creationId xmlns:p14="http://schemas.microsoft.com/office/powerpoint/2010/main" val="3857947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37564" y="885996"/>
            <a:ext cx="1107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Inwentaryzacja dostępności – dokonywanie pomiarów i ocena</a:t>
            </a:r>
            <a:endParaRPr lang="pl-PL" sz="2800" dirty="0"/>
          </a:p>
        </p:txBody>
      </p:sp>
      <p:pic>
        <p:nvPicPr>
          <p:cNvPr id="14" name="Obraz 13" descr="Obraz zawierający zewnętrzne, budynek, droga, znak&#10;&#10;Opis wygenerowany automatyczni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0952" y="3881800"/>
            <a:ext cx="2924904" cy="2117766"/>
          </a:xfrm>
          <a:prstGeom prst="rect">
            <a:avLst/>
          </a:prstGeom>
        </p:spPr>
      </p:pic>
      <p:pic>
        <p:nvPicPr>
          <p:cNvPr id="15" name="Obraz 14" descr="Obraz zawierający tekst, niebo, zewnętrzne, droga&#10;&#10;Opis wygenerowany automatyczni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9803" y="1649505"/>
            <a:ext cx="2954391" cy="2117766"/>
          </a:xfrm>
          <a:prstGeom prst="rect">
            <a:avLst/>
          </a:prstGeom>
        </p:spPr>
      </p:pic>
      <p:pic>
        <p:nvPicPr>
          <p:cNvPr id="16" name="Obraz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9803" y="3881800"/>
            <a:ext cx="2954391" cy="2125808"/>
          </a:xfrm>
          <a:prstGeom prst="rect">
            <a:avLst/>
          </a:prstGeom>
        </p:spPr>
      </p:pic>
      <p:pic>
        <p:nvPicPr>
          <p:cNvPr id="17" name="Obraz 16" descr="Obraz zawierający wewnątrz, ściana, łazienka, stoisko&#10;&#10;Opis wygenerowany automatycznie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7544" y="1649505"/>
            <a:ext cx="1931719" cy="21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0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557189" y="885996"/>
            <a:ext cx="1107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Inwentaryzacja dostępności – dokonywanie pomiarów i ocena</a:t>
            </a:r>
            <a:endParaRPr lang="pl-PL" sz="2800" dirty="0"/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4272" y="1865444"/>
            <a:ext cx="2461991" cy="3154612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6515" y="1865444"/>
            <a:ext cx="2359151" cy="3154611"/>
          </a:xfrm>
          <a:prstGeom prst="rect">
            <a:avLst/>
          </a:prstGeom>
        </p:spPr>
      </p:pic>
      <p:pic>
        <p:nvPicPr>
          <p:cNvPr id="11" name="Obraz 10" descr="Obraz zawierający podłoże, wewnątrz&#10;&#10;Opis wygenerowany automatyczni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564" y="1865444"/>
            <a:ext cx="2398244" cy="3154611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4876" y="1865444"/>
            <a:ext cx="2390185" cy="3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26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865412" y="1069317"/>
            <a:ext cx="953702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/>
          </a:p>
          <a:p>
            <a:pPr>
              <a:spcAft>
                <a:spcPts val="1200"/>
              </a:spcAft>
            </a:pPr>
            <a:r>
              <a:rPr lang="pl-PL" sz="2800" b="1" dirty="0"/>
              <a:t>Aplikacja - interaktywne narzędzie do przeprowadzania audytu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digitalizacja zarządzania danymi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zarządzanie pracą rozproszonego personelu i zapewnienie dostępu do danych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uproszczenie pracy i zmniejszenie czasochłonności zadań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wprowadzenie jednolitego standardu audytu</a:t>
            </a:r>
          </a:p>
        </p:txBody>
      </p:sp>
    </p:spTree>
    <p:extLst>
      <p:ext uri="{BB962C8B-B14F-4D97-AF65-F5344CB8AC3E}">
        <p14:creationId xmlns:p14="http://schemas.microsoft.com/office/powerpoint/2010/main" val="2002639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36057" y="1006819"/>
            <a:ext cx="1155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Aplikacja - interaktywne narzędzie do przeprowadzania audytu (przykłady funkcjonalności)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28" y="2465738"/>
            <a:ext cx="5543550" cy="26765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7" y="2216149"/>
            <a:ext cx="5411308" cy="28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1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01524" y="1096475"/>
            <a:ext cx="1155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Aplikacja - interaktywne narzędzie do przeprowadzania audytu (przykłady funkcjonalności)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4" y="2262250"/>
            <a:ext cx="5246821" cy="269628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95" y="1930314"/>
            <a:ext cx="4923364" cy="30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42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36057" y="935269"/>
            <a:ext cx="11555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Aplikacja</a:t>
            </a:r>
            <a:r>
              <a:rPr lang="pl-PL" sz="3000" b="1" dirty="0"/>
              <a:t> - interaktywne narzędzie do przeprowadzania audytu</a:t>
            </a:r>
            <a:endParaRPr lang="pl-PL" sz="3000" dirty="0"/>
          </a:p>
        </p:txBody>
      </p:sp>
      <p:pic>
        <p:nvPicPr>
          <p:cNvPr id="5" name="Obraz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56746"/>
          <a:stretch/>
        </p:blipFill>
        <p:spPr bwMode="auto">
          <a:xfrm>
            <a:off x="3760811" y="1489267"/>
            <a:ext cx="4352803" cy="4793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5808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862995" y="980691"/>
            <a:ext cx="9249725" cy="503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Raport z audytu dostępności architektonicznej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weryfikacja praktycznej wartości opracowanej koncepcji i struktury Raportu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strona tytułowa: metryczka, zdjęcie budynku, autorzy i osoba zatwierdzająca, spis treści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podstawy prawne, standardy, wytyczne, normy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podstawowe słownictwo i definicje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charakterystyka obiektu (IPDA)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zakres audytu - ścieżki dostępu, pomieszczenia rekomendowane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szczegółowa ocena/inwentaryzacja dostępności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podsumowanie i rekomendacje (dla każdego z 11 obszarów)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wnioski końcowe – kluczowe informacje dotyczące audytu i zapewnienia dostępności</a:t>
            </a:r>
          </a:p>
        </p:txBody>
      </p:sp>
    </p:spTree>
    <p:extLst>
      <p:ext uri="{BB962C8B-B14F-4D97-AF65-F5344CB8AC3E}">
        <p14:creationId xmlns:p14="http://schemas.microsoft.com/office/powerpoint/2010/main" val="1032241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697681" y="938888"/>
            <a:ext cx="1051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Raport – strona tytułowa, charakterystyka obiektu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83" y="1462108"/>
            <a:ext cx="3429499" cy="48580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32" y="1462108"/>
            <a:ext cx="3415884" cy="48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4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449770" y="2020922"/>
            <a:ext cx="929245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Źródła finansowania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Europejski Fundusz Społeczny </a:t>
            </a:r>
            <a:r>
              <a:rPr lang="pl-PL" sz="2150" b="1" dirty="0"/>
              <a:t>(EFS).</a:t>
            </a:r>
            <a:endParaRPr lang="pl-PL" sz="215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Program Operacyjny Wiedza Edukacja Rozwój</a:t>
            </a:r>
            <a:r>
              <a:rPr lang="pl-PL" sz="21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na lata </a:t>
            </a:r>
            <a:r>
              <a:rPr lang="pl-PL" sz="215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2014-2020, Oś Priorytetowa II Efektywne polityki publiczne dla rynku pracy, gospodarki i edukacji, Działanie 2.19.  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Wartość dofinansowania: </a:t>
            </a:r>
            <a:r>
              <a:rPr lang="pl-PL" sz="215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6 688 788,74 zł </a:t>
            </a:r>
            <a:r>
              <a:rPr lang="pl-PL" sz="2150" b="1" dirty="0">
                <a:effectLst/>
                <a:ea typeface="Calibri" panose="020F0502020204030204" pitchFamily="34" charset="0"/>
              </a:rPr>
              <a:t>– </a:t>
            </a:r>
            <a:r>
              <a:rPr lang="pl-PL" sz="2150" b="0" i="0" u="none" strike="noStrike" baseline="0" dirty="0"/>
              <a:t>w tym ze środków EFS: </a:t>
            </a:r>
            <a:r>
              <a:rPr lang="pl-PL" sz="215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5 637 311,15 zł </a:t>
            </a:r>
            <a:r>
              <a:rPr lang="pl-PL" sz="2150" b="0" i="0" u="none" strike="noStrike" baseline="0" dirty="0"/>
              <a:t>oraz dotacja celowa z budżetu państwa w </a:t>
            </a:r>
            <a:r>
              <a:rPr lang="pl-PL" sz="2150" i="0" u="none" strike="noStrike" baseline="0" dirty="0"/>
              <a:t>wysokości</a:t>
            </a:r>
            <a:r>
              <a:rPr lang="pl-PL" sz="2150" b="1" i="0" u="none" strike="noStrike" baseline="0" dirty="0"/>
              <a:t> </a:t>
            </a:r>
            <a:r>
              <a:rPr lang="pl-PL" sz="215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1 051 477,59 zł.</a:t>
            </a:r>
            <a:endParaRPr lang="pl-PL" sz="2150" dirty="0"/>
          </a:p>
        </p:txBody>
      </p:sp>
    </p:spTree>
    <p:extLst>
      <p:ext uri="{BB962C8B-B14F-4D97-AF65-F5344CB8AC3E}">
        <p14:creationId xmlns:p14="http://schemas.microsoft.com/office/powerpoint/2010/main" val="1418126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558242" y="1005012"/>
            <a:ext cx="1073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Raport – informacje o PP oraz szczegółowa ocena dostępności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9" y="1380064"/>
            <a:ext cx="3446661" cy="48920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74" y="1528232"/>
            <a:ext cx="3345892" cy="47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85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7112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907096" y="1078368"/>
            <a:ext cx="938669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/>
              <a:t>Wsparcie po-audytowe</a:t>
            </a:r>
            <a:endParaRPr lang="pl-PL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znaczenie wsparcia po-audytowego dla wdrożenia wniosków i rekomendacji z audytu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poradnictwo dotyczące możliwości finasowania inwestycji dotyczących zapewnienia dostępności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wsparcie PP w całym przebiegu realizacji audytu i wsparcia w projekcie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pośrednie wpływ wsparcia PP na podnoszenie kompetencji personelu </a:t>
            </a:r>
          </a:p>
        </p:txBody>
      </p:sp>
    </p:spTree>
    <p:extLst>
      <p:ext uri="{BB962C8B-B14F-4D97-AF65-F5344CB8AC3E}">
        <p14:creationId xmlns:p14="http://schemas.microsoft.com/office/powerpoint/2010/main" val="804191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866217" y="2109408"/>
            <a:ext cx="8459564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Dane kontaktowe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Strona internetowa: </a:t>
            </a:r>
            <a:r>
              <a:rPr lang="pl-PL" sz="2150" dirty="0">
                <a:hlinkClick r:id="rId3"/>
              </a:rPr>
              <a:t>owda.pfron.org.pl</a:t>
            </a:r>
            <a:endParaRPr lang="pl-PL" sz="215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E - mail: </a:t>
            </a:r>
            <a:r>
              <a:rPr lang="pl-PL" sz="2150" dirty="0">
                <a:hlinkClick r:id="rId4"/>
              </a:rPr>
              <a:t>owda@pfron.org.pl</a:t>
            </a:r>
            <a:r>
              <a:rPr lang="pl-PL" sz="2150" dirty="0"/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Telefon: </a:t>
            </a:r>
            <a:r>
              <a:rPr lang="pl-PL" sz="2150" b="0" i="0" dirty="0">
                <a:solidFill>
                  <a:srgbClr val="2F2F37"/>
                </a:solidFill>
                <a:effectLst/>
              </a:rPr>
              <a:t>22 505 57 31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>
                <a:solidFill>
                  <a:srgbClr val="2F2F37"/>
                </a:solidFill>
                <a:cs typeface="Calibri" panose="020F0502020204030204" pitchFamily="34" charset="0"/>
              </a:rPr>
              <a:t>Infolinia: 22 581 84 10 (cyfra 4)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>
                <a:solidFill>
                  <a:srgbClr val="2F2F37"/>
                </a:solidFill>
                <a:cs typeface="Calibri" panose="020F0502020204030204" pitchFamily="34" charset="0"/>
              </a:rPr>
              <a:t>Regionalni konsultanci ds. dostępności: </a:t>
            </a:r>
            <a:r>
              <a:rPr lang="pl-PL" sz="2150" dirty="0">
                <a:solidFill>
                  <a:srgbClr val="2F2F37"/>
                </a:solidFill>
                <a:cs typeface="Calibri" panose="020F0502020204030204" pitchFamily="34" charset="0"/>
                <a:hlinkClick r:id="rId5"/>
              </a:rPr>
              <a:t>owda.pfron.org.pl/kontakt/</a:t>
            </a:r>
            <a:endParaRPr lang="pl-PL" sz="2150" dirty="0"/>
          </a:p>
        </p:txBody>
      </p:sp>
    </p:spTree>
    <p:extLst>
      <p:ext uri="{BB962C8B-B14F-4D97-AF65-F5344CB8AC3E}">
        <p14:creationId xmlns:p14="http://schemas.microsoft.com/office/powerpoint/2010/main" val="301542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845397" y="1678521"/>
            <a:ext cx="8501204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Główne cele projektu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Wsparcie podmiotów publicznych </a:t>
            </a:r>
            <a:r>
              <a:rPr lang="pl-PL" sz="2150" dirty="0"/>
              <a:t>w zapewnianiu </a:t>
            </a:r>
            <a:r>
              <a:rPr lang="pl-PL" sz="2150" b="1" dirty="0"/>
              <a:t>dostępności architektonicznej swoich obiektów</a:t>
            </a:r>
            <a:r>
              <a:rPr lang="pl-PL" sz="2150" dirty="0"/>
              <a:t> i wypełnianiu zobowiązań wynikających z aktów prawnych.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Wypracowanie </a:t>
            </a:r>
            <a:r>
              <a:rPr lang="pl-PL" sz="2150" b="1" dirty="0"/>
              <a:t>standardów świadczenia usługi doradczej </a:t>
            </a:r>
            <a:r>
              <a:rPr lang="pl-PL" sz="2150" dirty="0"/>
              <a:t>w zakresie dostępności architektonicznej.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Upowszechnianie </a:t>
            </a:r>
            <a:r>
              <a:rPr lang="pl-PL" sz="2150" b="1" dirty="0"/>
              <a:t>wiedzy na temat dostępności architektonicznej </a:t>
            </a:r>
            <a:r>
              <a:rPr lang="pl-PL" sz="2150" dirty="0"/>
              <a:t>i </a:t>
            </a:r>
            <a:r>
              <a:rPr lang="pl-PL" sz="2150" b="1" dirty="0"/>
              <a:t>projektowania uniwersalnego.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65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823865" y="1167898"/>
            <a:ext cx="10054695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/>
              <a:t>Adresaci projektu</a:t>
            </a:r>
          </a:p>
          <a:p>
            <a:pPr>
              <a:spcAft>
                <a:spcPts val="600"/>
              </a:spcAft>
            </a:pPr>
            <a:r>
              <a:rPr lang="pl-PL" sz="2150" b="1" dirty="0"/>
              <a:t>Podmioty publiczne </a:t>
            </a:r>
            <a:r>
              <a:rPr lang="pl-PL" sz="2150" dirty="0"/>
              <a:t>wskazane w art. 3 ustawy z dn. 19 lipca 2019 r. o zapewnianiu dostępności osobom ze szczególnymi potrzebami,</a:t>
            </a:r>
            <a:br>
              <a:rPr lang="pl-PL" sz="2150" dirty="0"/>
            </a:br>
            <a:r>
              <a:rPr lang="pl-PL" sz="2150" dirty="0"/>
              <a:t>w tym: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wojewódzkie i powiatowe urzędy pracy,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oddziały ZUS, OPS i PCPR,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oddziały NFZ i SPZOZ, zwłaszcza świadczące usługi z zakresu rehabilitacji,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szkoły, uczelnie wyższe, placówki oświatowe i wychowawcze,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instytucje kultury i wychowania fizycznego,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organy administracji państwowej i jednostki samorządu terytorialnego,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150" dirty="0"/>
              <a:t>obiekty transportu i komunikacji publicznej.</a:t>
            </a:r>
          </a:p>
          <a:p>
            <a:pPr>
              <a:spcAft>
                <a:spcPts val="600"/>
              </a:spcAft>
            </a:pPr>
            <a:r>
              <a:rPr lang="pl-PL" sz="2150" b="1" dirty="0"/>
              <a:t>W projekcie planowane jest objęcie wsparciem 550 podmiotów publicznych (PP).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175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7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822135" y="1320730"/>
            <a:ext cx="108334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/>
              <a:t>Struktura i personel projektu</a:t>
            </a:r>
            <a:endParaRPr lang="pl-PL" sz="2800" b="1" dirty="0">
              <a:highlight>
                <a:srgbClr val="FFFF00"/>
              </a:highlight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Biuro OWDA – Warszawa/siedziba PFRON</a:t>
            </a:r>
            <a:r>
              <a:rPr lang="pl-PL" sz="2150" dirty="0"/>
              <a:t>: eksperci ds. wsparcia PP, eksperci ds. dostępności, samodzielny specjalista ds. informacji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16 wojewódzkich oddziałów PFRON</a:t>
            </a:r>
            <a:r>
              <a:rPr lang="pl-PL" sz="2150" dirty="0"/>
              <a:t>: samodzielni specjaliści ds. dostępności, konsultanci ds. dostępności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Biuro FAR w Warszawie i 15 regionalnych biur FAR</a:t>
            </a:r>
            <a:r>
              <a:rPr lang="pl-PL" sz="2150" dirty="0"/>
              <a:t>: koordynator projektu, eksperci ds. audytów, audytorzy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Panel Ekspertów: kluczowy ekspert (</a:t>
            </a:r>
            <a:r>
              <a:rPr lang="pl-PL" sz="2150" b="1" dirty="0"/>
              <a:t>Politechnika Gdańska</a:t>
            </a:r>
            <a:r>
              <a:rPr lang="pl-PL" sz="2150" dirty="0"/>
              <a:t>), architekci-eksperci (</a:t>
            </a:r>
            <a:r>
              <a:rPr lang="pl-PL" sz="2150" b="1" dirty="0"/>
              <a:t>Politechnika Łódzka, Politechnika Śląska, Politechnika Warszawska</a:t>
            </a:r>
            <a:r>
              <a:rPr lang="pl-PL" sz="2150" dirty="0"/>
              <a:t>), architekci-eksperci z obszaru całego kraju 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W zespole personelu projektu jest </a:t>
            </a:r>
            <a:r>
              <a:rPr lang="pl-PL" sz="2150" b="1" dirty="0"/>
              <a:t>10 osób z niepełnosprawnościami</a:t>
            </a:r>
            <a:endParaRPr lang="pl-PL" sz="2150" dirty="0"/>
          </a:p>
        </p:txBody>
      </p:sp>
    </p:spTree>
    <p:extLst>
      <p:ext uri="{BB962C8B-B14F-4D97-AF65-F5344CB8AC3E}">
        <p14:creationId xmlns:p14="http://schemas.microsoft.com/office/powerpoint/2010/main" val="385863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943985" y="1001412"/>
            <a:ext cx="10302844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Założenia kluczowe dla realizacji projektu</a:t>
            </a:r>
          </a:p>
          <a:p>
            <a:pPr>
              <a:spcAft>
                <a:spcPts val="600"/>
              </a:spcAft>
            </a:pPr>
            <a:r>
              <a:rPr lang="pl-PL" sz="2150" dirty="0"/>
              <a:t>Realizacja projektu w sposób zapewniający </a:t>
            </a:r>
            <a:r>
              <a:rPr lang="pl-PL" sz="2150" b="1" dirty="0"/>
              <a:t>osiągnięcie wszystkich celów</a:t>
            </a:r>
            <a:r>
              <a:rPr lang="pl-PL" sz="2150" dirty="0"/>
              <a:t>: wsparcie PP, wypracowanie standardów działania Ośrodka, upowszechnienie wiedzy o dostępności</a:t>
            </a:r>
          </a:p>
          <a:p>
            <a:pPr>
              <a:spcAft>
                <a:spcPts val="1200"/>
              </a:spcAft>
            </a:pPr>
            <a:r>
              <a:rPr lang="pl-PL" sz="2150" b="1" dirty="0"/>
              <a:t>Kompleksowość i zakres wsparcia PP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podstawowe usługi audyt i doradztwo inwestycyjne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usługi uzupełniające – doradztwo po-audytowe, procedury ewakuacji, źródła finansowania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podnoszenie kompetencji pracowników PP (jako wartość dodatkowa i efekt pośredni)</a:t>
            </a:r>
          </a:p>
          <a:p>
            <a:pPr>
              <a:spcAft>
                <a:spcPts val="1200"/>
              </a:spcAft>
            </a:pPr>
            <a:r>
              <a:rPr lang="pl-PL" sz="2150" b="1" dirty="0"/>
              <a:t>Rzetelna weryfikacja modelu Ośrodka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zasada reprezentatywności przy rekrutacji PP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rodzaj usług, lokalizacja, wielkość i typ zabudowy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wsparcie PP na różnym etapie procesu inwestycyjnego</a:t>
            </a:r>
          </a:p>
        </p:txBody>
      </p:sp>
    </p:spTree>
    <p:extLst>
      <p:ext uri="{BB962C8B-B14F-4D97-AF65-F5344CB8AC3E}">
        <p14:creationId xmlns:p14="http://schemas.microsoft.com/office/powerpoint/2010/main" val="81322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D9EC442-AAAA-49BA-9948-9F40436FE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2ECF41-A5C6-402E-A57E-248E657B0F7F}"/>
              </a:ext>
            </a:extLst>
          </p:cNvPr>
          <p:cNvSpPr txBox="1"/>
          <p:nvPr/>
        </p:nvSpPr>
        <p:spPr>
          <a:xfrm>
            <a:off x="1039688" y="729389"/>
            <a:ext cx="101126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/>
              <a:t>Forma i rodzaj realizowanych usług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doradztwo w procesie  </a:t>
            </a:r>
            <a:r>
              <a:rPr lang="pl-PL" sz="2150" b="1" dirty="0"/>
              <a:t>opracowania koncepcji </a:t>
            </a:r>
            <a:r>
              <a:rPr lang="pl-PL" sz="2150" dirty="0"/>
              <a:t>inwestycji, </a:t>
            </a:r>
            <a:r>
              <a:rPr lang="pl-PL" sz="2150" b="1" dirty="0"/>
              <a:t>przygotowania projektu </a:t>
            </a:r>
            <a:r>
              <a:rPr lang="pl-PL" sz="2150" dirty="0"/>
              <a:t>budynku,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weryfikacja projektu </a:t>
            </a:r>
            <a:r>
              <a:rPr lang="pl-PL" sz="2150" dirty="0"/>
              <a:t>budowlanego/wykonawczego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doradztwo w procesie </a:t>
            </a:r>
            <a:r>
              <a:rPr lang="pl-PL" sz="2150" b="1" dirty="0"/>
              <a:t>przygotowania dokumentów</a:t>
            </a:r>
            <a:r>
              <a:rPr lang="pl-PL" sz="2150" dirty="0"/>
              <a:t>, tworzenia wytycznych dla inwestycji oraz regulaminów konkursów architektonicznych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audyt </a:t>
            </a:r>
            <a:r>
              <a:rPr lang="pl-PL" sz="2150" dirty="0"/>
              <a:t>wraz z raportem i rekomendacjami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b="1" dirty="0"/>
              <a:t>audyt uproszczony </a:t>
            </a:r>
            <a:r>
              <a:rPr lang="pl-PL" sz="2150" dirty="0"/>
              <a:t>dotyczy dostępności architektonicznej pomieszczenia lub strefy budynku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doradztwo w procesie przygotowania procedur dotyczących </a:t>
            </a:r>
            <a:r>
              <a:rPr lang="pl-PL" sz="2150" b="1" dirty="0"/>
              <a:t>dostępności architektonicznej w obszarze ewakuacji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50" dirty="0"/>
              <a:t>opinia eksperta lub porada dotyczące</a:t>
            </a:r>
            <a:r>
              <a:rPr lang="pl-PL" sz="2150" b="1" dirty="0"/>
              <a:t> jednostkowego zagadnienia </a:t>
            </a:r>
            <a:r>
              <a:rPr lang="pl-PL" sz="2150" dirty="0"/>
              <a:t>z zakresu dostępności</a:t>
            </a:r>
          </a:p>
          <a:p>
            <a:pPr>
              <a:spcAft>
                <a:spcPts val="600"/>
              </a:spcAf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95627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2EDF523FB83E4D90161B6EEB9709AA" ma:contentTypeVersion="13" ma:contentTypeDescription="Utwórz nowy dokument." ma:contentTypeScope="" ma:versionID="bf57703605d542835afb9d78951ddc11">
  <xsd:schema xmlns:xsd="http://www.w3.org/2001/XMLSchema" xmlns:xs="http://www.w3.org/2001/XMLSchema" xmlns:p="http://schemas.microsoft.com/office/2006/metadata/properties" xmlns:ns3="05e16ae5-0c01-47e1-abc9-62b37e2a5124" xmlns:ns4="d3f86bea-fd2d-4685-a72a-16db52edfa1a" targetNamespace="http://schemas.microsoft.com/office/2006/metadata/properties" ma:root="true" ma:fieldsID="a8b0990c7f89a2db835adb340bb7f388" ns3:_="" ns4:_="">
    <xsd:import namespace="05e16ae5-0c01-47e1-abc9-62b37e2a5124"/>
    <xsd:import namespace="d3f86bea-fd2d-4685-a72a-16db52edfa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16ae5-0c01-47e1-abc9-62b37e2a5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86bea-fd2d-4685-a72a-16db52edf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314E4-7E0B-4DCD-A1E3-9ED36856253D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05e16ae5-0c01-47e1-abc9-62b37e2a5124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d3f86bea-fd2d-4685-a72a-16db52edfa1a"/>
  </ds:schemaRefs>
</ds:datastoreItem>
</file>

<file path=customXml/itemProps2.xml><?xml version="1.0" encoding="utf-8"?>
<ds:datastoreItem xmlns:ds="http://schemas.openxmlformats.org/officeDocument/2006/customXml" ds:itemID="{4BE5C5EA-AE37-47A6-887A-A6A6E3968B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ACB12-5F37-48AD-8989-E988496B71FA}">
  <ds:schemaRefs>
    <ds:schemaRef ds:uri="05e16ae5-0c01-47e1-abc9-62b37e2a5124"/>
    <ds:schemaRef ds:uri="d3f86bea-fd2d-4685-a72a-16db52edfa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8638</TotalTime>
  <Words>2161</Words>
  <Application>Microsoft Office PowerPoint</Application>
  <PresentationFormat>Panoramiczny</PresentationFormat>
  <Paragraphs>241</Paragraphs>
  <Slides>42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Poziom realizacji usług dla Podmiotów Publicznych</vt:lpstr>
      <vt:lpstr>„Pierwsza ścieżka wsparcia”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Rejmak Magdalena</dc:creator>
  <cp:lastModifiedBy>Wierzbowska Dominika</cp:lastModifiedBy>
  <cp:revision>174</cp:revision>
  <dcterms:created xsi:type="dcterms:W3CDTF">2022-06-14T07:18:11Z</dcterms:created>
  <dcterms:modified xsi:type="dcterms:W3CDTF">2023-09-05T09:17:16Z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0x010100452EDF523FB83E4D90161B6EEB9709AA</vt:lpwstr>
  </property>
</Properties>
</file>