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132" r:id="rId1"/>
  </p:sldMasterIdLst>
  <p:notesMasterIdLst>
    <p:notesMasterId r:id="rId27"/>
  </p:notesMasterIdLst>
  <p:handoutMasterIdLst>
    <p:handoutMasterId r:id="rId28"/>
  </p:handoutMasterIdLst>
  <p:sldIdLst>
    <p:sldId id="422" r:id="rId2"/>
    <p:sldId id="702" r:id="rId3"/>
    <p:sldId id="676" r:id="rId4"/>
    <p:sldId id="706" r:id="rId5"/>
    <p:sldId id="700" r:id="rId6"/>
    <p:sldId id="693" r:id="rId7"/>
    <p:sldId id="690" r:id="rId8"/>
    <p:sldId id="692" r:id="rId9"/>
    <p:sldId id="691" r:id="rId10"/>
    <p:sldId id="701" r:id="rId11"/>
    <p:sldId id="680" r:id="rId12"/>
    <p:sldId id="698" r:id="rId13"/>
    <p:sldId id="688" r:id="rId14"/>
    <p:sldId id="696" r:id="rId15"/>
    <p:sldId id="697" r:id="rId16"/>
    <p:sldId id="699" r:id="rId17"/>
    <p:sldId id="673" r:id="rId18"/>
    <p:sldId id="703" r:id="rId19"/>
    <p:sldId id="683" r:id="rId20"/>
    <p:sldId id="687" r:id="rId21"/>
    <p:sldId id="685" r:id="rId22"/>
    <p:sldId id="704" r:id="rId23"/>
    <p:sldId id="671" r:id="rId24"/>
    <p:sldId id="689" r:id="rId25"/>
    <p:sldId id="375" r:id="rId26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zewska Magdalena" initials="OM" lastIdx="13" clrIdx="0"/>
  <p:cmAuthor id="2" name="Wierzbowska Dominika" initials="WD" lastIdx="3" clrIdx="1">
    <p:extLst>
      <p:ext uri="{19B8F6BF-5375-455C-9EA6-DF929625EA0E}">
        <p15:presenceInfo xmlns:p15="http://schemas.microsoft.com/office/powerpoint/2012/main" userId="S::Dominika.Wierzbowska@mfipr.gov.pl::ae35a2c2-7c47-4ca5-92a6-f39dd4946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  <a:srgbClr val="FFCC00"/>
    <a:srgbClr val="FFFF99"/>
    <a:srgbClr val="990033"/>
    <a:srgbClr val="663300"/>
    <a:srgbClr val="993300"/>
    <a:srgbClr val="996600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639" autoAdjust="0"/>
  </p:normalViewPr>
  <p:slideViewPr>
    <p:cSldViewPr>
      <p:cViewPr varScale="1">
        <p:scale>
          <a:sx n="65" d="100"/>
          <a:sy n="65" d="100"/>
        </p:scale>
        <p:origin x="19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0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Wydatkowanie </a:t>
            </a:r>
            <a:r>
              <a:rPr lang="pl-PL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narastająco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w PD+ </a:t>
            </a:r>
          </a:p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pl-PL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mld zł)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Arkusz2!$C$6:$D$6</c:f>
              <c:strCache>
                <c:ptCount val="2"/>
                <c:pt idx="0">
                  <c:v>2022 r.</c:v>
                </c:pt>
                <c:pt idx="1">
                  <c:v>I półrocze 2023 r</c:v>
                </c:pt>
              </c:strCache>
            </c:strRef>
          </c:cat>
          <c:val>
            <c:numRef>
              <c:f>Arkusz2!$C$7:$D$7</c:f>
              <c:numCache>
                <c:formatCode>General</c:formatCode>
                <c:ptCount val="2"/>
                <c:pt idx="0">
                  <c:v>17.100000000000001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6-413C-AFA3-8F4069EE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624815"/>
        <c:axId val="351626479"/>
      </c:barChart>
      <c:catAx>
        <c:axId val="35162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51626479"/>
        <c:crosses val="autoZero"/>
        <c:auto val="1"/>
        <c:lblAlgn val="ctr"/>
        <c:lblOffset val="100"/>
        <c:noMultiLvlLbl val="0"/>
      </c:catAx>
      <c:valAx>
        <c:axId val="35162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5162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Inicjatywy w PD+</a:t>
            </a:r>
          </a:p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265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A3-4B6D-BF0B-FF0700F7DF9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A3-4B6D-BF0B-FF0700F7DF99}"/>
              </c:ext>
            </c:extLst>
          </c:dPt>
          <c:dLbls>
            <c:dLbl>
              <c:idx val="0"/>
              <c:layout>
                <c:manualLayout>
                  <c:x val="-0.16137546415445553"/>
                  <c:y val="4.5180165166833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A3-4B6D-BF0B-FF0700F7DF99}"/>
                </c:ext>
              </c:extLst>
            </c:dLbl>
            <c:dLbl>
              <c:idx val="1"/>
              <c:layout>
                <c:manualLayout>
                  <c:x val="0.16508300173790824"/>
                  <c:y val="-0.11739690960263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A3-4B6D-BF0B-FF0700F7D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Arkusz2!$Q$7:$Q$8</c:f>
              <c:strCache>
                <c:ptCount val="2"/>
                <c:pt idx="0">
                  <c:v>Trwające</c:v>
                </c:pt>
                <c:pt idx="1">
                  <c:v>Zakończone</c:v>
                </c:pt>
              </c:strCache>
            </c:strRef>
          </c:cat>
          <c:val>
            <c:numRef>
              <c:f>Arkusz2!$R$7:$R$8</c:f>
              <c:numCache>
                <c:formatCode>General</c:formatCode>
                <c:ptCount val="2"/>
                <c:pt idx="0">
                  <c:v>112</c:v>
                </c:pt>
                <c:pt idx="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A3-4B6D-BF0B-FF0700F7D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2130A1D-7B78-430C-9842-8544B7B8D0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1B93692-5BED-413C-A5FB-F096ED155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CFC8AEE-A10E-4845-8B55-AA352DC893E8}" type="datetimeFigureOut">
              <a:rPr lang="pl-PL"/>
              <a:pPr>
                <a:defRPr/>
              </a:pPr>
              <a:t>2023-09-06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AE24E34-6AD2-477D-AED3-923C0CD717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699AC2-7A70-4724-9B03-8E5412F5020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5528ED9-AEDB-47AB-9EAD-A70844CE89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88A3B9-A1C9-448E-A77B-3255971D6B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175E2C-1B21-445C-AD29-498CAB760C3F}" type="datetimeFigureOut">
              <a:rPr lang="pl-PL"/>
              <a:pPr>
                <a:defRPr/>
              </a:pPr>
              <a:t>2023-09-06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1544CBB-7DB3-48DF-BCFD-2D5B6AA8A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C3A1A6B8-B15D-44DE-B524-AE544C03F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1E2EA7-B0A9-4F8D-BB57-7412A376B5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0BF218-8373-4174-9E8A-72C674802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CCCA116-00ED-4430-AE77-0D33696B902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rozwoj-technologia/krajowe-inteligentne-specjalizacj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v.pl/web/ncbr/sciezka-smart-nabor-feng0101-ip01-00323" TargetMode="External"/><Relationship Id="rId4" Type="http://schemas.openxmlformats.org/officeDocument/2006/relationships/hyperlink" Target="https://www.parp.gov.pl/component/grants/grants/sciezka-smart-dostepnosc#dokumenty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A3114129-F6A0-4741-8E6C-4CDF4882A9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42E622C8-56FA-4E62-8F93-2E84DB120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D5E3C497-D798-4644-ABF3-B96C9F111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36" indent="-284881" defTabSz="9113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589" indent="-228212" defTabSz="9113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11" indent="-228212" defTabSz="9113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966" indent="-228212" defTabSz="9113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073" indent="-228212" defTabSz="9113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9179" indent="-228212" defTabSz="9113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0286" indent="-228212" defTabSz="9113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1392" indent="-228212" defTabSz="9113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776A5-CACA-497F-B839-E0767E6580A1}" type="slidenum">
              <a:rPr lang="en-GB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82213">
              <a:defRPr/>
            </a:pPr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 defTabSz="882213">
                <a:defRPr/>
              </a:pPr>
              <a:t>10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8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900" dirty="0"/>
              <a:t>Wspomagane Społeczności </a:t>
            </a:r>
            <a:r>
              <a:rPr lang="pl-PL" altLang="pl-PL" sz="1900" dirty="0" err="1"/>
              <a:t>Mieszkanoiowe</a:t>
            </a:r>
            <a:r>
              <a:rPr lang="pl-PL" altLang="pl-PL" sz="1900" dirty="0"/>
              <a:t> (WSM)  z pakietu SAM , </a:t>
            </a:r>
            <a:r>
              <a:rPr lang="pl-PL" altLang="pl-PL" sz="1900" dirty="0" err="1"/>
              <a:t>reazliaowne</a:t>
            </a:r>
            <a:r>
              <a:rPr lang="pl-PL" altLang="pl-PL" sz="1900" dirty="0"/>
              <a:t> przez PFRON  - zgodnie z programem powinno  być  50 ,  nabór  w dniach od dnia 10.06.2022 r. do dnia 29.07.2022 r.,  mam informacje ze 29 zostało wybranych do </a:t>
            </a:r>
            <a:r>
              <a:rPr lang="pl-PL" altLang="pl-PL" sz="1900" dirty="0" err="1"/>
              <a:t>dofinasnowania</a:t>
            </a:r>
            <a:r>
              <a:rPr lang="pl-PL" altLang="pl-PL" sz="1900" dirty="0"/>
              <a:t> ale nie mam </a:t>
            </a:r>
            <a:r>
              <a:rPr lang="pl-PL" altLang="pl-PL" sz="1900" dirty="0" err="1"/>
              <a:t>potwierdzecnia</a:t>
            </a:r>
            <a:r>
              <a:rPr lang="pl-PL" altLang="pl-PL" sz="1900" dirty="0"/>
              <a:t> </a:t>
            </a:r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11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2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82213">
              <a:defRPr/>
            </a:pPr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 defTabSz="882213">
                <a:defRPr/>
              </a:pPr>
              <a:t>12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45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Fiszki planowane do przyjęcia na KM  13- 14  września </a:t>
            </a:r>
          </a:p>
          <a:p>
            <a:endParaRPr lang="pl-PL" altLang="pl-PL" dirty="0"/>
          </a:p>
          <a:p>
            <a:r>
              <a:rPr lang="pl-PL" altLang="pl-PL" dirty="0"/>
              <a:t>Sieć dostępności cyfrowej -  wsparcie systemowego wdrażania dostępności cyfrowej w podmiotach publicznych kształcenie specjalistów i specjalistek dostępności cyfrowej.</a:t>
            </a:r>
          </a:p>
          <a:p>
            <a:r>
              <a:rPr lang="pl-PL" altLang="pl-PL" dirty="0"/>
              <a:t>Wartość: 6,3 mln PLN</a:t>
            </a:r>
          </a:p>
          <a:p>
            <a:r>
              <a:rPr lang="pl-PL" altLang="pl-PL" dirty="0"/>
              <a:t>Systemowe kształcenie specjalistów ds. dostępności cyfrowej</a:t>
            </a:r>
          </a:p>
          <a:p>
            <a:r>
              <a:rPr lang="pl-PL" altLang="pl-PL" dirty="0"/>
              <a:t>Wartość 66,3 mln PLN</a:t>
            </a:r>
          </a:p>
          <a:p>
            <a:r>
              <a:rPr lang="pl-PL" altLang="pl-PL" dirty="0"/>
              <a:t>Konkurs dot. dostępności szkolnictwa wyższego i nauki</a:t>
            </a:r>
          </a:p>
          <a:p>
            <a:r>
              <a:rPr lang="pl-PL" altLang="pl-PL" dirty="0"/>
              <a:t>Alokacja: 400 mln PLN</a:t>
            </a:r>
          </a:p>
          <a:p>
            <a:r>
              <a:rPr lang="pl-PL" altLang="pl-PL" dirty="0"/>
              <a:t>Dostępność Plus – Europejskie pożyczki dla przedsiębiorców</a:t>
            </a:r>
          </a:p>
          <a:p>
            <a:r>
              <a:rPr lang="pl-PL" altLang="pl-PL" dirty="0"/>
              <a:t>Alokacja: 75 mln PLN</a:t>
            </a:r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13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38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sz="1900" dirty="0"/>
              <a:t>SCWEY – przyjęte </a:t>
            </a:r>
            <a:r>
              <a:rPr lang="pl-PL" altLang="pl-PL" sz="1900" dirty="0" err="1"/>
              <a:t>fiszk</a:t>
            </a:r>
            <a:r>
              <a:rPr lang="pl-PL" altLang="pl-PL" sz="1900" dirty="0"/>
              <a:t> iw czerwcu, prace ruszą lata 2024-27, koszt 220 mln zł ten projekt</a:t>
            </a:r>
          </a:p>
          <a:p>
            <a:endParaRPr lang="pl-PL" altLang="pl-PL" sz="1900" dirty="0"/>
          </a:p>
          <a:p>
            <a:r>
              <a:rPr lang="pl-PL" altLang="pl-PL" sz="1900" dirty="0"/>
              <a:t>Fiszki planowane do przyjęcia na KM  13- 14  września </a:t>
            </a:r>
          </a:p>
          <a:p>
            <a:endParaRPr lang="pl-PL" altLang="pl-PL" sz="1900" dirty="0"/>
          </a:p>
          <a:p>
            <a:r>
              <a:rPr lang="pl-PL" altLang="pl-PL" sz="1900" dirty="0"/>
              <a:t>Sieć dostępności cyfrowej -  wsparcie systemowego wdrażania dostępności cyfrowej w podmiotach publicznych kształcenie specjalistów i specjalistek dostępności cyfrowej.</a:t>
            </a:r>
          </a:p>
          <a:p>
            <a:r>
              <a:rPr lang="pl-PL" altLang="pl-PL" sz="1900" dirty="0"/>
              <a:t>Wartość: 6,3 mln PLN</a:t>
            </a:r>
          </a:p>
          <a:p>
            <a:r>
              <a:rPr lang="pl-PL" altLang="pl-PL" sz="1900" dirty="0"/>
              <a:t>Systemowe kształcenie specjalistów ds. dostępności cyfrowej</a:t>
            </a:r>
          </a:p>
          <a:p>
            <a:r>
              <a:rPr lang="pl-PL" altLang="pl-PL" sz="1900" dirty="0"/>
              <a:t>Wartość 66,3 mln PLN</a:t>
            </a:r>
          </a:p>
          <a:p>
            <a:r>
              <a:rPr lang="pl-PL" altLang="pl-PL" sz="1900" dirty="0"/>
              <a:t>Konkurs dot. dostępności szkolnictwa wyższego i nauki</a:t>
            </a:r>
          </a:p>
          <a:p>
            <a:r>
              <a:rPr lang="pl-PL" altLang="pl-PL" sz="1900" dirty="0"/>
              <a:t>Alokacja: 400 mln PLN</a:t>
            </a:r>
          </a:p>
          <a:p>
            <a:r>
              <a:rPr lang="pl-PL" altLang="pl-PL" sz="1900" dirty="0"/>
              <a:t>Dostępność Plus – Europejskie pożyczki dla przedsiębiorców</a:t>
            </a:r>
          </a:p>
          <a:p>
            <a:r>
              <a:rPr lang="pl-PL" altLang="pl-PL" sz="1900" dirty="0"/>
              <a:t>Alokacja: 75 mln PLN</a:t>
            </a:r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14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2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1700" b="1" dirty="0"/>
              <a:t>Centra Opiekuńczo Mieszkalne (COM)</a:t>
            </a:r>
            <a:r>
              <a:rPr lang="pl-PL" altLang="pl-PL" sz="1700" dirty="0"/>
              <a:t> , Fundusz Solidarnościowy – mamy dane za 2021 o tym że jest 133  takie  centra  , za rok 2022  nie mamy  danych  ani za rok  2023. </a:t>
            </a:r>
            <a:r>
              <a:rPr lang="pl-PL" altLang="pl-PL" sz="2700" dirty="0"/>
              <a:t>A</a:t>
            </a:r>
            <a:r>
              <a:rPr lang="pl-PL" sz="2700" dirty="0"/>
              <a:t>dresowany jest do gmin i powiatów, które zorganizują usługi zamieszkiwania całodobowego lub dziennego dla dorosłych </a:t>
            </a:r>
            <a:r>
              <a:rPr lang="pl-PL" sz="2700" dirty="0" err="1"/>
              <a:t>OzN</a:t>
            </a:r>
            <a:r>
              <a:rPr lang="pl-PL" sz="2700" dirty="0"/>
              <a:t>. </a:t>
            </a:r>
            <a:endParaRPr lang="pl-PL" altLang="pl-PL" sz="1700" dirty="0"/>
          </a:p>
          <a:p>
            <a:endParaRPr lang="pl-PL" altLang="pl-PL" sz="1700" dirty="0"/>
          </a:p>
          <a:p>
            <a:endParaRPr lang="pl-PL" sz="17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</a:rPr>
              <a:t>S-A-M - Program samochodowy</a:t>
            </a:r>
            <a:endParaRPr lang="pl-PL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</a:rPr>
              <a:t>I tura naboru:</a:t>
            </a:r>
          </a:p>
          <a:p>
            <a:pPr>
              <a:lnSpc>
                <a:spcPct val="107000"/>
              </a:lnSpc>
              <a:spcAft>
                <a:spcPts val="772"/>
              </a:spcAft>
            </a:pP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trwała od 1  do 31 marca 2023 r.</a:t>
            </a:r>
          </a:p>
          <a:p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</a:rPr>
              <a:t>Do tej pory wpłynęło już 5038 wniosków o wsparcie w ramach modułu obejmującego dofinansowanie zakupu samochodu, na łączną kwotę blisko 660 mln zł. Największym zainteresowaniem program cieszył się w województwie mazowieckim, gdzie wpłynęły 662 wnioski, oraz w województwach śląskim i małopolskim (po ok. 500).</a:t>
            </a:r>
          </a:p>
          <a:p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</a:rPr>
              <a:t>Wydano 1048 decyzji o przyznaniu dofinansowania, z czego podpisano już 1004 umowy na łączną kwotę wsparcia bliską 145 mln zł.</a:t>
            </a:r>
          </a:p>
          <a:p>
            <a:endParaRPr lang="pl-PL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</a:rPr>
              <a:t>Druga tura naboru trwa od 1 sierpnia do 31 sierpnia.</a:t>
            </a:r>
            <a:endParaRPr lang="pl-PL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</a:rPr>
              <a:t>Aktywny samorząd - </a:t>
            </a:r>
            <a:r>
              <a:rPr lang="pl-PL" sz="1700" dirty="0">
                <a:latin typeface="Calibri" panose="020F0502020204030204" pitchFamily="34" charset="0"/>
                <a:ea typeface="Calibri" panose="020F0502020204030204" pitchFamily="34" charset="0"/>
              </a:rPr>
              <a:t>dofinansowanie dla osób z niepełnosprawnościami m.in. zakupu wózka o napędzie elektrycznym, oprzyrządowania do posiadanego samochodu, uzyskania prawa jazdy, jak również sprzętu elektronicznego, czy oprogramowania.</a:t>
            </a:r>
          </a:p>
          <a:p>
            <a:r>
              <a:rPr lang="pl-PL" sz="1700" b="1" dirty="0">
                <a:latin typeface="Calibri" panose="020F0502020204030204" pitchFamily="34" charset="0"/>
                <a:ea typeface="Calibri" panose="020F0502020204030204" pitchFamily="34" charset="0"/>
              </a:rPr>
              <a:t>Termin zakończenia przyjmowania wniosków trwa do 31 sierpnia 2023 r.</a:t>
            </a:r>
            <a:endParaRPr lang="pl-PL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15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47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2700" dirty="0"/>
              <a:t>Celem działania jest zaspokojenie potrzeb osób ze szczególnymi potrzebami. Przedmiotem każdego z modułów realizowanych w ramach projektu musi być </a:t>
            </a:r>
            <a:r>
              <a:rPr lang="pl-PL" sz="2700" b="1" dirty="0"/>
              <a:t>rozwiązanie problemów osób ze szczególnymi potrzebami</a:t>
            </a:r>
            <a:r>
              <a:rPr lang="pl-PL" sz="2700" dirty="0"/>
              <a:t> istotnie przyczyniające się do zwiększenia dostępności, czyli </a:t>
            </a:r>
            <a:r>
              <a:rPr lang="pl-PL" sz="2700" b="1" dirty="0"/>
              <a:t>zniesienie co najmniej jednej lub więcej barier występujących np. w przestrzeni fizycznej (w tym budynkach, urządzeniach), rzeczywistości cyfrowej, systemach informacyjno-komunikacyjnych, produktach, usługach, procesach lub zaspokojenie szczególnych potrzeb tych osób.</a:t>
            </a:r>
            <a:endParaRPr lang="pl-PL" sz="2700" dirty="0"/>
          </a:p>
          <a:p>
            <a:r>
              <a:rPr lang="pl-PL" sz="2700" b="1" dirty="0"/>
              <a:t>Kto może otrzymać dofinansowanie?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mikro, mali i średni przedsiębiorcy prowadzący działalność gospodarczą na terytorium Rzeczypospolitej Polskiej</a:t>
            </a:r>
            <a:r>
              <a:rPr lang="pl-PL" sz="2700" b="1" dirty="0"/>
              <a:t> (realizator PARP)</a:t>
            </a:r>
            <a:endParaRPr lang="pl-PL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duże przedsiębiorstwa</a:t>
            </a:r>
            <a:r>
              <a:rPr lang="pl-PL" sz="2700" b="1" dirty="0"/>
              <a:t> (realizator NCBIR) </a:t>
            </a:r>
            <a:r>
              <a:rPr lang="pl-PL" sz="2700" dirty="0"/>
              <a:t>prowadzące działalność gospodarczą na terytorium Rzeczypospolitej Polskiej. Firmy duże (za wyjątkiem małych spółek o średniej kapitalizacji) muszą zaplanować współpracę z MŚP w ramach projektu, aby uzyskać wsparcie.</a:t>
            </a:r>
          </a:p>
          <a:p>
            <a:r>
              <a:rPr lang="pl-PL" sz="2700" dirty="0"/>
              <a:t>Projekt musi wpisywać się w co najmniej jedną </a:t>
            </a:r>
            <a:r>
              <a:rPr lang="pl-PL" sz="2700" dirty="0">
                <a:hlinkClick r:id="rId3" tooltip="Krajową Inteligentną Specjalizację"/>
              </a:rPr>
              <a:t>Krajową Inteligentną Specjalizację</a:t>
            </a:r>
            <a:r>
              <a:rPr lang="pl-PL" sz="2700" dirty="0"/>
              <a:t>.</a:t>
            </a:r>
          </a:p>
          <a:p>
            <a:r>
              <a:rPr lang="pl-PL" sz="2700" b="1" dirty="0"/>
              <a:t>Terminy: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Ogłoszenie konkursu: </a:t>
            </a:r>
            <a:r>
              <a:rPr lang="pl-PL" sz="2700" b="1" dirty="0"/>
              <a:t>6 czerwca 2023</a:t>
            </a:r>
            <a:endParaRPr lang="pl-PL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Start składania wniosków: </a:t>
            </a:r>
            <a:r>
              <a:rPr lang="pl-PL" sz="2700" b="1" dirty="0"/>
              <a:t>6 lipca 2023</a:t>
            </a:r>
            <a:endParaRPr lang="pl-PL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Koniec przyjmowania wniosków: </a:t>
            </a:r>
            <a:r>
              <a:rPr lang="pl-PL" sz="2700" b="1" dirty="0"/>
              <a:t>30 października 2023</a:t>
            </a:r>
            <a:endParaRPr lang="pl-PL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Przewidywany termin zatwierdzenia wyników oceny projektów wynosi</a:t>
            </a:r>
            <a:r>
              <a:rPr lang="pl-PL" sz="2700" b="1" dirty="0"/>
              <a:t> 100 dni od zakończenia naboru.</a:t>
            </a:r>
            <a:endParaRPr lang="pl-PL" sz="2700" dirty="0"/>
          </a:p>
          <a:p>
            <a:r>
              <a:rPr lang="pl-PL" sz="2700" b="1" dirty="0"/>
              <a:t>Alokacja: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dla MŚP : 222 mln zł,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dla dużych firm: 445 mln zł.</a:t>
            </a:r>
          </a:p>
          <a:p>
            <a:r>
              <a:rPr lang="pl-PL" sz="2700" b="1" dirty="0"/>
              <a:t>Modułowość - wymagania w konkursie:</a:t>
            </a:r>
          </a:p>
          <a:p>
            <a:r>
              <a:rPr lang="pl-PL" sz="2700" dirty="0"/>
              <a:t>Projekt może składać się maksymalnie z siedmiu różnych modułów. Moduły mogą być realizowane: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jeden po drugim ( sposób linearny)  - czyli realizacja danego modułu jest kontynuacją innego modułu,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równolegle, niezależnie (nielinearny) - moduły realizowane są niezależnie.</a:t>
            </a:r>
          </a:p>
          <a:p>
            <a:r>
              <a:rPr lang="pl-PL" sz="2700" b="1" dirty="0"/>
              <a:t>Przedmiot każdego modułu realizowanego w ramach projektu musi być zgodny z zakresem tematycznym naboru tj. zaspokajaniem potrzeb osób ze szczególnymi potrzebami. </a:t>
            </a:r>
            <a:endParaRPr lang="pl-PL" sz="2700" dirty="0"/>
          </a:p>
          <a:p>
            <a:r>
              <a:rPr lang="pl-PL" sz="2700" b="1" dirty="0"/>
              <a:t>Na co można uzyskać środki?</a:t>
            </a:r>
          </a:p>
          <a:p>
            <a:r>
              <a:rPr lang="pl-PL" sz="2700" dirty="0"/>
              <a:t>Wsparcie może być udzielone na realizację projektów obejmujących: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prowadzenie prac badawczo-rozwojowych (dalej: B+R),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wdrożenie wyników prac B+R,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rozbudowę infrastruktury badawczej,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transformację cyfrową lub zieloną przedsiębiorstwa,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oraz internacjonalizację przedsiębiorstwa i podnoszenie kompetencji kadr.</a:t>
            </a:r>
          </a:p>
          <a:p>
            <a:r>
              <a:rPr lang="pl-PL" sz="2700" b="1" dirty="0"/>
              <a:t>Moduły obligatoryjne:</a:t>
            </a:r>
          </a:p>
          <a:p>
            <a:r>
              <a:rPr lang="pl-PL" sz="2700" dirty="0"/>
              <a:t>W przypadku małych i średnich przedsiębiorstw wniosek o dofinansowanie obowiązkowo musi obejmować co najmniej jeden z dwóch modułów: </a:t>
            </a:r>
            <a:r>
              <a:rPr lang="pl-PL" sz="2700" b="1" dirty="0"/>
              <a:t>moduł B+R</a:t>
            </a:r>
            <a:r>
              <a:rPr lang="pl-PL" sz="2700" dirty="0"/>
              <a:t> lub </a:t>
            </a:r>
            <a:r>
              <a:rPr lang="pl-PL" sz="2700" b="1" dirty="0"/>
              <a:t>moduł wdrożenie innowacji.</a:t>
            </a:r>
            <a:endParaRPr lang="pl-PL" sz="2700" dirty="0"/>
          </a:p>
          <a:p>
            <a:r>
              <a:rPr lang="pl-PL" sz="2700" b="1" dirty="0"/>
              <a:t>Moduł B+R</a:t>
            </a:r>
            <a:endParaRPr lang="pl-PL" sz="2700" dirty="0"/>
          </a:p>
          <a:p>
            <a:r>
              <a:rPr lang="pl-PL" sz="2700" dirty="0"/>
              <a:t>Moduł B+R obejmuje dofinansowanie prowadzenia prac badawczo-rozwojowych prowadzących do opracowania innowacji produktowej lub procesowej przynajmniej w skali kraju. Wsparciu podlegać może kompleksowy proces badawczy lub jego wybrana część.</a:t>
            </a:r>
          </a:p>
          <a:p>
            <a:r>
              <a:rPr lang="pl-PL" sz="2700" b="1" dirty="0"/>
              <a:t>Moduł wdrożenie innowacji</a:t>
            </a:r>
            <a:endParaRPr lang="pl-PL" sz="2700" dirty="0"/>
          </a:p>
          <a:p>
            <a:r>
              <a:rPr lang="pl-PL" sz="2700" dirty="0"/>
              <a:t>Moduł obejmuje dofinansowanie wdrożenia w przedsiębiorstwie wyników prac B+R, posiadanych przez wnioskodawcę lub będących efektem realizacji modułu B+R. Wyniki prac B+R muszą prowadzić do powstania innowacji produktowej lub procesowej, co najmniej na poziomie krajowym. Wsparcie w tym module udzielane jest w formie dotacji warunkowej, która częściowo podlega zwrotowi – szczegółowe warunki reguluje umowa o dofinansowanie.</a:t>
            </a:r>
          </a:p>
          <a:p>
            <a:r>
              <a:rPr lang="pl-PL" sz="2700" b="1" dirty="0"/>
              <a:t>Moduły fakultatywne</a:t>
            </a:r>
          </a:p>
          <a:p>
            <a:r>
              <a:rPr lang="pl-PL" sz="2700" dirty="0"/>
              <a:t>Projekt dodatkowo może obejmować maksymalnie pięć modułów fakultatywnych. Moduły te dotyczą działań związanych z: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budową lub rozbudową infrastruktury B+R,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promocją produktów na rynkach zagranicznych,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ochroną własności przemysłowej,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podnoszeniem kompetencji kadr,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zieloną i cyfrową transformacją przedsiębiorstw.</a:t>
            </a:r>
          </a:p>
          <a:p>
            <a:r>
              <a:rPr lang="pl-PL" sz="2700" b="1" dirty="0"/>
              <a:t>Moduł kompetencje</a:t>
            </a:r>
            <a:r>
              <a:rPr lang="pl-PL" sz="2700" dirty="0"/>
              <a:t> musi obejmować działania wspierające realizację zadań w pozostałych zaplanowanych modułach, a przedmiot każdego modułu realizowanego w ramach projektu musi być zgodny z zakresem tematycznym naboru tj. zaspokajaniem potrzeb osób ze szczególnymi potrzebami.</a:t>
            </a:r>
          </a:p>
          <a:p>
            <a:r>
              <a:rPr lang="pl-PL" sz="2700" b="1" dirty="0"/>
              <a:t>Dofinansowanie i inne warunki finansowe dot. projektu: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Maksymalny poziom dofinansowania to 80% wartości projektów,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Moduł B+R, jeśli pojawi się w projekcie, musi mieć wartość co najmniej 20% całkowitych kosztów projektu,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Minimalna wartość kosztów kwalifikowalnych modułu B+R dla innych niż MŚP:1 mln PLN,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700" dirty="0"/>
              <a:t>Maksymalna wartość  oraz poziom dofinansowania: uzależnione od wybranego rodzaju pomocy publicznej w ramach modułów.</a:t>
            </a:r>
          </a:p>
          <a:p>
            <a:r>
              <a:rPr lang="pl-PL" sz="2700" dirty="0"/>
              <a:t>Więcej szczegółowych informacji znajdziecie Państwo na stronach:</a:t>
            </a:r>
          </a:p>
          <a:p>
            <a:r>
              <a:rPr lang="pl-PL" sz="2700" dirty="0">
                <a:hlinkClick r:id="rId4" tooltip="PARP:  Ścieżka SMART – nabór tematyczny Dostępność"/>
              </a:rPr>
              <a:t>PARP: Ścieżka SMART – nabór tematyczny Dostępność</a:t>
            </a:r>
            <a:endParaRPr lang="pl-PL" sz="2700" dirty="0"/>
          </a:p>
          <a:p>
            <a:r>
              <a:rPr lang="pl-PL" sz="2700" dirty="0">
                <a:hlinkClick r:id="rId5" tooltip="NCIBR Ścieżka SMART na rzecz dostępności"/>
              </a:rPr>
              <a:t>NCIBR Ścieżka SMART na rzecz dostępności</a:t>
            </a:r>
            <a:endParaRPr lang="pl-PL" sz="2700" dirty="0"/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Projekt "Dostępny Design II";  operator DGA S.A., w woj: wielkopolskim, lubuskim, zachodniopomorskim i dolnośląskie, </a:t>
            </a: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Projekt "Na plusie -... ” operator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Certes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Spółka z o.o., w woj: łódzkim, opolskim i śląskim, </a:t>
            </a: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Projekt "Dostęp do wiedzy kluczem do zwiększenia Dostępności II"; operator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ODiTK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w woj.: pomorskim, warmińsko-mazurskim, podlaskim i kujawsko-pomorskim</a:t>
            </a: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579"/>
              </a:spcAft>
              <a:buFont typeface="Arial" panose="020B0604020202020204" pitchFamily="34" charset="0"/>
              <a:buChar char="−"/>
            </a:pP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16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5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0" dirty="0"/>
              <a:t>FE Łódzkie 211 800 000 zł</a:t>
            </a:r>
          </a:p>
          <a:p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Mazowieckie 313 756 275 zł</a:t>
            </a:r>
          </a:p>
          <a:p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Podkarpackie 46 813 000 zł</a:t>
            </a:r>
          </a:p>
          <a:p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Wielkopolskie brak danych</a:t>
            </a:r>
          </a:p>
          <a:p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Kujawsko-pomorskie 50 </a:t>
            </a:r>
            <a:r>
              <a:rPr lang="pl-PL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300 220 zł</a:t>
            </a:r>
            <a:endParaRPr lang="pl-P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17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38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r>
              <a:rPr lang="pl-PL" altLang="pl-PL" dirty="0"/>
              <a:t>Projekt DOSTĘPNOŚĆ_PL</a:t>
            </a:r>
          </a:p>
          <a:p>
            <a:r>
              <a:rPr lang="pl-PL" altLang="pl-PL" dirty="0"/>
              <a:t>Wartość: 16,5 mln PLN.</a:t>
            </a:r>
          </a:p>
          <a:p>
            <a:r>
              <a:rPr lang="pl-PL" altLang="pl-PL" dirty="0"/>
              <a:t>Konkurs Inkubacja i akceleracja innowacji społecznych</a:t>
            </a:r>
          </a:p>
          <a:p>
            <a:r>
              <a:rPr lang="pl-PL" altLang="pl-PL" dirty="0"/>
              <a:t>Wartość: 80 mln PLN.</a:t>
            </a:r>
          </a:p>
          <a:p>
            <a:r>
              <a:rPr lang="pl-PL" altLang="pl-PL" dirty="0"/>
              <a:t>Projekt Projektowanie uniwersalne kultury – dostępność w instytucjach kultury</a:t>
            </a:r>
          </a:p>
          <a:p>
            <a:r>
              <a:rPr lang="pl-PL" altLang="pl-PL" dirty="0"/>
              <a:t>Wartość: 29,6 mln PLN.</a:t>
            </a:r>
          </a:p>
          <a:p>
            <a:pPr defTabSz="882213">
              <a:defRPr/>
            </a:pPr>
            <a:r>
              <a:rPr lang="pl-PL" dirty="0">
                <a:highlight>
                  <a:srgbClr val="FFC000"/>
                </a:highlight>
                <a:latin typeface="Calibri" panose="020F0502020204030204" pitchFamily="34" charset="0"/>
              </a:rPr>
              <a:t>Projekt Dostępność plus dla AOS</a:t>
            </a:r>
          </a:p>
          <a:p>
            <a:pPr defTabSz="882213">
              <a:defRPr/>
            </a:pPr>
            <a:r>
              <a:rPr lang="pl-PL" altLang="pl-PL" dirty="0"/>
              <a:t>Wartość: 388 mln PLN</a:t>
            </a:r>
            <a:endParaRPr lang="pl-PL" altLang="pl-PL" dirty="0">
              <a:highlight>
                <a:srgbClr val="FFC000"/>
              </a:highlight>
              <a:latin typeface="Calibri" panose="020F0502020204030204" pitchFamily="34" charset="0"/>
            </a:endParaRPr>
          </a:p>
          <a:p>
            <a:pPr defTabSz="882213">
              <a:defRPr/>
            </a:pPr>
            <a:r>
              <a:rPr lang="pl-PL" dirty="0">
                <a:highlight>
                  <a:srgbClr val="FFC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Dostępny samorząd 2.0</a:t>
            </a:r>
            <a:endParaRPr lang="pl-PL" dirty="0">
              <a:highlight>
                <a:srgbClr val="FFC000"/>
              </a:highlight>
              <a:latin typeface="Calibri" panose="020F0502020204030204" pitchFamily="34" charset="0"/>
            </a:endParaRPr>
          </a:p>
          <a:p>
            <a:r>
              <a:rPr lang="pl-PL" altLang="pl-PL" dirty="0"/>
              <a:t>Alokacja: 100 mln PLN</a:t>
            </a:r>
          </a:p>
          <a:p>
            <a:pPr defTabSz="882213">
              <a:defRPr/>
            </a:pPr>
            <a:r>
              <a:rPr lang="pl-PL" altLang="pl-PL" dirty="0"/>
              <a:t> </a:t>
            </a:r>
            <a:r>
              <a:rPr lang="pl-PL" altLang="pl-PL" dirty="0" err="1"/>
              <a:t>Łaczny</a:t>
            </a:r>
            <a:r>
              <a:rPr lang="pl-PL" altLang="pl-PL" dirty="0"/>
              <a:t> budżet  dla przyjętych  projektów FERS dla Dostępności  : </a:t>
            </a:r>
            <a:r>
              <a:rPr lang="pl-PL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614 mln zł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82213">
              <a:defRPr/>
            </a:pPr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 defTabSz="882213">
                <a:defRPr/>
              </a:pPr>
              <a:t>18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5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400" dirty="0"/>
              <a:t>Przy  punkcie o certyfikacji - informacja o piśmie jakie zostało wysłane do IZ z prośbą o kryterium premiujące podmioty, które uzyskały certyfikat dostępności  - wiemy że takie kryterium wprowadziło woj. lubelskie ( ? )  </a:t>
            </a:r>
          </a:p>
          <a:p>
            <a:r>
              <a:rPr lang="pl-PL" altLang="pl-PL" sz="1400" dirty="0"/>
              <a:t>Pytanie do RD czy ma inne pomysły  dotyczące promocji certyfikacji  wśród przedsiębiorców </a:t>
            </a:r>
          </a:p>
          <a:p>
            <a:endParaRPr lang="pl-PL" altLang="pl-PL" sz="1400" dirty="0"/>
          </a:p>
          <a:p>
            <a:r>
              <a:rPr lang="pl-PL" altLang="pl-PL" sz="1400" dirty="0"/>
              <a:t>Przegląd prawa - wiele pism jakie kierujemy w tym względzie do ministerstw, sami identyfikujemy  jakieś miejsca do poprawy pozostaje bez odpowiedzi </a:t>
            </a:r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82213">
              <a:defRPr/>
            </a:pPr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 defTabSz="882213">
                <a:defRPr/>
              </a:pPr>
              <a:t>19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82213">
              <a:defRPr/>
            </a:pPr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 defTabSz="882213">
                <a:defRPr/>
              </a:pPr>
              <a:t>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96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20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42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Uchwała nr 1 – </a:t>
            </a:r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21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94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r>
              <a:rPr lang="pl-PL" altLang="pl-PL" dirty="0"/>
              <a:t>Projekt DOSTĘPNOŚĆ_PL</a:t>
            </a:r>
          </a:p>
          <a:p>
            <a:r>
              <a:rPr lang="pl-PL" altLang="pl-PL" dirty="0"/>
              <a:t>Wartość: 16,5 mln PLN.</a:t>
            </a:r>
          </a:p>
          <a:p>
            <a:r>
              <a:rPr lang="pl-PL" altLang="pl-PL" dirty="0"/>
              <a:t>Konkurs Inkubacja i akceleracja innowacji społecznych</a:t>
            </a:r>
          </a:p>
          <a:p>
            <a:r>
              <a:rPr lang="pl-PL" altLang="pl-PL" dirty="0"/>
              <a:t>Wartość: 80 mln PLN.</a:t>
            </a:r>
          </a:p>
          <a:p>
            <a:r>
              <a:rPr lang="pl-PL" altLang="pl-PL" dirty="0"/>
              <a:t>Projekt Projektowanie uniwersalne kultury – dostępność w instytucjach kultury</a:t>
            </a:r>
          </a:p>
          <a:p>
            <a:r>
              <a:rPr lang="pl-PL" altLang="pl-PL" dirty="0"/>
              <a:t>Wartość: 29,6 mln PLN.</a:t>
            </a:r>
          </a:p>
          <a:p>
            <a:pPr defTabSz="882213">
              <a:defRPr/>
            </a:pPr>
            <a:r>
              <a:rPr lang="pl-PL" dirty="0">
                <a:highlight>
                  <a:srgbClr val="FFC000"/>
                </a:highlight>
                <a:latin typeface="Calibri" panose="020F0502020204030204" pitchFamily="34" charset="0"/>
              </a:rPr>
              <a:t>Projekt Dostępność plus dla AOS</a:t>
            </a:r>
          </a:p>
          <a:p>
            <a:pPr defTabSz="882213">
              <a:defRPr/>
            </a:pPr>
            <a:r>
              <a:rPr lang="pl-PL" altLang="pl-PL" dirty="0"/>
              <a:t>Wartość: 388 mln PLN</a:t>
            </a:r>
            <a:endParaRPr lang="pl-PL" altLang="pl-PL" dirty="0">
              <a:highlight>
                <a:srgbClr val="FFC000"/>
              </a:highlight>
              <a:latin typeface="Calibri" panose="020F0502020204030204" pitchFamily="34" charset="0"/>
            </a:endParaRPr>
          </a:p>
          <a:p>
            <a:pPr defTabSz="882213">
              <a:defRPr/>
            </a:pPr>
            <a:r>
              <a:rPr lang="pl-PL" dirty="0">
                <a:highlight>
                  <a:srgbClr val="FFC0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Dostępny samorząd 2.0</a:t>
            </a:r>
            <a:endParaRPr lang="pl-PL" dirty="0">
              <a:highlight>
                <a:srgbClr val="FFC000"/>
              </a:highlight>
              <a:latin typeface="Calibri" panose="020F0502020204030204" pitchFamily="34" charset="0"/>
            </a:endParaRPr>
          </a:p>
          <a:p>
            <a:r>
              <a:rPr lang="pl-PL" altLang="pl-PL" dirty="0"/>
              <a:t>Alokacja: 100 mln PLN</a:t>
            </a:r>
          </a:p>
          <a:p>
            <a:pPr defTabSz="882213">
              <a:defRPr/>
            </a:pPr>
            <a:r>
              <a:rPr lang="pl-PL" altLang="pl-PL" dirty="0"/>
              <a:t> </a:t>
            </a:r>
            <a:r>
              <a:rPr lang="pl-PL" altLang="pl-PL" dirty="0" err="1"/>
              <a:t>Łaczny</a:t>
            </a:r>
            <a:r>
              <a:rPr lang="pl-PL" altLang="pl-PL" dirty="0"/>
              <a:t> budżet  dla przyjętych  projektów FERS dla Dostępności  : </a:t>
            </a:r>
            <a:r>
              <a:rPr lang="pl-PL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614 mln zł</a:t>
            </a:r>
          </a:p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82213">
              <a:defRPr/>
            </a:pPr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 defTabSz="882213">
                <a:defRPr/>
              </a:pPr>
              <a:t>22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5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23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2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24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77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ymbol zastępczy obrazu slajdu 1">
            <a:extLst>
              <a:ext uri="{FF2B5EF4-FFF2-40B4-BE49-F238E27FC236}">
                <a16:creationId xmlns:a16="http://schemas.microsoft.com/office/drawing/2014/main" id="{E57C4B56-2178-428D-A39B-D7B4D7F01D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ymbol zastępczy notatek 2">
            <a:extLst>
              <a:ext uri="{FF2B5EF4-FFF2-40B4-BE49-F238E27FC236}">
                <a16:creationId xmlns:a16="http://schemas.microsoft.com/office/drawing/2014/main" id="{32F44F43-9E89-4766-9679-0B112CBCBC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212" indent="-228212" eaLnBrk="1" hangingPunct="1">
              <a:spcBef>
                <a:spcPct val="0"/>
              </a:spcBef>
              <a:buFontTx/>
              <a:buAutoNum type="arabicPeriod"/>
            </a:pPr>
            <a:endParaRPr lang="pl-PL" altLang="pl-PL"/>
          </a:p>
        </p:txBody>
      </p:sp>
      <p:sp>
        <p:nvSpPr>
          <p:cNvPr id="125956" name="Symbol zastępczy numeru slajdu 3">
            <a:extLst>
              <a:ext uri="{FF2B5EF4-FFF2-40B4-BE49-F238E27FC236}">
                <a16:creationId xmlns:a16="http://schemas.microsoft.com/office/drawing/2014/main" id="{B2B136D0-BB0B-4EB8-A5EC-7944441B3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36" indent="-2848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589" indent="-2282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011" indent="-2282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966" indent="-22821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073" indent="-228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39179" indent="-228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0286" indent="-228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1392" indent="-228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63EF6-6B5E-42EB-A3B6-F6C39076EA75}" type="slidenum">
              <a:rPr lang="pl-PL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4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82213">
              <a:defRPr/>
            </a:pPr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 defTabSz="882213">
                <a:defRPr/>
              </a:pPr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9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82213">
              <a:defRPr/>
            </a:pPr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 defTabSz="882213">
                <a:defRPr/>
              </a:pPr>
              <a:t>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63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553" indent="-220553">
              <a:buAutoNum type="arabicPeriod"/>
            </a:pPr>
            <a:r>
              <a:rPr lang="pl-PL" altLang="pl-PL" sz="1900" dirty="0"/>
              <a:t>platformy schodowej i windy w bloku SM „Powiśle” w Puławach.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windy w bloku SM „</a:t>
            </a:r>
            <a:r>
              <a:rPr lang="pl-PL" altLang="pl-PL" sz="1900" dirty="0" err="1"/>
              <a:t>Domhut</a:t>
            </a:r>
            <a:r>
              <a:rPr lang="pl-PL" altLang="pl-PL" sz="1900" dirty="0"/>
              <a:t>” w Warszawie.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podjazd dla wózków w bloku SM „Zatorze” w Koninie.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budynku Starostwa Powiatowego w Krasnymstawie z zewnętrznym szybem windowym.</a:t>
            </a:r>
          </a:p>
          <a:p>
            <a:pPr marL="220553" indent="-220553">
              <a:buAutoNum type="arabicPeriod"/>
            </a:pPr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4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553" indent="-220553">
              <a:buAutoNum type="arabicPeriod"/>
            </a:pPr>
            <a:r>
              <a:rPr lang="pl-PL" altLang="pl-PL" sz="1900" dirty="0"/>
              <a:t>Zdjęcie wnętrza wagonu COMBO.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Strefa dla wózków w niskopodłogowym autobusie komunikacji miejskiej w Poznaniu.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Zdjęcia </a:t>
            </a:r>
            <a:r>
              <a:rPr lang="pl-PL" altLang="pl-PL" sz="1900" dirty="0" err="1"/>
              <a:t>busa</a:t>
            </a:r>
            <a:r>
              <a:rPr lang="pl-PL" altLang="pl-PL" sz="1900" dirty="0"/>
              <a:t> do transportu indywidualnego typu "</a:t>
            </a:r>
            <a:r>
              <a:rPr lang="pl-PL" altLang="pl-PL" sz="1900" dirty="0" err="1"/>
              <a:t>door</a:t>
            </a:r>
            <a:r>
              <a:rPr lang="pl-PL" altLang="pl-PL" sz="1900" dirty="0"/>
              <a:t>-to-</a:t>
            </a:r>
            <a:r>
              <a:rPr lang="pl-PL" altLang="pl-PL" sz="1900" dirty="0" err="1"/>
              <a:t>door</a:t>
            </a:r>
            <a:r>
              <a:rPr lang="pl-PL" altLang="pl-PL" sz="1900" dirty="0"/>
              <a:t>" w Powiecie Wadowickim. 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Zdjęcie planu </a:t>
            </a:r>
            <a:r>
              <a:rPr lang="pl-PL" altLang="pl-PL" sz="1900" dirty="0" err="1"/>
              <a:t>tyflograficznego</a:t>
            </a:r>
            <a:r>
              <a:rPr lang="pl-PL" altLang="pl-PL" sz="1900" dirty="0"/>
              <a:t> dworca kolejowego  w Pomiechówku. </a:t>
            </a:r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6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553" indent="-220553">
              <a:buAutoNum type="arabicPeriod"/>
            </a:pPr>
            <a:r>
              <a:rPr lang="pl-PL" altLang="pl-PL" sz="1900" dirty="0"/>
              <a:t>TOPON - zdjęcie przedstawiające trening orientacji przestrzennej w metrze.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Zdjęcie automatycznego dyspensera leków.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Zdjęcie przedstawiające socrealistyczny obraz Wojciecha </a:t>
            </a:r>
            <a:r>
              <a:rPr lang="pl-PL" altLang="pl-PL" sz="1900" dirty="0" err="1"/>
              <a:t>Fangora</a:t>
            </a:r>
            <a:r>
              <a:rPr lang="pl-PL" altLang="pl-PL" sz="1900" dirty="0"/>
              <a:t> pt. "Murarze" w wersji dostępnej dla osób z niepełnosprawnościami wzroku. </a:t>
            </a:r>
          </a:p>
          <a:p>
            <a:r>
              <a:rPr lang="pl-PL" altLang="pl-PL" sz="1900" dirty="0"/>
              <a:t>3.   Zdjęcie mówiących szachów dla niewidomych.</a:t>
            </a:r>
          </a:p>
          <a:p>
            <a:pPr marL="220553" indent="-220553">
              <a:buAutoNum type="arabicPeriod"/>
            </a:pPr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8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8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0553" indent="-220553">
              <a:buAutoNum type="arabicPeriod"/>
            </a:pPr>
            <a:r>
              <a:rPr lang="pl-PL" altLang="pl-PL" sz="1900" dirty="0"/>
              <a:t>Zdjęcie szlaku dla niewidomych prowadzi do bieszczadzkiej wieży w Bukowcu 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Obszar chroniony, obszar dostępny - wózek typu </a:t>
            </a:r>
            <a:r>
              <a:rPr lang="pl-PL" altLang="pl-PL" sz="1900" dirty="0" err="1"/>
              <a:t>Joelette</a:t>
            </a:r>
            <a:r>
              <a:rPr lang="pl-PL" altLang="pl-PL" sz="1900" dirty="0"/>
              <a:t> na szlaku TPN.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Zdjęcie parku Bulwary w Tomaszowie Mazowieckim ze ścieżką rowerową.</a:t>
            </a:r>
          </a:p>
          <a:p>
            <a:pPr marL="220553" indent="-220553">
              <a:buAutoNum type="arabicPeriod"/>
            </a:pPr>
            <a:r>
              <a:rPr lang="pl-PL" altLang="pl-PL" sz="1900" dirty="0"/>
              <a:t>Zdjęcie drogi dla wózków prowadzącej na szczyt Kopca Powstania Warszawskiego.</a:t>
            </a:r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836" indent="-284881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2589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9011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6966" indent="-22821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8073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9179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0286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1392" indent="-228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7E3D87-0307-4885-ABA7-158DE3BEA85D}" type="slidenum">
              <a:rPr lang="pl-PL" altLang="pl-PL">
                <a:solidFill>
                  <a:srgbClr val="000000"/>
                </a:solidFill>
              </a:rPr>
              <a:pPr/>
              <a:t>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1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B4C98DD-61EA-4237-BD10-A390060FBCC0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7D4AF4C-D088-4A92-A06F-3D86F268C310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12700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9344D2-F172-4891-81E2-B27B95CBE58E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EB6856-6044-4A90-BC21-E6D6C56A5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#DostępnośćPlus</a:t>
            </a:r>
          </a:p>
        </p:txBody>
      </p:sp>
    </p:spTree>
    <p:extLst>
      <p:ext uri="{BB962C8B-B14F-4D97-AF65-F5344CB8AC3E}">
        <p14:creationId xmlns:p14="http://schemas.microsoft.com/office/powerpoint/2010/main" val="2941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4CD58C0-0D23-4C6D-B4E3-112A459B8C7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350C285-13A8-4121-B27B-6ABE088F3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937C717-612E-4FED-8FB7-A3E0442E307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97F0FEF-3552-434D-8C7A-91499ACD3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164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F5ED0FE-A5C0-47F8-AD2D-F24228FFA08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277FB9E-543E-4B0C-BA4F-B8F5DB9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18719BA-E319-433D-8FCA-FA37D2AFED0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185A261-2A7A-4161-99A2-BA1BDD522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8900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D84A105-CF66-4C27-B345-6112658842A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64A5517-6D27-41DC-84B9-FF9900CE9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8C0D0EA-24CE-4EB0-9F2D-04A2F8BB1A7A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DF32D78-E4E3-498E-9F94-484D82B3A8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094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1CB6482-B232-48C9-A0DD-262C11F87B3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CC5B36C-33E6-4D16-B1C2-CE4F215C4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BAD668-57BD-4D0B-8556-F63F2E41521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80985B3-A19C-4C14-86D6-3EDDD5430D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331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996FDBA-A45C-428D-9C16-E008C3A3D2C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8D5B172-4512-4389-AFEA-647DEA39D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DD42743-FB48-4403-BC5B-FD3022650F77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60B1E77-E82F-448C-AE98-AF645B0C4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909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7BFE97D-AA4D-4FC2-8E93-2E5F0736FF6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CF8222A-70AB-4ED7-8D05-275A38426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23B5A2E-C3F6-49F4-A8D2-695E68D48E2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9255A4C-2FBB-4577-883A-D23554A13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2833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2D3D93B-017C-4850-A370-0D148D2EF00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35ADB52-77EE-4CEE-89DB-D6630DE1B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F64D4C7-96E0-4BF3-88C1-7D314F53970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4155AB3-094C-45D4-ABC2-392A4002FB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5904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957FECD-5B0B-46A8-93ED-7EE0943384C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D3D78F1-894D-45A2-88D5-232C4062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5DD02DE-AD94-4533-88C6-1A9FF15E6BD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76C67CAB-894C-4505-97BC-F8B6F749C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37939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C9AB7FA-5185-4890-83C1-1D3680C5AD0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B188526-3F57-4168-B959-09EBDF4B4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3F99B7E-7240-4666-AF11-469B8F2EC36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5B23293-1FA4-4E8C-B142-4B95321E4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889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4F50B21-C9B0-4F3A-B04E-181959364FA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D04B92D-65C4-40FC-8B98-535CE93A8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7B62BDE-B0FB-4A59-B900-2451A8D19D4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0740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8DE8E74-802A-4C6E-9BD9-CD98E2B6AD6E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6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831A1A-8D5C-406E-A97E-E7E8CEBF4AC8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BCACF77-00F6-4D17-A503-AE883A2C1A5F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6985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721BF2E-6367-44A9-A01F-136339AC6FC3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2D2EC66-18F8-4262-B0EC-C1567FEE0F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pl-PL" altLang="pl-PL" sz="3200" dirty="0" err="1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DostępnośćPlus</a:t>
            </a:r>
            <a:endParaRPr lang="pl-PL" altLang="pl-PL" sz="3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Obraz 5" title="Logotyp programu Dostępność Plus">
            <a:extLst>
              <a:ext uri="{FF2B5EF4-FFF2-40B4-BE49-F238E27FC236}">
                <a16:creationId xmlns:a16="http://schemas.microsoft.com/office/drawing/2014/main" id="{449E23FE-1E8E-4431-9CE0-03A72041E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692150"/>
            <a:ext cx="23701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typ Ministerstwa Funduszy i Polityki Regionalnej">
            <a:extLst>
              <a:ext uri="{FF2B5EF4-FFF2-40B4-BE49-F238E27FC236}">
                <a16:creationId xmlns:a16="http://schemas.microsoft.com/office/drawing/2014/main" id="{174C051B-E6D4-4247-B350-991505A6A9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6113" y="512763"/>
            <a:ext cx="2287587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BFC7A1B-7BB3-4FBB-AF7D-F3518890A3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3165475"/>
            <a:ext cx="51847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III POSIEDZENIE </a:t>
            </a:r>
          </a:p>
          <a:p>
            <a:pPr algn="ctr">
              <a:defRPr/>
            </a:pPr>
            <a:r>
              <a:rPr lang="pl-PL" altLang="pl-PL" sz="3600" b="1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RADY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1981869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18ADE2EF-3574-45CF-B315-63B3D3110C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4B10B8D-142C-4943-BE97-DA49CAEAB09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dirty="0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3B4B2025-C1FE-4483-BBBB-709005869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741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>
            <a:extLst>
              <a:ext uri="{FF2B5EF4-FFF2-40B4-BE49-F238E27FC236}">
                <a16:creationId xmlns:a16="http://schemas.microsoft.com/office/drawing/2014/main" id="{67173225-C7D8-4DB1-93DE-2B7652215D61}"/>
              </a:ext>
            </a:extLst>
          </p:cNvPr>
          <p:cNvSpPr/>
          <p:nvPr userDrawn="1"/>
        </p:nvSpPr>
        <p:spPr>
          <a:xfrm>
            <a:off x="4027488" y="3"/>
            <a:ext cx="5116512" cy="6649319"/>
          </a:xfrm>
          <a:custGeom>
            <a:avLst/>
            <a:gdLst>
              <a:gd name="connsiteX0" fmla="*/ 1480843 w 4709565"/>
              <a:gd name="connsiteY0" fmla="*/ 0 h 6287511"/>
              <a:gd name="connsiteX1" fmla="*/ 4701473 w 4709565"/>
              <a:gd name="connsiteY1" fmla="*/ 0 h 6287511"/>
              <a:gd name="connsiteX2" fmla="*/ 4709565 w 4709565"/>
              <a:gd name="connsiteY2" fmla="*/ 6279419 h 6287511"/>
              <a:gd name="connsiteX3" fmla="*/ 0 w 4709565"/>
              <a:gd name="connsiteY3" fmla="*/ 6287511 h 6287511"/>
              <a:gd name="connsiteX4" fmla="*/ 1480843 w 4709565"/>
              <a:gd name="connsiteY4" fmla="*/ 0 h 62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565" h="6287511">
                <a:moveTo>
                  <a:pt x="1480843" y="0"/>
                </a:moveTo>
                <a:lnTo>
                  <a:pt x="4701473" y="0"/>
                </a:lnTo>
                <a:cubicBezTo>
                  <a:pt x="4704170" y="2093140"/>
                  <a:pt x="4706868" y="4186279"/>
                  <a:pt x="4709565" y="6279419"/>
                </a:cubicBezTo>
                <a:lnTo>
                  <a:pt x="0" y="6287511"/>
                </a:lnTo>
                <a:lnTo>
                  <a:pt x="148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chemeClr val="bg1">
                <a:lumMod val="85000"/>
              </a:schemeClr>
            </a:glow>
            <a:outerShdw dist="508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4133F36-9F52-42CE-B986-844BCF90824E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4" name="Obraz 9">
            <a:extLst>
              <a:ext uri="{FF2B5EF4-FFF2-40B4-BE49-F238E27FC236}">
                <a16:creationId xmlns:a16="http://schemas.microsoft.com/office/drawing/2014/main" id="{03B54B05-0DCF-458A-BF8E-6B55484FA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05200"/>
            <a:ext cx="359886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5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A2BC4D9-D2A6-4E86-85F8-55C17F8D085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226E11F-4C82-41D8-A4A1-9BED6EF02D3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7ABC8B82-F381-40EB-BC21-294BD14E2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32704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AA8FED6-183E-4F35-8388-D4DE06CD73C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A555ACC7-467A-4D03-A2CF-30D954E64DD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F987876D-BEE1-46D3-91F0-F32BDB803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460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9E8DF89-C344-4FC9-9303-E8C5A887B25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0B0AC4E-129A-4013-8583-D0F25AAD5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C3B400-B49B-4B03-9A70-FBD58D89E96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04765B8-64A4-4FFE-96A8-5645702F30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83972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617E27D-874D-42BD-97D6-5EDF712BB90E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F55A011-58D7-4782-8714-A1B29FE9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BB01FEA-4440-41BA-8B23-46B344D6DA4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F1120C6-07BA-4D1F-B829-14821651C6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90052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29BCCF1-B4A1-4796-8CC7-8F8D22176BE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20EB22C-490C-4900-91F3-7A7894311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DDC1C4A-F20D-4E99-8A81-4F9D6476640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081A2B65-182B-4F4F-B9E0-24D32C104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2512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55FCAFC-3C0D-458C-B8DF-D4F8A4DB29C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83F551-4469-4661-A972-7649B48DB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74C9FCE-CF61-495F-8CB8-D1766972A94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629014B-F176-41DD-B773-0FABF2ED4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57282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6FF1B00-A5B1-450F-9C50-99DF0F47D24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D45ADDB-0D00-4CB5-A5A7-43119EF1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3CB9FC5-9A9F-46BF-87AA-7985367262A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6CD05D3-900C-4FC8-9465-AE7A987B56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325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14821A5-7535-422A-97D1-0C7F53A3E1D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944E7E8-CEC6-4632-B42A-A998B4AA948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9A9F3CF3-1136-4C35-B1B5-61990B8E2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4200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7B886E6-B402-42C1-9B6E-1359A1F0143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BE8F054-991E-42E9-B2DF-9C968C83F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FCB20D3-D9BF-4CA9-B7C6-790878A8741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2DE0467-6102-4D16-98A8-6E245B7ACA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54969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202A211-2752-456D-B20F-C0C17F77DAE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C3827F2-67B4-4C5D-AAAA-FB2957D4C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F78B78F-34AB-4D2A-9F9C-6DF872D94FC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B883A8A-DC9F-453E-8A0A-733BD27B1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61132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B479B7B-AA81-4909-BFF0-AA3D98736A2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DC68FD0C-0689-4951-9128-33E928569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2D3AC6A-BADA-40D3-9564-E58659062BD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D686659-0B53-4072-A967-78BF276F9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39417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8B15411-E70A-48C2-AAAC-7880B1E31BF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4326AD7-CFA2-4D38-BF24-2FF1260D4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A8C3A08-BFFB-4D5C-AA70-940C5C033AB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1741BA4-A873-45BB-9578-12EED6F88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23079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1954C490-8DAA-46E6-9DAC-5B185BE0CA9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794B04A7-1915-4D78-886D-B0F8F07F7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B38784E-C3FF-401A-8BA5-E07F105BE74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A1AE5A4-6B2B-4F7D-92D4-22B45F8A04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71590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327A451-2168-4657-9BAB-4A7428A9E55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9C68811-A097-4357-8408-25B0F13D4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B4536DC-5580-43B1-968C-F88415F037C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D0334F9-A956-455E-9ED1-20F73C1C91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4924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98E89DD-87D8-4029-948E-F20944B47FD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BFB4257-3D94-421A-B908-08C7DBF91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96AB5F1-D2A6-4608-839E-619D933810E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C8E14AA-A53B-474B-8C2E-EAC366030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15838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65DA4C7-53F3-42A2-B53A-282546FB52C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59271FE-A88D-48D0-8141-934247AB1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FD9D6C2-F701-4799-AF68-B70A72802D5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C560019-54CB-4455-8A03-033EA1F219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2385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FBC31E2-191D-4FAB-B0BB-A295462E003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9BF63A4-1C51-48C3-A07E-578DBCF9D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36CA8AF-4C2B-43AA-AE0A-C8AD9D94E14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0776E8D7-02DA-48E1-9374-C7D476217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88356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592E075-1EA2-4380-B638-BBADBC4337D9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F7ED5BF-847C-45C5-A422-F7188760E370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12700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F303E7D-D922-4577-94DA-88FEA055F9B9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06C300C-C832-4585-8A0A-C8B7D014FC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#DostępnośćPlus</a:t>
            </a:r>
          </a:p>
        </p:txBody>
      </p:sp>
    </p:spTree>
    <p:extLst>
      <p:ext uri="{BB962C8B-B14F-4D97-AF65-F5344CB8AC3E}">
        <p14:creationId xmlns:p14="http://schemas.microsoft.com/office/powerpoint/2010/main" val="310328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501876F-0A83-48FF-808B-BE3AB41BA4A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B6EF1F6E-341A-4958-A163-2ED63F88893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ED1E228-1873-4FD7-84D1-3A3A7BB49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9791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2484299-8287-4124-9DA6-CE60D8005F36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2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A25EA76-AD5A-4354-A893-88F69F12A2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97086744-CE83-46B8-9B11-74741300A862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D9C55378-09AE-4286-A626-B7BEF7D9A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304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83C17B6-6BCA-4438-9ADB-1F774336B0A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 title="Logo programu Dostępność Plus">
            <a:extLst>
              <a:ext uri="{FF2B5EF4-FFF2-40B4-BE49-F238E27FC236}">
                <a16:creationId xmlns:a16="http://schemas.microsoft.com/office/drawing/2014/main" id="{1C1CE3C3-04C8-4455-A02B-8AB80E328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7BE324-4CF2-48C4-B799-C1FECCE656D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A10A008-ACC5-49C0-B6AE-43934682F5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8110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65D399C-BA4A-4EFA-83D9-4C858D25297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26B5EFB7-E6AB-4684-BEE9-9ED84FED14E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BAEC0EA-06F8-44A5-B9AE-4D616F14D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832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DDFE637-0F15-4B15-BBAE-5F6A01D95C3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7221A47B-527A-4143-A432-586FB395C996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03DDBC4-5512-4569-B8F1-AEA577D46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82023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B78B364-1D81-4E13-87ED-503E50ECA5C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725AA99-161B-4732-A528-FE3D9317A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80F6CE8-7239-42F6-9591-72C3148E019F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CCEC9FD0-B7F0-4523-A513-96891BD3A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0019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0AAADAE-006A-4590-84D8-58FAF3562F3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0994033-747C-4138-8FAC-5891D06E1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8AA9FC-5D23-4DF5-939B-F2740BA0133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D77A960-0849-451F-9D8B-1E0103FF5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4406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DABC8D4-85D4-47E3-91C0-EE53B0813F0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DA79A0C-E599-42DC-A45F-5BC9965F3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4A32C85-C644-41DF-B06A-B7BFE47FDA3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8694E49-6F0C-47FA-AE60-95B84F780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105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0F98522-DF9A-4551-81DB-31F724CEDDBE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70E71D4-6822-4B33-A527-E035FD6D0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E15D317-6AF9-4940-8CF9-3A0CFC74C1E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755E3FCA-3BAA-4EE9-8716-AC4B9E6054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3483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3CEEC8E-11AF-4E63-86DA-3B00AB6D0E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30109C6-A157-44BC-B649-C6527460F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6B1148-B66A-4CDF-AD95-AACB61CCEA1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F9A6844-F7EC-4802-8404-D1F291054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4473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D6E47E4-AAE6-4A18-A9FA-DAA43488114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2193A002-B6F3-4282-9672-203CE4829BB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110C4C0E-9373-4BBD-B270-45D5BB7AE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26855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DA25B0C-2A94-4085-8426-5A1DC3DFF2D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CEB3DE4-E44C-4FA3-9EF9-7929D9430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484BACB-482D-492B-8764-7A33C9E6CFD1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FF53951-3D61-4598-A0DA-BCC9CC5AD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01432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605D41C-AAE7-467B-AD5D-80B5FCE9E97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DF11D78-30B3-49AD-AFAC-210855F0C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6858317-E4AB-453E-82A3-FC8E2A03426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49F40A0-617B-4A7A-B2A2-5CB27EB66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68048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68315EE-280E-41D5-9EF6-A388CE23FF0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D6DC5C06-024A-445D-872E-C2A24AD1F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847AD2B-D462-434D-989B-EDB141F9248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2B5AB40F-342E-477D-9F99-48BA90F01A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51708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1CF1E07-A1F1-45D5-9F56-0332CC76BF0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12A92F1-8947-43DB-8DD9-A9D091C9D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001E79A-83D7-4077-9AA1-E69C28B0C06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386610C-4A5A-4F1D-B5FA-39782A44A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8511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618B19F-9E7D-4DBD-B9ED-F17067E082E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366BC43-C688-47B3-B2C3-A1770ABE6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8A0E71B-009E-43AA-9C92-2C9C90E3F17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F6D17E4-C8D3-4308-B537-5031945F9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5295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2CE08CA-B953-449C-A10C-A36B817A576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21A53F2-F500-443F-BFFE-F1D0537F8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AAF6FDA-219C-4CA0-93C9-AC86D8FDFCE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2193DC0-858F-4E70-86AA-2AAE0F386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30975"/>
            <a:ext cx="3887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16074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5758341-1033-45CB-8BB0-9F60EBFB7FA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34AED8F-C56A-44AA-BD43-D302262DA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6A223A6-5B66-48D7-B324-09D6BAC5726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7C27942-26D2-4178-BA32-E409FB58E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64831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D0793FB-970A-4D3D-9137-07F66FFE846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91F71203-1DD0-48A1-892A-4E772EA19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91D13A0-250B-4AF4-9597-A60D005976A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F1955E6-AF69-4DEF-9E39-83B200CC0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39086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FB3A1A5-3F71-43F7-8CE6-BC0C011DB49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6CF90D0-E5E9-4B58-BE85-97A76DEB0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3849D8B-A20F-48F0-A8FF-F1FBC5793AB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7E1AA20-0984-4D0D-BE4B-32CF4106D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88544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C3B9423-475C-43A3-9AB4-9064C876EF6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D1A999B-D8D7-4B70-98D8-9FAAA19D6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251BEE3-3C95-43F8-A931-4FBB8FAACC4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80ACC6B-8667-4129-95BB-E806DA483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96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BBEA8FA-ED16-43B4-93E4-947B45E88D5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BD43A08-4F39-4CBD-B033-79866353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8F072A6-C7B6-4261-B07B-FD71190B01C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1B88096-C1D8-4A95-87C9-62B3CA594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9747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D38833A-A222-4DC4-8B19-C805DD37BDB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40B241-BE4B-4FC6-AC4B-41B4F6B8A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C3A0CC7-CE28-4EF9-A390-1C530387E2D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E0656FC-46BD-4722-A49B-991344A85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8242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ADB8A61-4885-467B-B956-18EC527EBD2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3309ED3-E696-47BB-9A2D-52E4FAEBF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5518518-477B-4801-AF37-40050AB1C7C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418B48E-A1FD-4729-8927-AE8DC0760A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75061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>
            <a:extLst>
              <a:ext uri="{FF2B5EF4-FFF2-40B4-BE49-F238E27FC236}">
                <a16:creationId xmlns:a16="http://schemas.microsoft.com/office/drawing/2014/main" id="{D86D8323-ED22-4F01-993A-0D190C6BB5D7}"/>
              </a:ext>
            </a:extLst>
          </p:cNvPr>
          <p:cNvSpPr/>
          <p:nvPr userDrawn="1"/>
        </p:nvSpPr>
        <p:spPr>
          <a:xfrm>
            <a:off x="4067944" y="3"/>
            <a:ext cx="5076056" cy="6649319"/>
          </a:xfrm>
          <a:custGeom>
            <a:avLst/>
            <a:gdLst>
              <a:gd name="connsiteX0" fmla="*/ 1480843 w 4709565"/>
              <a:gd name="connsiteY0" fmla="*/ 0 h 6287511"/>
              <a:gd name="connsiteX1" fmla="*/ 4701473 w 4709565"/>
              <a:gd name="connsiteY1" fmla="*/ 0 h 6287511"/>
              <a:gd name="connsiteX2" fmla="*/ 4709565 w 4709565"/>
              <a:gd name="connsiteY2" fmla="*/ 6279419 h 6287511"/>
              <a:gd name="connsiteX3" fmla="*/ 0 w 4709565"/>
              <a:gd name="connsiteY3" fmla="*/ 6287511 h 6287511"/>
              <a:gd name="connsiteX4" fmla="*/ 1480843 w 4709565"/>
              <a:gd name="connsiteY4" fmla="*/ 0 h 62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565" h="6287511">
                <a:moveTo>
                  <a:pt x="1480843" y="0"/>
                </a:moveTo>
                <a:lnTo>
                  <a:pt x="4701473" y="0"/>
                </a:lnTo>
                <a:cubicBezTo>
                  <a:pt x="4704170" y="2093140"/>
                  <a:pt x="4706868" y="4186279"/>
                  <a:pt x="4709565" y="6279419"/>
                </a:cubicBezTo>
                <a:lnTo>
                  <a:pt x="0" y="6287511"/>
                </a:lnTo>
                <a:lnTo>
                  <a:pt x="148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chemeClr val="bg1">
                <a:lumMod val="85000"/>
              </a:schemeClr>
            </a:glow>
            <a:outerShdw dist="508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FC48B63-F073-4266-8C15-8EB6DAB2F234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60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D47517D-1BA9-4DE4-A128-F5FEF4AFF091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F6F207F-8F2A-4147-8962-852CC602E6EF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6985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67AB2C5-1A4A-4A72-A80E-B7B56554C9C8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7E626E-92D1-423B-8977-A6EEAFE43A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pl-PL" altLang="pl-PL" sz="3200" dirty="0" err="1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DostępnośćPlus</a:t>
            </a:r>
            <a:endParaRPr lang="pl-PL" altLang="pl-PL" sz="3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Obraz 5" title="Logotyp programu Dostępność Plus">
            <a:extLst>
              <a:ext uri="{FF2B5EF4-FFF2-40B4-BE49-F238E27FC236}">
                <a16:creationId xmlns:a16="http://schemas.microsoft.com/office/drawing/2014/main" id="{AF9AF75A-298F-4C40-9521-1341E3C27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692150"/>
            <a:ext cx="23701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typ Ministerstwa Funduszy i Polityki Regionalnej">
            <a:extLst>
              <a:ext uri="{FF2B5EF4-FFF2-40B4-BE49-F238E27FC236}">
                <a16:creationId xmlns:a16="http://schemas.microsoft.com/office/drawing/2014/main" id="{F1703316-2988-4C73-94CD-70EDECE11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6113" y="512763"/>
            <a:ext cx="2287587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5D10A8B-1FB5-472D-A80D-A8FE4C0C33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3165475"/>
            <a:ext cx="51847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III POSIEDZENIE </a:t>
            </a:r>
          </a:p>
          <a:p>
            <a:pPr algn="ctr">
              <a:defRPr/>
            </a:pPr>
            <a:r>
              <a:rPr lang="pl-PL" altLang="pl-PL" sz="3600" b="1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RADY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2532994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67409CF-8ABB-44DA-8BA4-8D7796381CC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0BAC32B7-6DCD-47F3-A442-0640E708D38F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4291C828-D574-4BDA-92C3-4ECC12127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1160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4B570EB-6E25-4879-8A00-9AB475E86C5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 title="Logo programu Dostępność Plus">
            <a:extLst>
              <a:ext uri="{FF2B5EF4-FFF2-40B4-BE49-F238E27FC236}">
                <a16:creationId xmlns:a16="http://schemas.microsoft.com/office/drawing/2014/main" id="{AD1C1CAE-D5EB-4945-8D4D-6EDE7FFE3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34D0BB5-45C5-42E6-A187-F61878EDDC4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C4CACC80-434B-48E5-8B0F-FA9473FC85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54325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9F011E6-78E6-4382-A03E-917D2D84045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0B80F2A1-A504-4627-A332-9E18FD52EE6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47832DD0-7D87-4064-A5C9-4702C2EE5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0185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D03BD3D-26AC-491F-BDFA-73DB475DBA1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D8B314FB-F1C6-4B84-A8FB-EE34C17D52A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9B5CF568-D653-448F-8E84-6694C1E5E7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53526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A5863F3-6FB3-42FA-A267-955A02D9157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E91CE20-ED49-4571-B199-8E92321A6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703F91A-05EC-4AEA-BFB8-F45FB49ACCCA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79909D2-9368-4FD5-8831-163C0E0111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86192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50B4915-77C5-4119-BC40-8EB9E3F432D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510AB6D-845D-4066-85FA-CAB870C04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12760B-DC0A-4505-B71C-1B6ECDCEC41E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F1A2BBC-96B9-4CBE-83E7-A7B6BF3CB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1223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91B949A-E413-49F2-BC7F-4B6D1BA5DFE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A568FCF-F9DA-4818-AC3A-09AB08459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4194C8B-B9DB-47E2-9C7D-0AADC005A0E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1A74E9C-FCC1-42DD-B65D-60FC0F768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44125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3B14F84-A8F0-463D-9EEF-B62BBCF52A7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C0656E2-9581-4E72-946E-D15661FAC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A47FFE-5805-49C9-A849-09F6E31B637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58C0C1E-F8C5-434D-8E47-53D7FC54B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567142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FF5C723-0C89-4553-9DF4-2B3257AF50A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B0E995-A975-4BE2-8F71-4EA08CE09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BF213CD-DDE2-43D5-87D1-B77C085E8C4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D606009-3A56-48EF-A468-3729B2EBB6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39041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7EBCBE9-804D-449D-9194-FE652DBD10A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5FEAAB3-EC0E-4D49-906F-95BCC62C3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7878F54-497A-41E3-B8E0-0A45F4CB4C5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C1B3056-AAD8-48F5-A241-72781FF00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28544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E631CCC-98A6-4E56-A55E-5146CFCEFAA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993CC7E-085E-41D5-BA1A-3907DD797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3390951-DF6D-4ACB-B39E-31540EAC5F2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02079F3-D7A4-422A-8811-8800278B81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17034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1041AE8-A9BA-48F2-BEE9-5139779F045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BD0B975-2A79-4668-843A-6CFAD07BD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C747124-6E18-4464-A38C-900C28D60CD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79567A7-5057-42FA-A17D-B8C7EEC3D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6527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F0FA6DA-92B5-4F6C-ADAE-B840C532784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485537A-F2D5-4391-9B65-B8BD62144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43AFC29-4C07-4FBF-815A-B2A1DDC7055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DDCD288-F847-496A-94D4-1CC812638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63129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BE0981C-0DB1-4F5B-8063-33C02DEB5DB3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FF85004-4791-40C2-9D55-4C8E30A1B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95C58C3-1CA9-487A-8246-ED7A0D62F32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C1F38C0-A668-42D2-922E-808FE97C9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61923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B2C8819-E508-4897-8B36-BC89B70F53C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3E00A82-D478-4F56-9D45-1E44E883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73DBEBC-2A05-4EA6-A6E4-AB8274A4E81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559C334-BFDF-44D3-8A82-81403C4900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639243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7AD7260-8D10-4F2A-8EFD-3C3EFF35351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A85648A-9281-4EBF-ACB1-C848F9910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3411599-CA6F-4949-8D87-928C942AAA5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8B40916-8218-49E4-9A2B-B78256C47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01767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17A305F-86B9-42AE-B0DD-CF696707DC4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DF39DCF-C9DC-46D2-A132-5E700AE1B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E2D3797-D9DD-4491-A2AA-C1D2812E47A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1338C82-FB61-424F-9113-3E2446071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84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2428B3F-2F29-453F-AB37-A491A2BC4FF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F7CE1EE-55B7-4DB8-88C8-DEE5D3CCD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7C2CFE-DB87-41D4-9ED1-9A0F5C19D0C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374B8BC-C0C7-498D-BF41-35DE5E2D9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7816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499C074-0C34-4D56-91A3-3CC4B04C3EE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7E414C15-1BE7-4C4E-9E37-454C090F5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9725DF7-C292-4B8B-A4C8-AFC58210873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F564CDB-7D69-412C-A588-1F51D652A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13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0AC2D2D6-3F37-4A13-9139-63B6B6C24F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20E4F145-234D-4169-BD9E-F7D8A11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55D104-5B36-4223-B299-5C75ACF20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6EC3A3-A7E0-4671-91BB-8A7B02BC4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pl-PL" altLang="pl-PL"/>
              <a:t>Partnerstwo na rzecz dostępności, 17 maja 2021 r.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A33E71-B79A-448B-9D7A-827592D2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6075813-4A7E-4EFE-96B9-9037AA07F96B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6FDCFE9-AD1F-415A-86DE-997BE651DE2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513B4D1-932F-453C-9A53-C28C948C2C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424613"/>
            <a:ext cx="5400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sz="1600" dirty="0">
                <a:solidFill>
                  <a:schemeClr val="bg1"/>
                </a:solidFill>
              </a:rPr>
              <a:t>Rada Dostępności, 20 stycznia 2022 r.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4297" r:id="rId1"/>
    <p:sldLayoutId id="2147534298" r:id="rId2"/>
    <p:sldLayoutId id="2147534299" r:id="rId3"/>
    <p:sldLayoutId id="2147534301" r:id="rId4"/>
    <p:sldLayoutId id="2147534302" r:id="rId5"/>
    <p:sldLayoutId id="2147534303" r:id="rId6"/>
    <p:sldLayoutId id="2147534304" r:id="rId7"/>
    <p:sldLayoutId id="2147534305" r:id="rId8"/>
    <p:sldLayoutId id="2147534306" r:id="rId9"/>
    <p:sldLayoutId id="2147534307" r:id="rId10"/>
    <p:sldLayoutId id="2147534308" r:id="rId11"/>
    <p:sldLayoutId id="2147534309" r:id="rId12"/>
    <p:sldLayoutId id="2147534310" r:id="rId13"/>
    <p:sldLayoutId id="2147534311" r:id="rId14"/>
    <p:sldLayoutId id="2147534312" r:id="rId15"/>
    <p:sldLayoutId id="2147534313" r:id="rId16"/>
    <p:sldLayoutId id="2147534314" r:id="rId17"/>
    <p:sldLayoutId id="2147534315" r:id="rId18"/>
    <p:sldLayoutId id="2147534316" r:id="rId19"/>
    <p:sldLayoutId id="2147534317" r:id="rId20"/>
    <p:sldLayoutId id="2147534318" r:id="rId21"/>
    <p:sldLayoutId id="2147534319" r:id="rId22"/>
    <p:sldLayoutId id="2147534320" r:id="rId23"/>
    <p:sldLayoutId id="2147534321" r:id="rId24"/>
    <p:sldLayoutId id="2147534322" r:id="rId25"/>
    <p:sldLayoutId id="2147534323" r:id="rId26"/>
    <p:sldLayoutId id="2147534324" r:id="rId27"/>
    <p:sldLayoutId id="2147534325" r:id="rId28"/>
    <p:sldLayoutId id="2147534326" r:id="rId29"/>
    <p:sldLayoutId id="2147534327" r:id="rId30"/>
    <p:sldLayoutId id="2147534328" r:id="rId31"/>
    <p:sldLayoutId id="2147534329" r:id="rId32"/>
    <p:sldLayoutId id="2147534330" r:id="rId33"/>
    <p:sldLayoutId id="2147534331" r:id="rId34"/>
    <p:sldLayoutId id="2147534332" r:id="rId35"/>
    <p:sldLayoutId id="2147534333" r:id="rId36"/>
    <p:sldLayoutId id="2147534334" r:id="rId37"/>
    <p:sldLayoutId id="2147534335" r:id="rId38"/>
    <p:sldLayoutId id="2147534336" r:id="rId39"/>
    <p:sldLayoutId id="2147534337" r:id="rId40"/>
    <p:sldLayoutId id="2147534338" r:id="rId41"/>
    <p:sldLayoutId id="2147534339" r:id="rId42"/>
    <p:sldLayoutId id="2147534340" r:id="rId43"/>
    <p:sldLayoutId id="2147534341" r:id="rId44"/>
    <p:sldLayoutId id="2147534342" r:id="rId45"/>
    <p:sldLayoutId id="2147534343" r:id="rId46"/>
    <p:sldLayoutId id="2147534344" r:id="rId47"/>
    <p:sldLayoutId id="2147534345" r:id="rId48"/>
    <p:sldLayoutId id="2147534346" r:id="rId49"/>
    <p:sldLayoutId id="2147534347" r:id="rId50"/>
    <p:sldLayoutId id="2147534348" r:id="rId51"/>
    <p:sldLayoutId id="2147534349" r:id="rId52"/>
    <p:sldLayoutId id="2147534350" r:id="rId53"/>
    <p:sldLayoutId id="2147534351" r:id="rId54"/>
    <p:sldLayoutId id="2147534352" r:id="rId55"/>
    <p:sldLayoutId id="2147534353" r:id="rId56"/>
    <p:sldLayoutId id="2147534354" r:id="rId57"/>
    <p:sldLayoutId id="2147534355" r:id="rId58"/>
    <p:sldLayoutId id="2147534356" r:id="rId59"/>
    <p:sldLayoutId id="2147534357" r:id="rId60"/>
    <p:sldLayoutId id="2147534358" r:id="rId61"/>
    <p:sldLayoutId id="2147534359" r:id="rId62"/>
    <p:sldLayoutId id="2147534360" r:id="rId63"/>
    <p:sldLayoutId id="2147534361" r:id="rId64"/>
    <p:sldLayoutId id="2147534362" r:id="rId65"/>
    <p:sldLayoutId id="2147534363" r:id="rId66"/>
    <p:sldLayoutId id="2147534364" r:id="rId67"/>
    <p:sldLayoutId id="2147534365" r:id="rId68"/>
    <p:sldLayoutId id="2147534366" r:id="rId69"/>
    <p:sldLayoutId id="2147534367" r:id="rId70"/>
    <p:sldLayoutId id="2147534368" r:id="rId71"/>
    <p:sldLayoutId id="2147534369" r:id="rId72"/>
    <p:sldLayoutId id="2147534370" r:id="rId73"/>
    <p:sldLayoutId id="2147534371" r:id="rId74"/>
    <p:sldLayoutId id="2147534372" r:id="rId75"/>
    <p:sldLayoutId id="2147534373" r:id="rId76"/>
    <p:sldLayoutId id="2147534374" r:id="rId77"/>
    <p:sldLayoutId id="2147534375" r:id="rId78"/>
    <p:sldLayoutId id="2147534376" r:id="rId7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ole tekstowe 3">
            <a:extLst>
              <a:ext uri="{FF2B5EF4-FFF2-40B4-BE49-F238E27FC236}">
                <a16:creationId xmlns:a16="http://schemas.microsoft.com/office/drawing/2014/main" id="{A071A831-DDB2-4B04-BBEC-CA24BED17D3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18367" y="1645431"/>
            <a:ext cx="7307263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Program Dostępność Plus </a:t>
            </a: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stan wdrażania 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pole tekstowe 1">
            <a:extLst>
              <a:ext uri="{FF2B5EF4-FFF2-40B4-BE49-F238E27FC236}">
                <a16:creationId xmlns:a16="http://schemas.microsoft.com/office/drawing/2014/main" id="{63D2BC73-8911-4464-8FBC-FF8BC04F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216" y="5445224"/>
            <a:ext cx="6408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XI posiedzenie Rady Dostępności, 7-8 września 2023 r. </a:t>
            </a:r>
          </a:p>
        </p:txBody>
      </p:sp>
      <p:pic>
        <p:nvPicPr>
          <p:cNvPr id="86020" name="Obraz 2" descr="Logo Ministerstwa Funduszy i Polityki Regionalnej.">
            <a:extLst>
              <a:ext uri="{FF2B5EF4-FFF2-40B4-BE49-F238E27FC236}">
                <a16:creationId xmlns:a16="http://schemas.microsoft.com/office/drawing/2014/main" id="{9D196B86-B213-4F53-99AF-BE44D2E8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23" y="693415"/>
            <a:ext cx="34337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Obraz 171" descr="Grafika przedstawiająca monitor komputera z wpisanym logo Programu Dostępność Plus, który otaczają przedmioty takie jak zegar, kalendarz, tablet, kubek, kwiatek doniczkowy.">
            <a:extLst>
              <a:ext uri="{FF2B5EF4-FFF2-40B4-BE49-F238E27FC236}">
                <a16:creationId xmlns:a16="http://schemas.microsoft.com/office/drawing/2014/main" id="{4A4D46E1-A5BF-410D-81A8-AB20F4139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819" y="2858589"/>
            <a:ext cx="3656361" cy="23571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5" y="6381328"/>
            <a:ext cx="1106171" cy="40549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4F6F9E-003D-4509-88D3-7EA985028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756" y="2564904"/>
            <a:ext cx="8218488" cy="2476871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b="1" dirty="0"/>
              <a:t>PLANY i BIEŻĄCE KONKURSY</a:t>
            </a:r>
          </a:p>
        </p:txBody>
      </p:sp>
    </p:spTree>
    <p:extLst>
      <p:ext uri="{BB962C8B-B14F-4D97-AF65-F5344CB8AC3E}">
        <p14:creationId xmlns:p14="http://schemas.microsoft.com/office/powerpoint/2010/main" val="212456852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8197156-1DD0-4C2F-BED0-EC5F987C4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40768"/>
            <a:ext cx="8296647" cy="4968552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KOORDYNACJA </a:t>
            </a:r>
          </a:p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Projekt DOSTĘPNOŚĆ_PL (</a:t>
            </a:r>
            <a:r>
              <a:rPr lang="pl-P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MFiPR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 o dostępności podmiotów publicznych 2025 (z GUS), analiza dot. parametryzacji dostępności, badanie ewaluacyjne dot. ustawy,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organizacja spotkań RD i Partnerstwa, </a:t>
            </a: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promocja ustawy wdrażającej EAA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ARCHITEKTURA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Dostępny samorząd 2.0 (MSWiA) - </a:t>
            </a:r>
            <a:r>
              <a:rPr lang="pl-PL" alt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granty dla 220 JST na wdrożenie standardów dostępności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Akademia Dostępności”</a:t>
            </a:r>
            <a:r>
              <a:rPr lang="pl-PL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– szkolenia dla architektów, projektantów wnętrz, krajobrazu, inżynierów budownictwa 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Dostępna przestrzeń publiczna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granty dla JST, kościołów i zw. wyznaniowych, podmiotów leczniczych, NGO - na likwidację barier architektonicznych i info-komunikacyjnych i place zabaw  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Wspomagane Społeczności Mieszkaniowe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– granty dla NGO na adaptację lokali  dla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OzN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(2-6 osób), ok. 29 wniosków. </a:t>
            </a: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395536" y="620688"/>
            <a:ext cx="770624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Zaplanowane inicjatywy dla 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dostępności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5" y="6381328"/>
            <a:ext cx="1106171" cy="4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8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8197156-1DD0-4C2F-BED0-EC5F987C4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198" y="908720"/>
            <a:ext cx="8368655" cy="5112568"/>
          </a:xfrm>
        </p:spPr>
        <p:txBody>
          <a:bodyPr/>
          <a:lstStyle/>
          <a:p>
            <a:pPr marL="0" indent="0">
              <a:buNone/>
            </a:pPr>
            <a:endParaRPr lang="pl-PL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pl-PL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</a:t>
            </a:r>
          </a:p>
          <a:p>
            <a:pPr marL="0" indent="0">
              <a:buNone/>
            </a:pPr>
            <a:endParaRPr lang="pl-PL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NCK - Projektowanie uniwersalne kultury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NID - standardy współpracy inwestor – konserwator zabytków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kultury i turystyki kulturowej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(FENIKS) - rozwój infrastruktury kultury (zabytkowej i nie zabytkowej), ochrona i podniesienie atrakcyjności turystycznej obiektów dziedzictwa kulturowego – 400 mln zł. do 29.09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„Kultura wrażliwa”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PFRON)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granty na wydarzenia kulturalne z udziałem OzN jako twórców, wykonawców, od 50 – 300 tyś, do 16.10</a:t>
            </a:r>
          </a:p>
          <a:p>
            <a:pPr marL="0" indent="0">
              <a:buNone/>
            </a:pPr>
            <a:br>
              <a:rPr lang="pl-PL" altLang="pl-PL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394147" y="548680"/>
            <a:ext cx="7634237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Zaplanowane inicjatywy dla 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dostępności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5" y="6381328"/>
            <a:ext cx="1106171" cy="4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6188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8197156-1DD0-4C2F-BED0-EC5F987C4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817" y="1324067"/>
            <a:ext cx="8296647" cy="4877814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Dostępność plus dla AOS -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Standard AOS i 250 podmiotów z wdrożonymi procedurami obsługi os. ze szczególnymi potrzebami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Helpline</a:t>
            </a:r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altLang="pl-PL" sz="1900" dirty="0">
                <a:latin typeface="Arial" panose="020B0604020202020204" pitchFamily="34" charset="0"/>
                <a:cs typeface="Arial" panose="020B0604020202020204" pitchFamily="34" charset="0"/>
              </a:rPr>
              <a:t>bezpłatna infolinia dla osób chorych na chorobę Alzheimera lub inne zaburzenia otępienne oraz ich rodzin i opiekunów;</a:t>
            </a:r>
          </a:p>
          <a:p>
            <a:pPr marL="0" indent="0">
              <a:buNone/>
            </a:pPr>
            <a:endParaRPr lang="pl-PL" sz="19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9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CYFRYZACJA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„Dostępne środy” </a:t>
            </a:r>
            <a:r>
              <a:rPr lang="pl-PL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cykl spotkań doradczo - informacyjnych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Sieć dostępności cyfrowej  -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90 spotkań Sieci Dostępności Cyfrowej, infolinia ekspercka, rekomendacje i zalecenia dla podmiotów publicznych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Kształcenie specjalistów i specjalistek dostępności cyfrowej - </a:t>
            </a:r>
            <a:r>
              <a:rPr lang="pl-PL" altLang="pl-PL" sz="1900" dirty="0">
                <a:latin typeface="Arial" panose="020B0604020202020204" pitchFamily="34" charset="0"/>
                <a:cs typeface="Arial" panose="020B0604020202020204" pitchFamily="34" charset="0"/>
              </a:rPr>
              <a:t>1760 osób, które uzyskają kwalifikacje zawodowe z zakresu </a:t>
            </a:r>
            <a:r>
              <a:rPr lang="pl-PL" altLang="pl-PL" sz="1900" dirty="0" err="1">
                <a:latin typeface="Arial" panose="020B0604020202020204" pitchFamily="34" charset="0"/>
                <a:cs typeface="Arial" panose="020B0604020202020204" pitchFamily="34" charset="0"/>
              </a:rPr>
              <a:t>dost</a:t>
            </a:r>
            <a:r>
              <a:rPr lang="pl-PL" altLang="pl-PL" sz="1900" dirty="0">
                <a:latin typeface="Arial" panose="020B0604020202020204" pitchFamily="34" charset="0"/>
                <a:cs typeface="Arial" panose="020B0604020202020204" pitchFamily="34" charset="0"/>
              </a:rPr>
              <a:t>. cyfrowej</a:t>
            </a: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395536" y="548680"/>
            <a:ext cx="7778253" cy="864096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Zaplanowane inicjatywy dla 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dostępności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81328"/>
            <a:ext cx="110390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031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8197156-1DD0-4C2F-BED0-EC5F987C4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155" y="1337314"/>
            <a:ext cx="8296647" cy="4968552"/>
          </a:xfrm>
        </p:spPr>
        <p:txBody>
          <a:bodyPr/>
          <a:lstStyle/>
          <a:p>
            <a:pPr marL="57150" indent="0">
              <a:buNone/>
            </a:pPr>
            <a:endParaRPr lang="pl-PL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Konkursy dot. dostępności szkolnictwa wyższego (mały i duży DOS) Mały DOS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24 uczelnie (Start i Rozwój) ,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Duży DOS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– liderzy i zaawansowani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NCBiR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SCWEW (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MEiN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- ORE)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kontynuacja i rozwój po pilotażu z POWER (285 placówek, wypożyczalnie i szkolenia kadr)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1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6155" y="620688"/>
            <a:ext cx="7922269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Zaplanowane inicjatywy dla 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dostępności</a:t>
            </a:r>
            <a:endParaRPr kumimoji="0" lang="pl-PL" altLang="pl-P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81328"/>
            <a:ext cx="110390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9246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6155" y="620688"/>
            <a:ext cx="770624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Zaplanowane inicjatywy dla 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dostępności</a:t>
            </a:r>
          </a:p>
        </p:txBody>
      </p:sp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81328"/>
            <a:ext cx="1103900" cy="404664"/>
          </a:xfrm>
          <a:prstGeom prst="rect">
            <a:avLst/>
          </a:prstGeom>
        </p:spPr>
      </p:pic>
      <p:sp>
        <p:nvSpPr>
          <p:cNvPr id="8" name="Symbol zastępczy zawartości 1">
            <a:extLst>
              <a:ext uri="{FF2B5EF4-FFF2-40B4-BE49-F238E27FC236}">
                <a16:creationId xmlns:a16="http://schemas.microsoft.com/office/drawing/2014/main" id="{898E8844-EDE0-4A07-BAA9-BF5210BAF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18488" cy="518457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USŁUGI : 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 opiekuńczo - mieszkalne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MRiPS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 - dla JST na budowę lub finansowanie działalności COM, 60 mln zł w br.,  nabór  w trybie ciągłym. 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Asystent osobisty osoby niepełnosprawnej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MRiPS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nabór dla JST do 15 września br. – 505 mln zł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rozwoju turystyki społecznej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(MSIT)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dla NGO, 6 mln zł, nabór do 15 września br.  </a:t>
            </a:r>
          </a:p>
          <a:p>
            <a:pPr indent="-285750"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pl-PL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TRANSPORT: 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S-A-M 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osoby indywidualne, dofinansowanie do zakupu pojazdu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Aktywny samorząd (moduł I - obszary A,C) 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m.in. zakup oprzyrządowania do posiadanego samochodu, pomoc w uzyskaniu prawa jazdy, zakupu wózka o napędzie elektrycznym lub skutera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Standardy i szkolenia pracowników PKP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(UTK) – platforma szkoleniowa, obsługa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OzN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planowana alokacja 10 mln zł</a:t>
            </a:r>
          </a:p>
          <a:p>
            <a:pPr indent="-285750">
              <a:buFont typeface="Wingdings" panose="05000000000000000000" pitchFamily="2" charset="2"/>
              <a:buChar char="§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§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5648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8197156-1DD0-4C2F-BED0-EC5F987C4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2776"/>
            <a:ext cx="8296647" cy="4824536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KONKURENCYJNOŚĆ</a:t>
            </a:r>
            <a:endParaRPr lang="pl-PL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Ścieżka SMART – nabór tematyczny dla dostępności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MFiPR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opracowanie innowacji produktowej lub procesowej rozwiązującej problem zw. z dostępnością w budynkach, urządzeniach, rzeczywistości cyfrowej, systemach informacyjno-komunikacyjnych, produktach, usługach. Alokacja dla MŚP 222 mln zł, dla dużych firm 445 mln zł.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 szansą na rozwój -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szkolenia z dostępności dla przedsiębiorców i ich pracowników -– rekrutacja w 3 regionach do 30.09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Konkurs „Lider dostępności priorytetowych branż”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30.09</a:t>
            </a:r>
            <a:endParaRPr lang="pl-P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Dostępność Plus – Europejskie pożyczki dla przedsiębiorców 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(BGK)</a:t>
            </a: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</a:t>
            </a: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600 przedsiębiorstw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Dostępna recepcja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MFiPR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Inkubacja i akceleracja innowacji społecznych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MFiPR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7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" indent="0">
              <a:buNone/>
            </a:pPr>
            <a:endParaRPr lang="pl-PL" sz="17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17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6155" y="620688"/>
            <a:ext cx="770624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Zaplanowane inicjatywy dla 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dostępności</a:t>
            </a:r>
          </a:p>
        </p:txBody>
      </p:sp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81328"/>
            <a:ext cx="110390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3660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398943" y="848435"/>
            <a:ext cx="806628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Planowane wsparcie w regionach</a:t>
            </a:r>
          </a:p>
        </p:txBody>
      </p:sp>
      <p:sp>
        <p:nvSpPr>
          <p:cNvPr id="112643" name="Symbol zastępczy zawartości 1">
            <a:extLst>
              <a:ext uri="{FF2B5EF4-FFF2-40B4-BE49-F238E27FC236}">
                <a16:creationId xmlns:a16="http://schemas.microsoft.com/office/drawing/2014/main" id="{07398830-363B-4C8A-A36C-88BA9177A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4" y="1412776"/>
            <a:ext cx="8571161" cy="3887862"/>
          </a:xfrm>
        </p:spPr>
        <p:txBody>
          <a:bodyPr/>
          <a:lstStyle/>
          <a:p>
            <a:pPr marL="0" indent="0">
              <a:buNone/>
              <a:defRPr/>
            </a:pPr>
            <a:endParaRPr lang="pl-PL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ZDROWIE &lt; EDUKACJA &lt; TURYSTYKA</a:t>
            </a:r>
          </a:p>
          <a:p>
            <a:pPr marL="0" indent="0">
              <a:buNone/>
              <a:defRPr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Działania dedykowane 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dostępności z uwzględnieniem wdrażania standardów i modeli wypracowanych w perspektywie finansowej 2014-2020: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Łódzkie – m. in. infrastruktura edukacyjna, ochrony zdrowia,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Mazowieckie – m. in. infrastruktura edukacyjna, wsparcie edukacji włączającej,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Podkarpackie – m. in. infrastruktura ochrony zdrowia, inwestycje mające na celu poprawę dostępności budynków użyteczności publicznej lub wielorodzinnych budynków mieszkalnych,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Wielkopolskie – m. in.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infrastruktura edukacyjna,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 Kujawsko-pomorskie – m. in. zwiększenie potencjału przyrodniczego w regionie (Ośrodki edukacji ekologicznej), infrastruktura ochrony zdrowia</a:t>
            </a:r>
          </a:p>
          <a:p>
            <a:pPr marL="0" indent="0">
              <a:buNone/>
              <a:defRPr/>
            </a:pPr>
            <a:endParaRPr lang="pl-PL" sz="1800" b="1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l-PL" sz="1800" b="1" dirty="0">
                <a:effectLst/>
                <a:highlight>
                  <a:srgbClr val="FFCC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Szacowane środki: 623 mln zł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5531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5" y="6381328"/>
            <a:ext cx="1106171" cy="40549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4F6F9E-003D-4509-88D3-7EA985028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666" y="2492896"/>
            <a:ext cx="8218488" cy="2476871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b="1" dirty="0"/>
              <a:t>DZIAŁANIA </a:t>
            </a:r>
          </a:p>
          <a:p>
            <a:pPr marL="0" indent="0" algn="ctr">
              <a:buNone/>
            </a:pPr>
            <a:r>
              <a:rPr lang="pl-PL" sz="6000" b="1" dirty="0"/>
              <a:t>SYSTEMOWE</a:t>
            </a:r>
          </a:p>
        </p:txBody>
      </p:sp>
    </p:spTree>
    <p:extLst>
      <p:ext uri="{BB962C8B-B14F-4D97-AF65-F5344CB8AC3E}">
        <p14:creationId xmlns:p14="http://schemas.microsoft.com/office/powerpoint/2010/main" val="269262106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3B79C502-36C3-4DF7-BF15-27C3DFC39E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187624" y="404664"/>
            <a:ext cx="6192688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Wdrażanie ustawy - stan realizacji</a:t>
            </a:r>
          </a:p>
        </p:txBody>
      </p:sp>
      <p:sp>
        <p:nvSpPr>
          <p:cNvPr id="112643" name="Symbol zastępczy zawartości 1">
            <a:extLst>
              <a:ext uri="{FF2B5EF4-FFF2-40B4-BE49-F238E27FC236}">
                <a16:creationId xmlns:a16="http://schemas.microsoft.com/office/drawing/2014/main" id="{07398830-363B-4C8A-A36C-88BA9177A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568952" cy="518457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Fundusz Dostępności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254 pożyczki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190,7 mln zł, 133 zakończone inwestycje (54,6 mln zł)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Dotacja  30 mln zł z BP.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Finansowanie dostępności zgodnie z art. 4 ust. 3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konieczna analiza funkcjonowania mechanizmu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Koordynatorzy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nowe narzędzia z OWDA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oraz wypracowane przez NGO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II spotkanie koordynatorów dostępności (20 września)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Raportowanie dostępności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nowe badanie zaplanowane z GUS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Certyfikacja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brak informacji o nowych certyfikatach (1 wydany), planowane spotkanie z IC (wrzesień / październik) + nowe narzędzia z OWDA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Skargi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63 wniesione ale tylko 27 wszczętych,1 wydana decyzja, 0 grzywien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Przegląd prawa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działanie jednorazowe, niska </a:t>
            </a:r>
            <a:r>
              <a:rPr 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responsywność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wnioski ze strony </a:t>
            </a:r>
            <a:r>
              <a:rPr 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MFiPR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80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pl-PL" altLang="pl-PL" sz="24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alt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0934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5" y="6381328"/>
            <a:ext cx="1106171" cy="40549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4F6F9E-003D-4509-88D3-7EA985028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756" y="2924944"/>
            <a:ext cx="8218488" cy="2476871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b="1" dirty="0"/>
              <a:t>LICZBY</a:t>
            </a:r>
          </a:p>
        </p:txBody>
      </p:sp>
    </p:spTree>
    <p:extLst>
      <p:ext uri="{BB962C8B-B14F-4D97-AF65-F5344CB8AC3E}">
        <p14:creationId xmlns:p14="http://schemas.microsoft.com/office/powerpoint/2010/main" val="377164612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323528" y="404664"/>
            <a:ext cx="734620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Sprawozdanie z realizacji Programu D+ </a:t>
            </a:r>
            <a:b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Kluczowe wyzwania i wnioski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F910188-60B4-4DB2-A698-4C4E5C72D382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69320" y="1772816"/>
            <a:ext cx="6994968" cy="389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Szeroki zakres działań, wzorcowe rozwiązania dla wielu obszarów i podmiotów </a:t>
            </a:r>
            <a:r>
              <a:rPr lang="pl-PL" sz="1800" b="1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vs</a:t>
            </a:r>
            <a:r>
              <a:rPr lang="pl-PL" sz="1800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pl-PL" sz="1800" dirty="0">
                <a:highlight>
                  <a:srgbClr val="FFFF66"/>
                </a:highlight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zapewnienie stosowania na szerszą skalę, trwałości i powszechności rozwiązań. 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Prawo do dostępności w sferze publicznej </a:t>
            </a:r>
            <a:r>
              <a:rPr lang="pl-PL" sz="1800" b="1" dirty="0"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vs. </a:t>
            </a:r>
            <a:r>
              <a:rPr lang="pl-PL" sz="1800" dirty="0">
                <a:highlight>
                  <a:srgbClr val="FFFF66"/>
                </a:highlight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weryfikacja faktycznego spełniania wymagań i egzekwowanie przez obywateli</a:t>
            </a:r>
            <a:endParaRPr lang="pl-PL" sz="1800" b="0" dirty="0">
              <a:effectLst/>
              <a:highlight>
                <a:srgbClr val="FFFF66"/>
              </a:highlight>
              <a:latin typeface="Arial" panose="020B0604020202020204" pitchFamily="34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Silna </a:t>
            </a:r>
            <a:r>
              <a:rPr lang="pl-PL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obecność w polityce spójności i sektorze publicznym </a:t>
            </a:r>
            <a:r>
              <a:rPr lang="pl-PL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vs. </a:t>
            </a:r>
            <a:r>
              <a:rPr lang="pl-PL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umiarkowane rozszerzenie </a:t>
            </a:r>
            <a:r>
              <a:rPr lang="pl-PL" sz="1800" dirty="0">
                <a:effectLst/>
                <a:highlight>
                  <a:srgbClr val="FFFF66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wpływu na sektor prywatny i ciągła potrzeba szerokiej promocji.  </a:t>
            </a:r>
            <a:r>
              <a:rPr lang="pl-PL" sz="1800" dirty="0">
                <a:highlight>
                  <a:srgbClr val="FFFF66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highlight>
                  <a:srgbClr val="FFFF66"/>
                </a:highlight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solidFill>
                <a:prstClr val="black"/>
              </a:solidFill>
              <a:highlight>
                <a:srgbClr val="FFFF66"/>
              </a:highlight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1351283-EC46-4651-8716-9F97D211F8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43" y="2924608"/>
            <a:ext cx="2276475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33407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6155" y="692696"/>
            <a:ext cx="734620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 uchwał Rady z 2023 r.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614F50-C365-48AB-AFF7-2DE28C828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55" y="1147652"/>
            <a:ext cx="8209533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Uchwała nr 1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 9.02 vs. przyjęcia opinii nt. raportu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MRiT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 przeglądu prawa dla działów administracji rządowej: cz. 18 Budownictwo, cz. 20 Gospodarka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oczekiwana odpowiedź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 temat wdrożenia rekomendacji RD - luty 2024 r.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Uchwała nr 2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z 8.05 vs. - wyposażenie schronisk w urządzenia ratujące życie tj. defibrylatory AED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przekazana do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MSiT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, oczekujemy na odpowiedź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formalną, nieformalnie - brak środków na doposażenie schronisk.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Uchwała nr 3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 10.07 vs. przyjęcia rekomendacji dla ministra właściwego ds. edukacji nt. potrzeby włączania komponentów dostępności do programów nauczania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przekazana do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MEiN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, </a:t>
            </a:r>
            <a:r>
              <a:rPr lang="pl-PL" altLang="pl-PL" dirty="0">
                <a:highlight>
                  <a:srgbClr val="FFFF66"/>
                </a:highlight>
                <a:latin typeface="Arial" panose="020B0604020202020204" pitchFamily="34" charset="0"/>
              </a:rPr>
              <a:t>oczekujemy na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odpowiedź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pl-PL" altLang="pl-PL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Uchwała nr 4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z 29.06 vs. przyjęcia rekomendacji dotyczących zapewnienia dostępności wyborów powszechnych do Sejmu i Senatu Rzeczypospolitej Polskiej (RP) w 2023 r. –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66"/>
                </a:highlight>
                <a:latin typeface="Arial" panose="020B0604020202020204" pitchFamily="34" charset="0"/>
              </a:rPr>
              <a:t>przekazana do PKW, brak woli wystosowania wspólnego stanowiska 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komisji i komitetów wyborczych, potwierdzenie że przekazana zostanie część rekomendacji wynikających z przepisów prawa.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3953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5" y="6381328"/>
            <a:ext cx="1106171" cy="40549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4F6F9E-003D-4509-88D3-7EA985028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756" y="2852936"/>
            <a:ext cx="8218488" cy="2476871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b="1" dirty="0"/>
              <a:t>WYDARZENIA</a:t>
            </a:r>
          </a:p>
        </p:txBody>
      </p:sp>
    </p:spTree>
    <p:extLst>
      <p:ext uri="{BB962C8B-B14F-4D97-AF65-F5344CB8AC3E}">
        <p14:creationId xmlns:p14="http://schemas.microsoft.com/office/powerpoint/2010/main" val="201943383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16CA947B-51F2-4F76-8800-92B493B7D2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538163" y="692696"/>
            <a:ext cx="5473997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Minione w</a:t>
            </a:r>
            <a:r>
              <a:rPr kumimoji="0" lang="pl-PL" alt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ydarzenia</a:t>
            </a: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43" name="Symbol zastępczy zawartości 1">
            <a:extLst>
              <a:ext uri="{FF2B5EF4-FFF2-40B4-BE49-F238E27FC236}">
                <a16:creationId xmlns:a16="http://schemas.microsoft.com/office/drawing/2014/main" id="{07398830-363B-4C8A-A36C-88BA9177A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63" y="1772816"/>
            <a:ext cx="8354317" cy="467995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Targi Dostępności, 6-7.06 Opole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Cykl konferencji ZUS: 9.05 Gorzów Wielkopolski, 6.06 Zabrze, 4.07 Szczecin, 1.08 Gdańsk, 5.09 Wrocław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Warsztaty dla regionów nt. edukacji włączającej -  lipiec </a:t>
            </a:r>
            <a:endParaRPr lang="pl-PL" sz="2400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Spotkanie Ogólnopolskiej Sieci Turystyki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Wytchnieniowej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maj, sierpień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pl-PL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Senioralia</a:t>
            </a:r>
            <a:r>
              <a:rPr lang="pl-PL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1.09 </a:t>
            </a: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Kraków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konferencja pn. Góry otwarte dla wszystkich, Jelenia Góra - 24-25.08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l-PL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0025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16CA947B-51F2-4F76-8800-92B493B7D2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538163" y="692696"/>
            <a:ext cx="5473997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Nadchodzące wydarzenia 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2643" name="Symbol zastępczy zawartości 1">
            <a:extLst>
              <a:ext uri="{FF2B5EF4-FFF2-40B4-BE49-F238E27FC236}">
                <a16:creationId xmlns:a16="http://schemas.microsoft.com/office/drawing/2014/main" id="{07398830-363B-4C8A-A36C-88BA9177A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568952" cy="5112568"/>
          </a:xfrm>
        </p:spPr>
        <p:txBody>
          <a:bodyPr/>
          <a:lstStyle/>
          <a:p>
            <a:pPr marL="0" lvl="0" indent="0">
              <a:buNone/>
            </a:pPr>
            <a:endParaRPr lang="pl-PL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Konferencja ”Ustawa o zapewnianiu dostępności …” Warszawa – 11.09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onferencja: International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Breaks </a:t>
            </a:r>
            <a:r>
              <a:rPr lang="pl-P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Association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ISBA, Wrocław, </a:t>
            </a:r>
            <a:b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12-14.09,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Spotkanie koordynatorów dostępności – Warszawa, 20.09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Kolejne konferencje ZUS: 3.10 Rzeszów, 7.11 Chorzów, 1.12 Warszawa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Kongres NETWORKPOWER – 17-18.10 Rzeszów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Forum POT – ROT - LOT - 23.10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Spotkanie sygnatariuszy Partnerstwa na rzecz dostępności – Warszawa, 24.10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Kongres Efektywnej Komunikacji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26-27.10 Warszawa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XII posiedzenie Rady Dostępności – Warszawa 6.11 (TBC)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FORUM Dostępności – dostępność architektoniczna obiektów, przestrzeni i designu, Poznań, Fundacja Integracja 13 -14.11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6522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pole tekstowe 6">
            <a:extLst>
              <a:ext uri="{FF2B5EF4-FFF2-40B4-BE49-F238E27FC236}">
                <a16:creationId xmlns:a16="http://schemas.microsoft.com/office/drawing/2014/main" id="{89C8A146-A8BD-401F-934D-E068B6B4F32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7950" y="115888"/>
            <a:ext cx="8928100" cy="8318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Dziękuję</a:t>
            </a:r>
            <a:r>
              <a:rPr kumimoji="0" lang="pl-PL" alt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za uwagę</a:t>
            </a:r>
          </a:p>
        </p:txBody>
      </p:sp>
      <p:pic>
        <p:nvPicPr>
          <p:cNvPr id="37891" name="Obraz 7" title="Logo programu Dostępność Plus">
            <a:extLst>
              <a:ext uri="{FF2B5EF4-FFF2-40B4-BE49-F238E27FC236}">
                <a16:creationId xmlns:a16="http://schemas.microsoft.com/office/drawing/2014/main" id="{FD2E8F69-6C9E-447F-9381-9968124F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15888"/>
            <a:ext cx="1671638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5E267C6-AC84-4B7D-835C-92F414D581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323528" y="404664"/>
            <a:ext cx="7346205" cy="93610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Wydatkowanie w Programie D+ 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64241654-2538-4247-BD95-197D9654CB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0598910"/>
              </p:ext>
            </p:extLst>
          </p:nvPr>
        </p:nvGraphicFramePr>
        <p:xfrm>
          <a:off x="457200" y="1600200"/>
          <a:ext cx="4042792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967F16B-7395-4F26-852B-C56CF4B11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542551"/>
              </p:ext>
            </p:extLst>
          </p:nvPr>
        </p:nvGraphicFramePr>
        <p:xfrm>
          <a:off x="4572000" y="1700808"/>
          <a:ext cx="4211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282128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5" y="6381328"/>
            <a:ext cx="1106171" cy="40549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4F6F9E-003D-4509-88D3-7EA985028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7277596" cy="4608512"/>
          </a:xfrm>
        </p:spPr>
        <p:txBody>
          <a:bodyPr/>
          <a:lstStyle/>
          <a:p>
            <a:pPr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 	Centrów informacyjno-doradczych dla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OzN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(CIDON)</a:t>
            </a:r>
          </a:p>
          <a:p>
            <a:pPr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	parków narodowych i krajobrazowych </a:t>
            </a:r>
          </a:p>
          <a:p>
            <a:pPr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		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Ośrodków Wsparcia i Testów (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OWiT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	miast ze strategią poprawy dostępności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	wyszkolonych psów przewodników 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		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wyremontowanych dworców PKP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		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centra opiekuńczo mieszkalne 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	JST z transportem indywidualnym (8 tys. osób)  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		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innowacji społecznych i produktowych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	partnerów dostępności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550 		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JST ze wsparciem doradczym (OWDA)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	gmin z usługą asystenta lub opieki wytchnieniowej 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	JST z grantami na poprawę dostępności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	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koordynatorów dostępności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monitorowanych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podmiotów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publicznych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	</a:t>
            </a: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nowych pojazdów komunikacji publicznej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OzN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z dofinansowaniem do zakupu pojazdu</a:t>
            </a:r>
          </a:p>
          <a:p>
            <a:pPr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1 800 	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przeszkolonych pracowników administracji</a:t>
            </a:r>
          </a:p>
          <a:p>
            <a:pPr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4 000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	przeszkolonych przedsiębiorców  </a:t>
            </a:r>
          </a:p>
          <a:p>
            <a:pPr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4 000 	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przeszkolonych pracowników sektora transportu</a:t>
            </a:r>
          </a:p>
          <a:p>
            <a:pPr defTabSz="457200"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	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pracowników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administracji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przeszkolonych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dostępności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cyfrowej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426 000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osób skorzystało z usług społecznych i zdrowotnych </a:t>
            </a:r>
          </a:p>
          <a:p>
            <a:pPr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endParaRPr lang="pl-PL" sz="1400" b="1" dirty="0"/>
          </a:p>
          <a:p>
            <a:pPr algn="ctr" defTabSz="457200" eaLnBrk="1" fontAlgn="auto" hangingPunct="1">
              <a:lnSpc>
                <a:spcPts val="1768"/>
              </a:lnSpc>
              <a:spcBef>
                <a:spcPts val="0"/>
              </a:spcBef>
              <a:spcAft>
                <a:spcPts val="0"/>
              </a:spcAft>
            </a:pP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2400411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 Programu FERS.">
            <a:extLst>
              <a:ext uri="{FF2B5EF4-FFF2-40B4-BE49-F238E27FC236}">
                <a16:creationId xmlns:a16="http://schemas.microsoft.com/office/drawing/2014/main" id="{D5AD95C2-5A71-46E5-835D-83B8554E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25" y="6381328"/>
            <a:ext cx="1106171" cy="40549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4F6F9E-003D-4509-88D3-7EA985028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756" y="2924944"/>
            <a:ext cx="8218488" cy="2476871"/>
          </a:xfrm>
        </p:spPr>
        <p:txBody>
          <a:bodyPr/>
          <a:lstStyle/>
          <a:p>
            <a:pPr marL="0" indent="0" algn="ctr">
              <a:buNone/>
            </a:pPr>
            <a:r>
              <a:rPr lang="pl-PL" sz="6000" b="1" dirty="0"/>
              <a:t>PRZYKŁADY</a:t>
            </a:r>
          </a:p>
        </p:txBody>
      </p:sp>
    </p:spTree>
    <p:extLst>
      <p:ext uri="{BB962C8B-B14F-4D97-AF65-F5344CB8AC3E}">
        <p14:creationId xmlns:p14="http://schemas.microsoft.com/office/powerpoint/2010/main" val="1039456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228E38F-D9C8-4650-83FE-A97B56E3F4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7544" y="733946"/>
            <a:ext cx="734620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 wdrażania - Architektura 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Obraz 108" descr="Zdjęcie platformy schodowej i windy w bloku SM „Powiśle” w Puławach.">
            <a:extLst>
              <a:ext uri="{FF2B5EF4-FFF2-40B4-BE49-F238E27FC236}">
                <a16:creationId xmlns:a16="http://schemas.microsoft.com/office/drawing/2014/main" id="{831C6E9F-C5FC-49F9-B414-87E1D52E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70" y="1427901"/>
            <a:ext cx="3050413" cy="24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 descr="Zdjęcie windy w bloku SM „Domhut” w Warszawie.">
            <a:extLst>
              <a:ext uri="{FF2B5EF4-FFF2-40B4-BE49-F238E27FC236}">
                <a16:creationId xmlns:a16="http://schemas.microsoft.com/office/drawing/2014/main" id="{013DE4E1-D64B-4963-9642-C879E7CF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28" y="1427902"/>
            <a:ext cx="3902298" cy="240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Zdjęcie budynku Starostwa Powiatowego w Krasnymstawie z zewnętrznym szybem windowym.&#10;">
            <a:extLst>
              <a:ext uri="{FF2B5EF4-FFF2-40B4-BE49-F238E27FC236}">
                <a16:creationId xmlns:a16="http://schemas.microsoft.com/office/drawing/2014/main" id="{09573001-857D-4EE2-944E-CC2603EA8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28" y="3953132"/>
            <a:ext cx="3927475" cy="2293124"/>
          </a:xfrm>
          <a:prstGeom prst="rect">
            <a:avLst/>
          </a:prstGeom>
        </p:spPr>
      </p:pic>
      <p:pic>
        <p:nvPicPr>
          <p:cNvPr id="10" name="Obraz 9" descr="Zdjęcie podjazdu dla wózków w bloku SM „Zatorze”w Koninie.">
            <a:extLst>
              <a:ext uri="{FF2B5EF4-FFF2-40B4-BE49-F238E27FC236}">
                <a16:creationId xmlns:a16="http://schemas.microsoft.com/office/drawing/2014/main" id="{8329072E-A15E-473B-8DF2-838BFA140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53132"/>
            <a:ext cx="3054307" cy="22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248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228E38F-D9C8-4650-83FE-A97B56E3F4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7544" y="733946"/>
            <a:ext cx="734620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 wdrażania - Transport 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Obraz 6" descr="Zdjęcie planu tyflograficznego dworca w Pomiechówku.     ">
            <a:extLst>
              <a:ext uri="{FF2B5EF4-FFF2-40B4-BE49-F238E27FC236}">
                <a16:creationId xmlns:a16="http://schemas.microsoft.com/office/drawing/2014/main" id="{77AF9B8F-C0C9-4976-9451-A83BD6CD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64" y="3840579"/>
            <a:ext cx="3542916" cy="239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 descr="Zdjęcie wnętrza wagonu COMBO.">
            <a:extLst>
              <a:ext uri="{FF2B5EF4-FFF2-40B4-BE49-F238E27FC236}">
                <a16:creationId xmlns:a16="http://schemas.microsoft.com/office/drawing/2014/main" id="{4352035E-1CD8-4A97-9978-6720532C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4" y="1415809"/>
            <a:ext cx="3528393" cy="230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4" descr="Zdjęcie strefy dla wózków w niskopodłogowym autobusie komunikacji miejskiej w Poznaniu.">
            <a:extLst>
              <a:ext uri="{FF2B5EF4-FFF2-40B4-BE49-F238E27FC236}">
                <a16:creationId xmlns:a16="http://schemas.microsoft.com/office/drawing/2014/main" id="{A721A7B0-58B8-47ED-BBFD-21C4B29A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64" y="1415809"/>
            <a:ext cx="3528392" cy="230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Zdjęcia busa do transportu indywidualnego typu &quot;door-to-door&quot; w Powiecie Wadowickim. &#10;">
            <a:extLst>
              <a:ext uri="{FF2B5EF4-FFF2-40B4-BE49-F238E27FC236}">
                <a16:creationId xmlns:a16="http://schemas.microsoft.com/office/drawing/2014/main" id="{513375E3-D822-4F95-89BC-AD5F484BF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6" y="3840579"/>
            <a:ext cx="3542915" cy="23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921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228E38F-D9C8-4650-83FE-A97B56E3F4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7544" y="733946"/>
            <a:ext cx="734620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 wdrażania – Usługi i Innowacje 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az 7" descr="Zdjęcie przedstawiające socrealistyczny obraz Wojciecha Fangora pt. &quot;Murarze&quot; przedstawiający klasyczny motyw tego okresu, czyli trójkę murarską na budowie w wersji dostępnej dla osób z niepełnosprawnościami wzroku. To grupa robotników przy pracy: dwóch z nich pracuje z nagimi torsami, jeden nosi luźną, niedbale udrapowaną koszulę. Scena została zatrzymana w migawkowym ujęciu: mężczyzna po lewej stronie kompozycji wylewa zaprawę, znajdujący się w centrum robotnik układa cegły, a pracownik stojący się z prawej strony przedstawienia je przynosi. U góry całość opływa błękitne niebo, u dołu – symetryczny, ceglany mur. ">
            <a:extLst>
              <a:ext uri="{FF2B5EF4-FFF2-40B4-BE49-F238E27FC236}">
                <a16:creationId xmlns:a16="http://schemas.microsoft.com/office/drawing/2014/main" id="{9A4D6613-35AC-4829-9EC6-6C68A96AF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933056"/>
            <a:ext cx="3530046" cy="23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 descr="Zdjęcie przedstawiające trening orientacji przestrzennej w metrze.">
            <a:extLst>
              <a:ext uri="{FF2B5EF4-FFF2-40B4-BE49-F238E27FC236}">
                <a16:creationId xmlns:a16="http://schemas.microsoft.com/office/drawing/2014/main" id="{DB709242-27CD-4570-ADA6-A63AEC8D0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56" y="1469988"/>
            <a:ext cx="3500495" cy="239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Zdjęcie mówiących szachów dla niewidomych.&#10;">
            <a:extLst>
              <a:ext uri="{FF2B5EF4-FFF2-40B4-BE49-F238E27FC236}">
                <a16:creationId xmlns:a16="http://schemas.microsoft.com/office/drawing/2014/main" id="{D7BB2DE6-5370-44B8-946D-DEDEF5C5F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56" y="3933056"/>
            <a:ext cx="3456404" cy="2304268"/>
          </a:xfrm>
          <a:prstGeom prst="rect">
            <a:avLst/>
          </a:prstGeom>
        </p:spPr>
      </p:pic>
      <p:pic>
        <p:nvPicPr>
          <p:cNvPr id="11" name="Obraz 10" descr="Zdjęcie automatycznego dyspensera leków.&#10;">
            <a:extLst>
              <a:ext uri="{FF2B5EF4-FFF2-40B4-BE49-F238E27FC236}">
                <a16:creationId xmlns:a16="http://schemas.microsoft.com/office/drawing/2014/main" id="{6F6AE4B9-6BF7-4DDC-9BF4-BE02AF067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56" y="1469398"/>
            <a:ext cx="3456404" cy="23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164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F228E38F-D9C8-4650-83FE-A97B56E3F4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67544" y="733946"/>
            <a:ext cx="7346205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alt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 wdrażania – Turystyka i Rekreacja 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6" descr="Zdjęcie przedstawiające osobę z niepełnosprawnością na wózku typu Joelette na szlaku w asyście dwójki opiekunów. &#10;">
            <a:extLst>
              <a:ext uri="{FF2B5EF4-FFF2-40B4-BE49-F238E27FC236}">
                <a16:creationId xmlns:a16="http://schemas.microsoft.com/office/drawing/2014/main" id="{D7F4CA14-6088-4298-B227-84040C3E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69" y="1424809"/>
            <a:ext cx="3313111" cy="228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5" descr="Zdjęcie szlaku dla niewidomych prowadzi do bieszczadzkiej wieży.&#10;">
            <a:extLst>
              <a:ext uri="{FF2B5EF4-FFF2-40B4-BE49-F238E27FC236}">
                <a16:creationId xmlns:a16="http://schemas.microsoft.com/office/drawing/2014/main" id="{15DCBFD1-A28F-4F3E-AF46-FC324A1D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4809"/>
            <a:ext cx="3313112" cy="228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7" descr="Zdjęcie przedstawiające alejkę w parku Bulwary w Tomaszowie Mazowieckim ze ścieżką rowerową.">
            <a:extLst>
              <a:ext uri="{FF2B5EF4-FFF2-40B4-BE49-F238E27FC236}">
                <a16:creationId xmlns:a16="http://schemas.microsoft.com/office/drawing/2014/main" id="{4EBBE40E-552B-479D-9EBF-E3C6FC30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36469"/>
            <a:ext cx="3313112" cy="23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 descr="Zdjęcie drogi dla wózków prowadzącej na szczyt Kopca Powstania Warszawskiego.">
            <a:extLst>
              <a:ext uri="{FF2B5EF4-FFF2-40B4-BE49-F238E27FC236}">
                <a16:creationId xmlns:a16="http://schemas.microsoft.com/office/drawing/2014/main" id="{E57E0017-8900-4F7D-98C1-F5B3DF57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68" y="3836469"/>
            <a:ext cx="3313112" cy="23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92685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36084</TotalTime>
  <Words>3045</Words>
  <Application>Microsoft Office PowerPoint</Application>
  <PresentationFormat>Pokaz na ekranie (4:3)</PresentationFormat>
  <Paragraphs>339</Paragraphs>
  <Slides>25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Helvetica</vt:lpstr>
      <vt:lpstr>Symbol</vt:lpstr>
      <vt:lpstr>Wingdings</vt:lpstr>
      <vt:lpstr>1_Motyw pakietu Office</vt:lpstr>
      <vt:lpstr>Program Dostępność Plus  – stan wdrażania </vt:lpstr>
      <vt:lpstr>Prezentacja programu PowerPoint</vt:lpstr>
      <vt:lpstr>Wydatkowanie w Programie D+ </vt:lpstr>
      <vt:lpstr>Prezentacja programu PowerPoint</vt:lpstr>
      <vt:lpstr>Prezentacja programu PowerPoint</vt:lpstr>
      <vt:lpstr>Efekty wdrażania - Architektura </vt:lpstr>
      <vt:lpstr>Efekty wdrażania - Transport </vt:lpstr>
      <vt:lpstr>Efekty wdrażania – Usługi i Innowacje </vt:lpstr>
      <vt:lpstr>Efekty wdrażania – Turystyka i Rekreacja </vt:lpstr>
      <vt:lpstr>Prezentacja programu PowerPoint</vt:lpstr>
      <vt:lpstr>Zaplanowane inicjatywy dla dostępności</vt:lpstr>
      <vt:lpstr>Zaplanowane inicjatywy dla dostępności</vt:lpstr>
      <vt:lpstr>Zaplanowane inicjatywy dla dostępności</vt:lpstr>
      <vt:lpstr>Zaplanowane inicjatywy dla dostępności</vt:lpstr>
      <vt:lpstr>Zaplanowane inicjatywy dla dostępności</vt:lpstr>
      <vt:lpstr>Zaplanowane inicjatywy dla dostępności</vt:lpstr>
      <vt:lpstr>Planowane wsparcie w regionach</vt:lpstr>
      <vt:lpstr>Prezentacja programu PowerPoint</vt:lpstr>
      <vt:lpstr>Wdrażanie ustawy - stan realizacji</vt:lpstr>
      <vt:lpstr>Sprawozdanie z realizacji Programu D+   – Kluczowe wyzwania i wnioski</vt:lpstr>
      <vt:lpstr>Monitoring uchwał Rady z 2023 r. </vt:lpstr>
      <vt:lpstr>Prezentacja programu PowerPoint</vt:lpstr>
      <vt:lpstr>Minione wydarzenia</vt:lpstr>
      <vt:lpstr>Nadchodzące wydarzenia  </vt:lpstr>
      <vt:lpstr>Dziękuję za uwagę</vt:lpstr>
    </vt:vector>
  </TitlesOfParts>
  <Company>MRR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Kosowski</dc:creator>
  <cp:lastModifiedBy>Wierzbowska Dominika</cp:lastModifiedBy>
  <cp:revision>3016</cp:revision>
  <cp:lastPrinted>2022-05-23T10:18:16Z</cp:lastPrinted>
  <dcterms:created xsi:type="dcterms:W3CDTF">2018-09-26T06:32:40Z</dcterms:created>
  <dcterms:modified xsi:type="dcterms:W3CDTF">2023-09-06T10:20:05Z</dcterms:modified>
</cp:coreProperties>
</file>