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342" r:id="rId3"/>
    <p:sldId id="360" r:id="rId4"/>
    <p:sldId id="366" r:id="rId5"/>
    <p:sldId id="368" r:id="rId6"/>
    <p:sldId id="369" r:id="rId7"/>
    <p:sldId id="350" r:id="rId8"/>
    <p:sldId id="371" r:id="rId9"/>
    <p:sldId id="354" r:id="rId10"/>
    <p:sldId id="355" r:id="rId11"/>
    <p:sldId id="356" r:id="rId12"/>
    <p:sldId id="347" r:id="rId13"/>
    <p:sldId id="349" r:id="rId14"/>
    <p:sldId id="343" r:id="rId15"/>
    <p:sldId id="344" r:id="rId16"/>
    <p:sldId id="370" r:id="rId17"/>
    <p:sldId id="345" r:id="rId18"/>
    <p:sldId id="346" r:id="rId19"/>
    <p:sldId id="357" r:id="rId20"/>
    <p:sldId id="359" r:id="rId21"/>
    <p:sldId id="361" r:id="rId22"/>
    <p:sldId id="362" r:id="rId23"/>
    <p:sldId id="363" r:id="rId24"/>
    <p:sldId id="367" r:id="rId25"/>
    <p:sldId id="365" r:id="rId26"/>
    <p:sldId id="351" r:id="rId27"/>
    <p:sldId id="352" r:id="rId28"/>
    <p:sldId id="353" r:id="rId29"/>
    <p:sldId id="364" r:id="rId30"/>
    <p:sldId id="266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ądziela Hanna" initials="KH" lastIdx="1" clrIdx="0">
    <p:extLst>
      <p:ext uri="{19B8F6BF-5375-455C-9EA6-DF929625EA0E}">
        <p15:presenceInfo xmlns:p15="http://schemas.microsoft.com/office/powerpoint/2012/main" userId="S::Hanna.Kadziela@mfipr.gov.pl::5a34ca59-856e-4af1-bf5c-6d104b4a57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B3B3"/>
    <a:srgbClr val="219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9907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CF586-6DDD-465E-B38B-C8A1B0C5A042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651B1-1F55-4E6F-9486-98CEB5FCF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062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743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936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8079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4879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429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2244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384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0579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984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294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56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6022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766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9874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3577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791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335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595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677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0743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2974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203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03083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68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12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073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44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367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730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E5B79-E42A-42A7-AC0E-C83B86B4D52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125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0A9235-8157-4845-92C1-DCD334E20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58916B1-E0E8-44DB-B561-141081120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1A336F-BB19-4AED-A960-085786B48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B8D119-A402-4D76-B40D-27864F281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5F96BDC-859A-421A-97B8-EBD0D1FE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52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750A0-95F3-4ECD-86F5-BA02CEE69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E6AA0B4-0CB1-49E2-996C-65E5688AF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532220-2258-45B9-8BA3-5549BBE9C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6CB734-4345-4215-8EB3-7FE13CAB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4E3960-B18C-49DB-A937-E4407D7B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32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E2D9B47-E1E7-46A5-BD1A-74716F0C5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FC11D2D-C476-4591-B1E2-4B54EA9A7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CA7874-07C7-4EA1-AC49-10248430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880F09-47EB-4209-833E-737657A73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A63F24-407C-476A-87AC-286B2F84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9448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14014C-CF92-48C5-8F5B-BA9F728C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7E3D-46A9-4892-9891-C99F88647073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7D57E8-97D0-4D37-8E68-2B0023CA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28F4D8-182D-4E21-A388-FB4032A5D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C048-8823-4CC0-82BB-D1949CB9DC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705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2781AA-3D24-4CDA-AB3F-519455C6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45670B-0DDD-42DD-AB21-42F5DF28A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D7CCB4-45FF-474F-9081-38D5970B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DBED72-F758-424C-9EF3-587A3623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641056-0001-4D9B-AC02-66601B26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430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1D4B60-5AF5-4FF0-BD2B-F221994B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07EB77-F9D8-4227-B0D9-3BD6B1A3D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CB6A66-F166-4079-AE50-4D2557DB6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7F3DA7-8769-4216-8D36-9AE84CE3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E1CC71-37E2-4F27-A2E9-50BE43A2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01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BBB980-0936-43E5-BA92-F3379EBC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6C9732-3B9B-4713-BA92-324396FB6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9FDDD17-4CEF-4B6A-9137-60E52A31C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F5129A1-41E9-48E5-9BF5-BB7DA5873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EB8356C-7E24-405A-929E-C07E439DE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18787C7-CADD-422A-80B1-050CC474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3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5CE49-216E-49F7-8A52-57289C84E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2885769-AF64-41D9-9C41-8A0868B0C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6E0E76E-C41A-4E81-BF93-A1887B03C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F593EC6-7D52-4824-84E0-D936EBDFF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CCF6A83-E016-48A1-8EE3-08F393F44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5A7A652-D86C-484B-BF65-47B78197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3400770-8D0F-4794-94C3-9698F32D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4F49509-A2A2-413B-A498-69548EFA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67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63F966-D343-40AA-9E03-C32006C5D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D122EFD-2594-4F76-B67C-D4A0D7390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FF4996D-1B91-4A79-9A71-3034D44E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244E842-D27D-4CFF-8E57-FC3C1370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278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30E26DD-40FB-48B3-B0D3-BD29C00B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BD9408A-0E6A-4785-AC17-C55CDA8EF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25116EF-8C9A-4F9D-8208-62AD28DDF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08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D78F4E-AB7F-40BF-B3A9-B7406221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B7D70C-642B-4F27-9CCB-3B1260701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F390A06-51C2-48D4-B66E-6D22D8ECB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0DB3CBD-AACA-48FE-B54F-2374CEFAD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4CF4EC9-108D-43F2-9A36-A3FBE1F7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F089360-B674-460F-9D15-DB4BF4A1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539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44B937-0E5F-41D5-B06D-2742C9F5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E69DA46-FCE1-4ADA-862D-A78ED904A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846640-39AE-4F85-9F27-1E9B934AE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E405791-4456-4310-A95C-12850E5D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A9CD50B-299C-4F32-8ACF-DD102B43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F450EA6-A955-48F3-9DDF-A4E2EC88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37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AA37CD2-CD03-4FE5-B639-16FA5F81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78307D-D3FC-48A0-ABB3-605F27EB0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C8096D-5ED0-4047-AE88-2C76950C2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803D9-6333-46E3-B407-98D45C37BFBD}" type="datetimeFigureOut">
              <a:rPr lang="pl-PL" smtClean="0"/>
              <a:t>2023-08-02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959634-F26A-4BC0-AA0F-CBB787AE4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4F92D1-5E06-472F-864D-7BBCAC6B6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712F4-B3AB-4E3D-BF2E-DFFE48865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104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ikro@miir.gov.p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66D2B5AB-A749-4540-91C1-5922CD929E74}"/>
              </a:ext>
            </a:extLst>
          </p:cNvPr>
          <p:cNvSpPr txBox="1"/>
          <p:nvPr/>
        </p:nvSpPr>
        <p:spPr>
          <a:xfrm>
            <a:off x="3302326" y="1637802"/>
            <a:ext cx="8521180" cy="4865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lang="pl-PL" altLang="pl-P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Program Fundusze Europejskie dla Rozwoju Społecznego 2021-2027, </a:t>
            </a:r>
            <a:r>
              <a:rPr lang="pl-PL" sz="30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Działanie 5.1 Innowacje społeczne</a:t>
            </a: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lang="pl-PL" sz="3000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Pierwszy konkurs na inkubatory innowacji społecznych</a:t>
            </a: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  <a:defRPr/>
            </a:pPr>
            <a:endParaRPr lang="pl-PL" sz="3000" kern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lang="pl-PL" sz="2500" i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Spotkanie dla wnioskodawców, Warszawa 21.07.2023</a:t>
            </a:r>
            <a:endParaRPr lang="pl-PL" sz="2500" i="1" kern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481EC4D-982A-4DC2-AD5D-8E1BAE36EBDE}"/>
              </a:ext>
            </a:extLst>
          </p:cNvPr>
          <p:cNvSpPr/>
          <p:nvPr/>
        </p:nvSpPr>
        <p:spPr>
          <a:xfrm>
            <a:off x="0" y="2924175"/>
            <a:ext cx="3514725" cy="1590675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2639249-894F-7B95-2571-77F23EFD6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48" y="190108"/>
            <a:ext cx="11352658" cy="12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1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29943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32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II etap oceny merytorycznej – kryteria horyzontalne (1)</a:t>
              </a: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14" y="1574422"/>
            <a:ext cx="11709400" cy="5444686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pl-PL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jest zgodny ze Standardem minimum realizacji zasady równości kobiet i mężczyzn w ramach projektów współfinansowanych z EFS+, który został określony w Załączniku nr 1 do Wytycznych dotyczących zasad równościowych w ramach funduszy unijnych na lata 2021-2027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1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Ocena TAK, NIE, DO NEGOCJACJI – bez zasadniczych zmian – INSTRUKCJA DO WOD WSKAZUJE TEŻ POLA DO OPISU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b="1" dirty="0">
              <a:solidFill>
                <a:srgbClr val="FF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pl-PL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 stwierdzono niezgodności zapisów WOD </a:t>
            </a:r>
            <a:r>
              <a:rPr lang="pl-PL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zasadą równości szans i niedyskryminacji</a:t>
            </a:r>
            <a:r>
              <a:rPr lang="pl-PL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określoną w art. 9 Rozporządzenia ogólnego oraz w WOD </a:t>
            </a:r>
            <a:r>
              <a:rPr lang="pl-PL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zadeklarowano dostępność wszystkich produktów </a:t>
            </a:r>
            <a:r>
              <a:rPr lang="pl-PL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projektu (które nie zostały uznane za neutralne) - zgodnie z załącznikiem nr 2 do Wytycznych dotyczących realizacji zasad równościowych w ramach funduszy unijnych na lata 2021-2027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1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Ocena TAK, DO NEGOCJACJI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pl-PL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jest zgodny z zasadą zrównoważonego rozwoju, tj. </a:t>
            </a:r>
            <a:r>
              <a:rPr lang="pl-PL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zastosowane w nim będą rozwiązania proekologiczne </a:t>
            </a:r>
            <a:r>
              <a:rPr lang="pl-PL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takie jak np.: oszczędność energii i wody, powtórne wykorzystanie zasobów. W projekcie </a:t>
            </a:r>
            <a:r>
              <a:rPr lang="pl-PL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zadeklarowano stosowanie zasady </a:t>
            </a:r>
            <a:r>
              <a:rPr lang="pl-PL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„nie czyń poważnych szkód” środowisku (zasada DNSH)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1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Ocena TAK, DO NEGOCJACJI – 1) wskazanie rozwiązań (zadania, personel, zarządzanie) + 2) deklaracja co do stosowania zasady DNSH</a:t>
            </a:r>
            <a:endParaRPr lang="pl-PL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endParaRPr lang="pl-PL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2"/>
            </a:pPr>
            <a:endParaRPr lang="pl-PL" sz="1600" dirty="0">
              <a:highlight>
                <a:srgbClr val="FFFF00"/>
              </a:highlight>
              <a:latin typeface="Verdana" panose="020B060403050404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2"/>
            </a:pPr>
            <a:endParaRPr lang="pl-PL" sz="1600" dirty="0">
              <a:effectLst/>
              <a:highlight>
                <a:srgbClr val="FFFF00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4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29943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32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II etap oceny merytorycznej – kryteria horyzontalne (2)</a:t>
              </a: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79" y="1442956"/>
            <a:ext cx="11709400" cy="5444686"/>
          </a:xfrm>
        </p:spPr>
        <p:txBody>
          <a:bodyPr>
            <a:noAutofit/>
          </a:bodyPr>
          <a:lstStyle/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Projekt jest zgodny z </a:t>
            </a:r>
            <a:r>
              <a:rPr lang="pl-PL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Kartą Praw Podstawowych Unii Europejskiej </a:t>
            </a: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 dnia 26 października 2012 r. (Dz. Urz. UE C 326 z 26.10.2012, str. 391), w zakresie odnoszącym się do sposobu realizacji i zakresu projektu. </a:t>
            </a:r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Zgodność projektu z Kartą Praw Podstawowych Unii Europejskiej z dnia 26 października 2012 r., na etapie oceny wniosku należy rozumieć jako </a:t>
            </a:r>
            <a:r>
              <a:rPr lang="pl-PL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brak sprzeczności pomiędzy zapisami projektu a wymogami tego dokumentu </a:t>
            </a: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lub stwierdzenie, że te wymagania są neutralne wobec zakresu i zawartości projektu. Dla wnioskodawców i oceniających mogą być pomocne Wytyczne Komisji Europejskiej dotyczące zapewnienia poszanowania Karty praw podstawowych Unii Europejskiej przy wdrażaniu europejskich funduszy strukturalnych i inwestycyjnych, w </a:t>
            </a:r>
            <a:r>
              <a:rPr lang="pl-PL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szczególności załącznik nr III</a:t>
            </a: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Ocena TAK, DO NEGOCJACJI</a:t>
            </a:r>
            <a:endParaRPr lang="pl-PL" sz="1400" b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Projekt jest zgodny z Konwencją o Prawach Osób Niepełnosprawnych, sporządzoną w Nowym Jorku dnia 13 grudnia 2006 r. (Dz. U. z 2012 r. poz. 1169, z </a:t>
            </a:r>
            <a:r>
              <a:rPr lang="pl-PL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późn</a:t>
            </a: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zm.), w zakresie odnoszącym się do sposobu realizacji i zakresu projektu. </a:t>
            </a:r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Zgodność projektu z Konwencją o Prawach Osób Niepełnosprawnych, na etapie oceny wniosku należy rozumieć jako </a:t>
            </a:r>
            <a:r>
              <a:rPr lang="pl-PL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brak sprzeczności</a:t>
            </a: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pomiędzy zapisami projektu a wymogami tego dokumentu lub stwierdzenie, że te wymagania są neutralne wobec zakresu i zawartości projektu.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Ocena TAK, DO NEGOCJACJI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 trakcie oceny nie stwierdzono niezgodności z prawodawstwem krajowym w zakresie odnoszącym się do sposobu realizacji i zakresu projektu oraz wnioskodawcy.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4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Niespełnienie tego kryterium – PROJEKT ODRZUCANY BEZ NEGOCJACJI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endParaRPr lang="pl-PL" sz="1400" b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400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400" dirty="0">
              <a:effectLst/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884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-1424" y="-79513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32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II etap oceny merytorycznej - k</a:t>
              </a:r>
              <a:r>
                <a:rPr lang="pl-PL" sz="32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ryteria dostępu bez negocjacji (1) </a:t>
              </a:r>
              <a:endParaRPr lang="pl-PL" sz="3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21" y="1266490"/>
            <a:ext cx="11811357" cy="532125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Niespełnienie tych kryteriów – PROJEKT ODRZUCANY BEZ NEGOCJACJI: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b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11. Wnioskodawcy / partnerzy z doświadczeniem od 2016 r.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Wnioskodawcą jest: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podmiot, który był zaangażowany jako Lider lub Partner w realizację projektu: </a:t>
            </a:r>
            <a:endParaRPr lang="pl-PL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 ramach pierwszej edycji konkursu na inkubację innowacji społecznych (konkurs nr POWR.04.01.00-IZ.00-00-001/15) </a:t>
            </a:r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oraz </a:t>
            </a:r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w drugiej edycji konkursu na inkubację innowacji społecznych (konkurs nr POWR.04.01.00-IZ.00-00-024/19) lub konkursie na inkubację innowacji społecznych w temacie dostępności (konkurs nr POWR.04.01.00-IZ.00-00-022/18)</a:t>
            </a:r>
            <a:endParaRPr lang="pl-PL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lbo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(2) inny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niż wskazany w pkt. 1 podmiot, ale w takim przypadku wymagane jest partnerstwo z podmiotem, który był Liderem lub Partnerem projektu realizowanego w ramach pierwszej edycji konkursu na inkubację innowacji społecznych (konkurs nr POWR.04.01.00-IZ.00-00-001/15) oraz w drugiej edycji konkursu na inkubację innowacji społecznych (konkurs nr POWR.04.01.00-IZ.00-00-024/19) lub konkursie na inkubację innowacji społecznych w temacie dostępności (konkurs nr POWR.04.01.00-IZ.00-00-022/18)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b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15.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wniosek: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Podmiot będący Wnioskodawcą lub Partnerem w projekcie jest wnioskodawcą lub partnerem tylko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 1 wniosku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składanym w odpowiedzi na konkurs</a:t>
            </a:r>
            <a:endParaRPr lang="pl-PL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32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-1424" y="-79513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32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II etap oceny merytorycznej - k</a:t>
              </a:r>
              <a:r>
                <a:rPr lang="pl-PL" sz="32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ryteria dostępu z negocjacjami (2) </a:t>
              </a:r>
              <a:endParaRPr lang="pl-PL" sz="3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088" y="1505678"/>
            <a:ext cx="11709400" cy="463041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Ocena TAK, NIE, DO NEGOCJACJI</a:t>
            </a:r>
            <a:endParaRPr lang="pl-PL" sz="1800" b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Wnioskodawcy z konkretnym doświadczeniem: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12. </a:t>
            </a:r>
            <a:r>
              <a:rPr lang="pl-PL" sz="1800" b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 temacie: </a:t>
            </a: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Wnioskodawca lub Partner </a:t>
            </a: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 dzień złożenia wniosku o dofinansowanie projektu posiada co najmniej </a:t>
            </a: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5-letnie</a:t>
            </a: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doświadczenie merytoryczne w wybranym </a:t>
            </a: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temacie </a:t>
            </a: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konkursu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Powiązanie z oceną merytoryczną w zakresie potencjału społecznego </a:t>
            </a:r>
            <a:endParaRPr lang="pl-PL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13. </a:t>
            </a:r>
            <a:r>
              <a:rPr lang="pl-PL" sz="1800" b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 kadrą: </a:t>
            </a: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Projekt przewiduje zaangażowanie </a:t>
            </a: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3 kluczowych osób </a:t>
            </a: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 projekcie, z których jedna ma co najmniej </a:t>
            </a: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3-letnie</a:t>
            </a: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doświadczenie w wybranym </a:t>
            </a: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temacie konkursu</a:t>
            </a: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druga – co najmniej </a:t>
            </a: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3-letnie</a:t>
            </a: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doświadczenie </a:t>
            </a: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 inkubowaniu innowacji społecznych</a:t>
            </a: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trzecia – co najmniej </a:t>
            </a: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3-letnie</a:t>
            </a: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doświadczenie </a:t>
            </a: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 realizacji i rozliczaniu </a:t>
            </a: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projektów finansowanych z zewnętrznych źródeł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Powiązanie z oceną merytoryczną w zakresie potencjału kadrowego</a:t>
            </a:r>
            <a:endParaRPr lang="pl-PL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14. </a:t>
            </a:r>
            <a:r>
              <a:rPr lang="pl-PL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 kadrą </a:t>
            </a:r>
            <a:r>
              <a:rPr lang="pl-PL" sz="1800" b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OzN</a:t>
            </a:r>
            <a:r>
              <a:rPr lang="pl-PL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Projekt przewiduje zaangażowanie w wymiarze co najmniej </a:t>
            </a:r>
            <a:r>
              <a:rPr lang="pl-PL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0,5 etatu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osoby lub osób </a:t>
            </a:r>
            <a:r>
              <a:rPr lang="pl-PL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 niepełnosprawnością </a:t>
            </a:r>
            <a:r>
              <a:rPr lang="pl-PL" sz="1800" i="1" dirty="0">
                <a:highlight>
                  <a:srgbClr val="23B3B3"/>
                </a:highligh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(możliwe zaangażowanie czasowe, działania merytoryczne / administracyjne)</a:t>
            </a:r>
          </a:p>
        </p:txBody>
      </p:sp>
    </p:spTree>
    <p:extLst>
      <p:ext uri="{BB962C8B-B14F-4D97-AF65-F5344CB8AC3E}">
        <p14:creationId xmlns:p14="http://schemas.microsoft.com/office/powerpoint/2010/main" val="4211381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-1424" y="-79513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28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II etap oceny merytorycznej - k</a:t>
              </a:r>
              <a:r>
                <a:rPr lang="pl-PL" sz="28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ryteria dostępu z negocjacjami (3) </a:t>
              </a:r>
              <a:endParaRPr lang="pl-PL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24" y="1635253"/>
            <a:ext cx="11297860" cy="49249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pl-PL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Jeden</a:t>
            </a:r>
            <a:r>
              <a:rPr lang="pl-PL" sz="1800" b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temat: </a:t>
            </a: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Projekt jest realizowany wyłącznie w ramach </a:t>
            </a: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 ze wskazanych w konkursie tematów</a:t>
            </a: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pl-PL" sz="1800" b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Ogólnopolskość: </a:t>
            </a: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Projekt ma charakter ogólnopolski </a:t>
            </a:r>
            <a:r>
              <a:rPr lang="pl-PL" sz="1800" i="1" dirty="0">
                <a:effectLst/>
                <a:highlight>
                  <a:srgbClr val="23B3B3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(rekrutacja na terenie całej PL)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Powiązanie z oceną merytoryczną w zakresie zadań i potencjału społecznego</a:t>
            </a:r>
            <a:endParaRPr lang="pl-PL" sz="1800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</a:t>
            </a:r>
            <a:r>
              <a:rPr lang="pl-PL" sz="1800" b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Dwie obowiązkowe ścieżki: </a:t>
            </a: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Projekt obejmuje działania w 2 ścieżkach: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Ścieżka A: </a:t>
            </a:r>
            <a:r>
              <a:rPr lang="pl-PL" sz="1800" b="1" dirty="0" err="1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preinkubacja</a:t>
            </a:r>
            <a:r>
              <a:rPr lang="pl-PL" sz="18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 inkubacja mikro-innowacji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oraz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Ścieżka B: </a:t>
            </a:r>
            <a:r>
              <a:rPr lang="pl-PL" sz="18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akceleracja innowacji</a:t>
            </a:r>
            <a:endParaRPr lang="pl-PL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Beneficjent odpowiada za akcelerację innowacji: 1) </a:t>
            </a: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 FERS</a:t>
            </a: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które inkubowano w ramach projektu składanego w bieżącym konkursie i 2) </a:t>
            </a: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 PO WER lub tych opracowanych poza PO WER i FERS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Wybór innowacji podlegających akceleracji uwzględnia </a:t>
            </a: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opinię</a:t>
            </a: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IZ FERS</a:t>
            </a:r>
            <a:endParaRPr lang="pl-PL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31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-1424" y="-79513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28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II etap oceny merytorycznej - k</a:t>
              </a:r>
              <a:r>
                <a:rPr lang="pl-PL" sz="28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ryteria dostępu z negocjacjami (4) </a:t>
              </a:r>
              <a:endPara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74" y="1838385"/>
            <a:ext cx="11530107" cy="53367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Szczegóły w regulaminie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400" b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</a:t>
            </a:r>
            <a:r>
              <a:rPr lang="pl-PL" sz="1400" b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Minimalny katalog działań:</a:t>
            </a:r>
            <a:r>
              <a:rPr lang="pl-PL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W projekcie realizowane są co najmniej następujące działania w ramach poszczególnych ścieżek: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Ścieżka A inkubatora: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aktywna </a:t>
            </a:r>
            <a:r>
              <a:rPr lang="pl-PL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rekrutacja</a:t>
            </a: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innowatorów </a:t>
            </a:r>
            <a:r>
              <a:rPr lang="pl-PL" sz="14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(WOD i strategia)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Zmiany - </a:t>
            </a:r>
            <a:r>
              <a:rPr lang="pl-PL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preinkubacja</a:t>
            </a:r>
            <a:endParaRPr lang="pl-PL" sz="14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2) </a:t>
            </a:r>
            <a:r>
              <a:rPr lang="pl-PL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wybór </a:t>
            </a: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najlepszych pomysłów na innowację  </a:t>
            </a:r>
            <a:r>
              <a:rPr lang="pl-PL" sz="14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(WOD i strategia)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Zmiany – a) wymogi co do kryteriów; b) wybór </a:t>
            </a:r>
            <a:r>
              <a:rPr lang="pl-PL" sz="1400" dirty="0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grantobiorców</a:t>
            </a:r>
            <a:r>
              <a:rPr lang="pl-PL" sz="14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powinien, w możliwie jak najszerszym zakresie, odbywać się przy wykorzystaniu własnego potencjału kadrowego inkubatora; c) test 6 </a:t>
            </a:r>
            <a:r>
              <a:rPr lang="pl-PL" sz="1400" dirty="0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mcy</a:t>
            </a:r>
            <a:r>
              <a:rPr lang="pl-PL" sz="14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rekomendacja a nie wymóg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3) </a:t>
            </a:r>
            <a:r>
              <a:rPr lang="pl-PL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wsparcie</a:t>
            </a: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innowatorów (na każdym etapie generowania i testowania innowacji społecznej) </a:t>
            </a:r>
            <a:r>
              <a:rPr lang="pl-PL" sz="14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(WOD i strategia)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Zmiany – większy nacisk na zwinność procesu</a:t>
            </a:r>
            <a:endParaRPr lang="pl-PL" sz="14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4) </a:t>
            </a:r>
            <a:r>
              <a:rPr lang="pl-PL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wybór </a:t>
            </a: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rozwiązań, które mają największy </a:t>
            </a:r>
            <a:r>
              <a:rPr lang="pl-PL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potencjał do upowszechnienia </a:t>
            </a:r>
            <a:r>
              <a:rPr lang="pl-PL" sz="14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(WOD i strategia)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5) </a:t>
            </a:r>
            <a:r>
              <a:rPr lang="pl-PL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upowszechnienie</a:t>
            </a: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wybranych rozwiązań, w tym podjęcie działań zapewniających powszechny dostęp do informacji o tych rozwiązaniach, a także dotarcie z informacją do przedstawicieli podmiotów mogących wykorzystać nowe rozwiązanie oraz podjęcie próby przekonania ich do zastosowania wypracowanego rozwiązania </a:t>
            </a:r>
            <a:r>
              <a:rPr lang="pl-PL" sz="14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(WOD)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Zmiany - </a:t>
            </a:r>
            <a:r>
              <a:rPr lang="pl-PL" sz="14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obowiązek zamieszczania i bieżącego aktualizowania na www inkubatora informacji o wszystkich innowacjach inkubowanych w projekcie (opracowywanych i testowanych)</a:t>
            </a:r>
            <a:endParaRPr lang="pl-PL" sz="14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43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-1424" y="-79513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28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II etap oceny merytorycznej - k</a:t>
              </a:r>
              <a:r>
                <a:rPr lang="pl-PL" sz="28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ryteria dostępu z negocjacjami (4) </a:t>
              </a:r>
              <a:endPara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357689"/>
            <a:ext cx="11530107" cy="53367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Ścieżka B akceleratora: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wybór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innowacji i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wsparcie w ich udoskonaleniu, rozwinięciu i przygotowaniu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 wdrożenia na szerszą skalę </a:t>
            </a:r>
            <a:r>
              <a:rPr lang="pl-PL" sz="16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(WOD i strategia)</a:t>
            </a:r>
          </a:p>
          <a:p>
            <a:pPr marL="0" lvl="0" indent="0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Istotne – do pokazania w strategii </a:t>
            </a:r>
            <a:r>
              <a:rPr lang="pl-PL" sz="16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zakładanego wstępnie udziału % akcelerowanych innowacji z FERS oraz z PO WER lub spoza PO WER i FERS i charakteru innowacji podlegających akceleracji w projekcie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2)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wybór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innowacji, które mają największy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potencjał do upowszechnienia</a:t>
            </a: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(WOD i strategia)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3)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upowszechnienie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wybranych innowacji, w tym podjęcie działań zapewniających powszechny dostęp do …. </a:t>
            </a:r>
            <a:r>
              <a:rPr lang="pl-PL" sz="16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(WOD)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Istotne - o</a:t>
            </a:r>
            <a:r>
              <a:rPr lang="pl-PL" sz="16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bowiązek zamieszczania i bieżącego aktualizowania na www inkubatora informacji o wszystkich innowacjach inkubowanych w projekcie (opracowywanych i testowanych)</a:t>
            </a:r>
            <a:endParaRPr lang="pl-PL" sz="16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72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-1424" y="-79513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28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II etap oceny merytorycznej - k</a:t>
              </a:r>
              <a:r>
                <a:rPr lang="pl-PL" sz="28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ryteria dostępu z negocjacjami (5) </a:t>
              </a:r>
              <a:endParaRPr lang="pl-PL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015" y="1575382"/>
            <a:ext cx="11897985" cy="51052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</a:t>
            </a:r>
            <a:r>
              <a:rPr lang="pl-PL" sz="1600" b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Strategi</a:t>
            </a:r>
            <a:r>
              <a:rPr lang="pl-PL" sz="16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jako załącznik:</a:t>
            </a: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Wnioskodawca przedstawi strategię realizacji projektu grantowego (w formie załącznika do WOD), która zawiera co najmniej informacje na temat: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koncepcji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aktywnego pozyskiwania innowatorów społecznych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docieranie do środowisk lub osób, które mogą zostać innowatorem, a będą wymagać odpowiednio dobranego wsparcia w generowaniu rozwiązań będących odpowiedzią na potrzeby tych środowisk lub osób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metod wspierania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innowatorów przez beneficjenta na każdym etapie pracy nad innowacją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proponowanych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metod i kryteriów naboru </a:t>
            </a:r>
            <a:r>
              <a:rPr lang="pl-PL" sz="16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grantobiorców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uwzględniających co najmniej takie </a:t>
            </a:r>
            <a:r>
              <a:rPr lang="pl-PL" sz="1600" b="1" dirty="0">
                <a:solidFill>
                  <a:schemeClr val="accent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wymogi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jak: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innowacyjność, adekwatność do potrzeb odbiorców i użytkowników, uniwersalność (możliwość zastosowania rozwiązania w innym miejscu), efektywność kosztowa (stosunek nakładów do rezultatów) – </a:t>
            </a:r>
            <a:r>
              <a:rPr lang="pl-PL" sz="1600" i="1" dirty="0">
                <a:effectLst/>
                <a:highlight>
                  <a:srgbClr val="23B3B3"/>
                </a:highligh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weryfikacja metod i kryteriów z WOD z tymi wymogami</a:t>
            </a:r>
            <a:endParaRPr lang="pl-PL" sz="1600" i="1" dirty="0">
              <a:highlight>
                <a:srgbClr val="23B3B3"/>
              </a:highligh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600" b="1" dirty="0">
                <a:solidFill>
                  <a:schemeClr val="accent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sposobu oceny użyteczności i skuteczności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innowacji opracowanych i testowanych przez innowatorów, w tym sposobu wsparcia innowatorów w ich </a:t>
            </a:r>
            <a:r>
              <a:rPr lang="pl-PL" sz="1600" b="1" dirty="0">
                <a:solidFill>
                  <a:schemeClr val="accent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modyfikowaniu i dostosowaniu do potrzeb odbiorców i użytkowników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innowacji</a:t>
            </a:r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metod wyboru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innowacji skierowanych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 akceleracji</a:t>
            </a:r>
            <a:endParaRPr lang="pl-PL" sz="16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metod udoskonalenia, rozwinięcia i przygotowania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 wdrożenia na szerszą skalę innowacji wybranych do akceleracji </a:t>
            </a:r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metod wyboru innowacji mających największy potencjał do upowszechniania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pl-PL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73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0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28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II etap oceny merytorycznej - k</a:t>
              </a:r>
              <a:r>
                <a:rPr lang="pl-PL" sz="28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ryteria dostępu z negocjacjami (6) </a:t>
              </a:r>
              <a:endParaRPr lang="pl-PL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588471"/>
            <a:ext cx="11709400" cy="4630416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6. </a:t>
            </a:r>
            <a:r>
              <a:rPr lang="pl-PL" sz="1600" b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Kim </a:t>
            </a:r>
            <a:r>
              <a:rPr lang="pl-PL" sz="1600" b="1" dirty="0" err="1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grantobiorca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pl-P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Grantobiorcy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którymi są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podmioty prywatne lub publiczne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zostaną wybrani w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otwartym naborze, z zachowaniem zasad bezstronności, rzetelności, przejrzystości i równego traktowania podmiotów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Powiązanie z oceną merytoryczną w zakresie grupy docelowej i zadań</a:t>
            </a:r>
            <a:endParaRPr lang="pl-PL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7.</a:t>
            </a:r>
            <a:r>
              <a:rPr lang="pl-PL" sz="1600" b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Minimum innowacji: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Planowana minimalna liczba innowacji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przyjętych do dofinansowania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wynosi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30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Powiązanie z oceną merytoryczną w zakresie zadań (wskaźniki) i budżetu</a:t>
            </a:r>
            <a:endParaRPr lang="pl-PL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8.</a:t>
            </a:r>
            <a:r>
              <a:rPr lang="pl-PL" sz="1600" b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Maksymalna wartość grantu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Zakładana maksymalna wartość 1 grantu udzielonego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 opracowanie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(jeśli dotyczy) i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przetestowanie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oraz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dopracowanie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(o ile dotyczy) innowacji wynosi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120 000 PLN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Granty są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rozliczane na podstawie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osiągniętych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rezultatów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Powiązanie z oceną merytoryczną w zakresie zadań i budżetu</a:t>
            </a:r>
            <a:endParaRPr lang="pl-PL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9.</a:t>
            </a:r>
            <a:r>
              <a:rPr lang="pl-PL" sz="1600" b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Maksymalny budżet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Zakładana maksymalna wartość projektu określona w budżecie wniosku o dofinansowanie to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10 000 000 PLN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Powiązanie z oceną merytoryczną w zakresie zadań i budżetu</a:t>
            </a:r>
            <a:endParaRPr lang="pl-PL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10.</a:t>
            </a:r>
            <a:r>
              <a:rPr lang="pl-PL" sz="16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Tempo napływu nowych innowacji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Wnioskodawca uwzględni w harmonogramie realizacji projektu wymóg zawarcia co najmniej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80%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zaplanowanych umów o powierzenie grantu w ścieżce inkubacji w okresie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 miesięcy od terminu rozpoczęcia projektu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Powiązanie z oceną merytoryczną w zakresie zadań (harmonogram) i budżetu</a:t>
            </a:r>
            <a:endParaRPr lang="pl-PL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72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0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26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III etap oceny merytorycznej - k</a:t>
              </a:r>
              <a:r>
                <a:rPr lang="pl-PL" sz="26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ryteria merytoryczne punktowe (1) </a:t>
              </a:r>
              <a:endParaRPr lang="pl-PL" sz="2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588471"/>
            <a:ext cx="11709400" cy="4630416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Punktacja 20/12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Adekwatność</a:t>
            </a:r>
            <a:r>
              <a:rPr lang="pl-P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doboru </a:t>
            </a:r>
            <a:r>
              <a:rPr lang="pl-PL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grupy docelowej</a:t>
            </a:r>
            <a:r>
              <a:rPr lang="pl-P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właściwego typu projektu FERS wskazanego w Rocznym Planie Działania oraz </a:t>
            </a:r>
            <a:r>
              <a:rPr lang="pl-PL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jakość diagnozy </a:t>
            </a:r>
            <a:r>
              <a:rPr lang="pl-P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specyfiki i sytuacji tej grupy, w tym opis: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istotnych </a:t>
            </a:r>
            <a:r>
              <a:rPr lang="pl-PL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cech</a:t>
            </a:r>
            <a:r>
              <a:rPr lang="pl-P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uczestników oraz podmiotów obejmowanych wsparciem;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barier,</a:t>
            </a:r>
            <a:r>
              <a:rPr lang="pl-P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które napotykają uczestnicy projektu i podmioty obejmowane wsparciem;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potrzeb i oczekiwań </a:t>
            </a:r>
            <a:r>
              <a:rPr lang="pl-P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uczestników projektu i ww. podmiotów w kontekście wsparcia, które ma być udzielane w ramach projektu oraz wskazanie </a:t>
            </a:r>
            <a:r>
              <a:rPr lang="pl-PL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źródeł</a:t>
            </a:r>
            <a:r>
              <a:rPr lang="pl-P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tych informacji;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sposobu </a:t>
            </a:r>
            <a:r>
              <a:rPr lang="pl-PL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rekrutacji</a:t>
            </a:r>
            <a:r>
              <a:rPr lang="pl-P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uczestników projektu i podmiotów obejmowanych wsparciem, w tym </a:t>
            </a:r>
            <a:r>
              <a:rPr lang="pl-PL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kryteriów</a:t>
            </a:r>
            <a:r>
              <a:rPr lang="pl-P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rekrutacji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l-PL" sz="1800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pis powinien dotyczyć innowatorów – </a:t>
            </a:r>
            <a:r>
              <a:rPr lang="pl-PL" sz="1800" dirty="0" err="1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grantobiorców</a:t>
            </a:r>
            <a:endParaRPr lang="pl-PL" sz="1800" dirty="0">
              <a:solidFill>
                <a:srgbClr val="FF0000"/>
              </a:solidFill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Powiązanie ze st</a:t>
            </a:r>
            <a:r>
              <a:rPr lang="pl-PL" sz="1800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rategią (rozwija a nie powtarza zapisy WOD)</a:t>
            </a:r>
            <a:endParaRPr lang="pl-PL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24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4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29943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3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Plan prezentacji</a:t>
              </a: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2106595"/>
            <a:ext cx="11709400" cy="4630416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pl-PL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Ważne uwarunkowania merytoryczne i czasowe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pl-PL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Zakres merytoryczny – istotne akcenty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pl-PL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Tematy inkubatorów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pl-PL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Kryteria merytoryczne 0-1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pl-PL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Kryteria horyzontalne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pl-PL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Kryteria dostępu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pl-PL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Kryteria merytoryczne punktowe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endParaRPr lang="pl-PL" sz="2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88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0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26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III etap oceny merytorycznej - k</a:t>
              </a:r>
              <a:r>
                <a:rPr lang="pl-PL" sz="26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ryteria merytoryczne punktowe (2) </a:t>
              </a:r>
              <a:endParaRPr lang="pl-PL" sz="2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575054"/>
            <a:ext cx="11709400" cy="46304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Punktacja 20/12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Trafność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doboru i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spójność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zadań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wskaźników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przewidzianych do realizacji w ramach projektu w tym: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uzasadnienie potrzeby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realizacji zadań;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planowany sposób realizacji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zadań;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uzasadnienie wyboru partnerów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 realizacji poszczególnych zadań (o ile dotyczy); 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istotność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zadań z punktu widzenia potrzeb grupy docelowej;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odpowiednie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zastosowanie i dobór wskaźników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monitorowania FERS i wskaźników specyficznych dla danego projektu (określonych samodzielnie przez wnioskodawcę) (o ile dotyczy);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Wskaźniki</a:t>
            </a:r>
            <a:r>
              <a:rPr lang="pl-PL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dla inkubacji, dla akceleracji, inne własne, inne kluczowe - regulamin</a:t>
            </a:r>
            <a:endParaRPr lang="pl-PL" sz="16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 startAt="6"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odpowiednie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oszacowanie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wartości wskaźników monitorowania FERS i wskaźników specyficznych dla danego projektu określonych w WOD (o ile dotyczy), które zostaną</a:t>
            </a:r>
            <a:b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osiągnięte w ramach projektu;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 startAt="6"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odpowiedni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sposób pomiaru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wskaźników monitorowania FERS i wskaźników specyficznych dla danego projektu określonych we wniosku o dofinansowanie (o ile dotyczy); 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 startAt="6"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odpowiedni sposób, w jaki zostanie zachowana trwałość rezultatów projektu (o ile dotyczy)</a:t>
            </a:r>
            <a:endParaRPr lang="pl-PL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Powiązanie ze st</a:t>
            </a:r>
            <a:r>
              <a:rPr lang="pl-PL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rategią (rozwija a nie powtarza zapisy WOD) + pokazanie skali działań + spójność z budżetem</a:t>
            </a:r>
            <a:endParaRPr lang="pl-PL" sz="16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97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0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26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III etap oceny merytorycznej - k</a:t>
              </a:r>
              <a:r>
                <a:rPr lang="pl-PL" sz="26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ryteria merytoryczne punktowe (3) </a:t>
              </a:r>
              <a:endParaRPr lang="pl-PL" sz="2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575053"/>
            <a:ext cx="11709400" cy="50870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Punktacja 10/6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Stopień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zaangażowania potencjału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wnioskodawcy i partnerów (o ile dotyczy), tj.: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potencjału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kadrowego wnioskodawcy i partnerów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(o ile dotyczy) planowanego do wykorzystania w ramach projektu (kluczowych osób, które zostaną zaangażowane do realizacji projektu oraz ich planowanej funkcji w projekcie);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pl-PL" sz="16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luczowe osoby, którymi dysponuje wnioskodawca i partnerzy, a które zostaną zaangażowane do realizacji projektu oraz ich planowana funkcja w projekcie (zadania), kompetencje i doświadczenie, wymiar etatu (jeśli dotyczy)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Jeśli wnioskodawca nie posiada takiego potencjału kadrowego - kluczowe stanowiska w projekcie z opisem minimalnych wymagań w zakresie wykształcenia i / lub doświadczenia, wymiar etatu (jeśli dotyczy) i zadania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pl-PL" sz="16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 do zasady wyłącznie osoby finansowane z projektu</a:t>
            </a:r>
            <a:endParaRPr lang="pl-PL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Uwaga na zasadę konkurencyjności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Powiązanie z kryterium dostępu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2) potencjału technicznego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wnioskodawcy i partnerów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(o ile dotyczy) planowanego do wykorzystania w ramach projektu, w tym pomieszczeń lub sprzętu będących w ich dyspozycji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Wskazanie wyłącznie tego co zostanie wykorzystane i w jaki sposób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Szczegóły w instrukcji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0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26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III etap oceny merytorycznej - k</a:t>
              </a:r>
              <a:r>
                <a:rPr lang="pl-PL" sz="26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ryteria merytoryczne punktowe (4) </a:t>
              </a:r>
              <a:endParaRPr lang="pl-PL" sz="2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30" y="1507706"/>
            <a:ext cx="11811363" cy="52404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Punktacja 15/9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Adekwatność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potencjału społecznego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wnioskodawcy i partnerów (o ile dotyczy) 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 obszarze wsparcia projektu;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Obszar = temat oraz realizacji i inkubowanie innowacji</a:t>
            </a:r>
            <a:endParaRPr lang="pl-PL" sz="16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2) na rzecz grupy docelowej, do której skierowany będzie projekt oraz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Grupa docelowa = innowatorzy</a:t>
            </a:r>
            <a:endParaRPr lang="pl-PL" sz="16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3) na określonym terytorium, którego będzie dotyczyć realizacja projektu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Terytorium = Polska</a:t>
            </a:r>
            <a:endParaRPr lang="pl-PL" sz="16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 zakresu realizacji projektu, w tym uzasadnienie, dlaczego doświadczenie wnioskodawcy i partnerów (o ile dotyczy) jest adekwatne do zakresu realizacji projektu, </a:t>
            </a:r>
            <a:b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 uwzględnieniem dotychczasowej działalności wnioskodawcy i partnerów (o ile dotyczy)</a:t>
            </a:r>
            <a:endParaRPr lang="pl-PL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Powiązanie z kryterium dostępu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Szczegóły w instrukcji </a:t>
            </a:r>
            <a:r>
              <a:rPr lang="pl-PL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(bez zasadniczych zmian w stosunku do PO WER – 3 aspekty, przedsięwzięcia i ich efekty jakościowe, ostatnie 3 lata, szerszy kontekst </a:t>
            </a:r>
            <a:r>
              <a:rPr lang="pl-PL" sz="16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pozafunduszowy</a:t>
            </a:r>
            <a:r>
              <a:rPr lang="pl-PL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pl-PL" sz="16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480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0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26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III etap oceny merytorycznej - k</a:t>
              </a:r>
              <a:r>
                <a:rPr lang="pl-PL" sz="26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ryteria merytoryczne punktowe (5) </a:t>
              </a:r>
              <a:endParaRPr lang="pl-PL" sz="2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593594"/>
            <a:ext cx="11709400" cy="50521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Punktacja 10/6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Sposób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zarządzania projektem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 kontekście zakresu zadań w projekcie, w tym: 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adekwatność proponowanego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sposobu zarządzania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 kontekście zapewnienia sprawnej, efektywnej i terminowej realizacji projektu,</a:t>
            </a:r>
            <a:endParaRPr lang="pl-PL" sz="16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podział ról i zadań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 zespole zarządzającym,</a:t>
            </a:r>
            <a:endParaRPr lang="pl-PL" sz="16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wskazanie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sposobu podejmowania decyzji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 projekcie,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 tym komunikacja i </a:t>
            </a:r>
            <a:r>
              <a:rPr lang="pl-PL" sz="16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aspekt zarządzania projektem w świetle struktury zarządzania podmiotem realizującym projekt </a:t>
            </a:r>
            <a:endParaRPr lang="pl-PL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4) wskazanie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kadry zarządzającej</a:t>
            </a:r>
            <a:endParaRPr lang="pl-PL" sz="16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pl-PL" sz="16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luczowe stanowiska i ich rola (zakres zadań wykonywanych przez poszczególne osoby wraz z uzasadnieniem odnośnie racjonalności ich zaangażowania) w projekcie oraz wzajemne powiązania osób na poszczególnych stanowiskach projektu (podległość, nadrzędność);  wskazanie doświadczenia i kwalifikacji w kontekście zadań; o ile możliwe wskazanie osób z imienia i nazwiska</a:t>
            </a:r>
            <a:endParaRPr lang="pl-PL" sz="1600" b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Szczegóły w instrukcji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83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0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26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III etap oceny merytorycznej - k</a:t>
              </a:r>
              <a:r>
                <a:rPr lang="pl-PL" sz="26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ryteria merytoryczne punktowe (6) </a:t>
              </a:r>
              <a:endParaRPr lang="pl-PL" sz="2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593594"/>
            <a:ext cx="11709400" cy="50521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Punktacja 10/6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Zgodność projektu z opisem typu projektu przewidzianym w FERS</a:t>
            </a:r>
            <a:b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pl-PL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Globalna ocena, na ile projekt wpisuje się w typ operacji, czyli: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Mikro-innowacje:</a:t>
            </a:r>
            <a:endParaRPr lang="pl-PL" sz="18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a) </a:t>
            </a:r>
            <a:r>
              <a:rPr lang="pl-PL" sz="1800" dirty="0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preinkubacja</a:t>
            </a:r>
            <a:r>
              <a:rPr lang="pl-PL" sz="18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 inkubacja nowych pomysłów, w tym ich generowanie, opracowanie i rozwinięcie, oraz przetestowanie i upowszechnienie wybranych rozwiązań</a:t>
            </a:r>
            <a:endParaRPr lang="pl-PL" sz="18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b) akceleracja nowych pomysłów, w tym ich rozwinięcie, udoskonalenie i przygotowanie do wdrożenia na szerszą skalę.</a:t>
            </a:r>
            <a:endParaRPr lang="pl-PL" sz="18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8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07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0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26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III etap oceny merytorycznej - k</a:t>
              </a:r>
              <a:r>
                <a:rPr lang="pl-PL" sz="26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ryteria merytoryczne punktowe (7) </a:t>
              </a:r>
              <a:endParaRPr lang="pl-PL" sz="2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2005031"/>
            <a:ext cx="11709400" cy="50521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Punktacja 15/0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Prawidłowość </a:t>
            </a: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budżetu projektu</a:t>
            </a: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w tym: 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zgodność wydatków z Wytycznymi </a:t>
            </a: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dotyczącymi kwalifikowalności wydatków </a:t>
            </a:r>
            <a:b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 lata 2021-2027, w szczególności niezbędność wydatków do osiągania celów projektu,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zgodność z zasadami udzielania </a:t>
            </a: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pomocy publicznej </a:t>
            </a: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(o ile dotyczy),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zgodność z Rocznym Planem Działania w zakresie wymaganego poziomu wkładu własnego i cross-</a:t>
            </a:r>
            <a:r>
              <a:rPr lang="pl-PL" sz="18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financingu</a:t>
            </a: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zgodność </a:t>
            </a:r>
            <a:r>
              <a:rPr lang="pl-PL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ze standardem i cenami rynkowymi </a:t>
            </a: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określonymi w regulaminie wyboru projektów …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Szczegóły w instrukcji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3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0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35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Budżet (1)</a:t>
              </a:r>
              <a:endParaRPr lang="pl-PL" sz="35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588471"/>
            <a:ext cx="11709400" cy="46304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Maksymalny budżet: </a:t>
            </a:r>
            <a:r>
              <a:rPr lang="pl-PL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10 000 000 PLN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Maksymalna wartość grantu: </a:t>
            </a:r>
            <a:r>
              <a:rPr lang="pl-PL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120 000 PLN – grantów udziela lider projektu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Tempo napływu nowych innowacji</a:t>
            </a:r>
            <a:r>
              <a:rPr lang="pl-PL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Wnioskodawca uwzględni w harmonogramie realizacji projektu wymóg zawarcia co najmniej </a:t>
            </a:r>
            <a:r>
              <a:rPr lang="pl-PL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80%</a:t>
            </a:r>
            <a:r>
              <a:rPr lang="pl-PL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zaplanowanych umów o powierzenie grantu w ścieżce inkubacji w okresie </a:t>
            </a:r>
            <a:r>
              <a:rPr lang="pl-PL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 miesięcy od terminu rozpoczęcia projektu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Kryterium dotyczące obrotu</a:t>
            </a:r>
            <a:endParaRPr lang="pl-PL" sz="2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Wykaz </a:t>
            </a: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maksymalnych stawek 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załącznikiem do regulaminu – niemożliwe przekroczenie, z opisu wydatku / kwoty jednostkowej musi wynikać stawka standardu, a z uzasadnienia zgodność z wymogami postawionymi w wykazie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Spójność zadań z budżetem</a:t>
            </a:r>
          </a:p>
        </p:txBody>
      </p:sp>
    </p:spTree>
    <p:extLst>
      <p:ext uri="{BB962C8B-B14F-4D97-AF65-F5344CB8AC3E}">
        <p14:creationId xmlns:p14="http://schemas.microsoft.com/office/powerpoint/2010/main" val="241273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0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35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Budżet (2)</a:t>
              </a:r>
              <a:endParaRPr lang="pl-PL" sz="35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588471"/>
            <a:ext cx="11709400" cy="46304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7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Angażowany personel:</a:t>
            </a:r>
          </a:p>
          <a:p>
            <a:pPr marL="0" indent="0" algn="l">
              <a:buNone/>
            </a:pPr>
            <a:r>
              <a:rPr lang="pl-PL" sz="17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„Koszt wynagrodzenia personelu projektu EFS+ nie może przekroczyć kwoty wynagrodzenia pracowników beneficjenta </a:t>
            </a:r>
            <a:r>
              <a:rPr lang="pl-PL" sz="17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na analogicznych stanowiskach lub na stanowiskach wymagających analogicznych kwalifikacji lub kwoty wynikającej z przepisów prawa pracy w rozumieniu art. 9 § 1 Kodeksu pracy lub statystyki publicznej</a:t>
            </a:r>
            <a:r>
              <a:rPr lang="pl-PL" sz="17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  <a:p>
            <a:pPr marL="0" indent="0" algn="l">
              <a:buNone/>
            </a:pPr>
            <a:r>
              <a:rPr lang="pl-PL" sz="1700" dirty="0">
                <a:latin typeface="Verdana" panose="020B0604030504040204" pitchFamily="34" charset="0"/>
                <a:ea typeface="Verdana" panose="020B0604030504040204" pitchFamily="34" charset="0"/>
              </a:rPr>
              <a:t>„W WOD </a:t>
            </a:r>
            <a:r>
              <a:rPr lang="pl-PL" sz="17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beneficjent przedstawia:</a:t>
            </a:r>
          </a:p>
          <a:p>
            <a:pPr marL="342900" indent="-342900" algn="l">
              <a:buAutoNum type="alphaLcParenR"/>
            </a:pPr>
            <a:r>
              <a:rPr lang="pl-PL" sz="17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formę zaangażowania i szacunkowy wymiar czasu pracy </a:t>
            </a:r>
            <a:r>
              <a:rPr lang="pl-PL" sz="17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personelu projektu niezbędnego do realizacji zadań merytorycznych (etat/liczba godzin)</a:t>
            </a:r>
          </a:p>
          <a:p>
            <a:pPr marL="342900" indent="-342900" algn="l">
              <a:buAutoNum type="alphaLcParenR"/>
            </a:pPr>
            <a:r>
              <a:rPr lang="pl-PL" sz="17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uzasadnienie proponowanej kwoty wynagrodzenia </a:t>
            </a:r>
            <a:r>
              <a:rPr lang="pl-PL" sz="17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personelu projektu odnoszące się do zwyczajowej praktyki beneficjenta w zakresie wynagrodzeń na danym stanowisku </a:t>
            </a:r>
            <a:r>
              <a:rPr lang="pl-PL" sz="17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lub</a:t>
            </a:r>
            <a:r>
              <a:rPr lang="pl-PL" sz="17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przepisów prawa pracy w rozumieniu art. 9 § 1 Kodeksu pracy </a:t>
            </a:r>
            <a:r>
              <a:rPr lang="pl-PL" sz="17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lub</a:t>
            </a:r>
            <a:r>
              <a:rPr lang="pl-PL" sz="17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statystyki publicznej”</a:t>
            </a:r>
          </a:p>
          <a:p>
            <a:pPr marL="0" indent="0" algn="l">
              <a:buNone/>
            </a:pPr>
            <a:r>
              <a:rPr lang="pl-PL" sz="17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 uzasadnieniu dodatkowo wskazany </a:t>
            </a:r>
            <a:r>
              <a:rPr lang="pl-PL" sz="17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zakres obowiązków </a:t>
            </a:r>
            <a:r>
              <a:rPr lang="pl-PL" sz="17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 danym zadaniu (uwaga na koszty pośrednie!)</a:t>
            </a:r>
            <a:endParaRPr lang="pl-PL" sz="1700" b="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l-PL" sz="17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 przypadku zlecenia – z opisu wydatku wynika </a:t>
            </a:r>
            <a:r>
              <a:rPr lang="pl-PL" sz="17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forma zaangażowania / liczba godzin / koszt pracy za 1h</a:t>
            </a:r>
            <a:r>
              <a:rPr lang="pl-PL" sz="17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 w uzasadnieniu wskazany </a:t>
            </a:r>
            <a:r>
              <a:rPr lang="pl-PL" sz="17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zakres obowiązków </a:t>
            </a:r>
            <a:r>
              <a:rPr lang="pl-PL" sz="17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 danym zadaniu (uwaga na koszty pośrednie)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7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l-PL" sz="17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26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0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35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Budżet (3)</a:t>
              </a:r>
              <a:endParaRPr lang="pl-PL" sz="35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588471"/>
            <a:ext cx="11709400" cy="4630416"/>
          </a:xfrm>
        </p:spPr>
        <p:txBody>
          <a:bodyPr>
            <a:noAutofit/>
          </a:bodyPr>
          <a:lstStyle/>
          <a:p>
            <a:pPr algn="l"/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Kategorie „worki”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wskazanie w uzasadnieniu, co składa się na koszt i jak osiągnięto kwotę jednostkową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Koszty pośrednie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opracowanie procedur,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obsługa finansowa, prawna umów o powierzenie grantu, ewaluacja procesu inkubacji i akceleracji innowacji społecznych, w tym procesu ich upowszechniania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Stawki eksperckie odbiegające od cen rynkowych 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wymagają dodatkowego uzasadnienia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dodatkowe warunki kwalifikowania wydatków:</a:t>
            </a:r>
          </a:p>
          <a:p>
            <a:pPr marL="400050" indent="-1714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0510" algn="l"/>
              </a:tabLst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aangażowanie na umowy cywilnoprawne do ścieżki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akceleracji autorów innowacji bez stosowania zasady konkurencyjności;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warunkiem jest wskazanie w 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WOD i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Strategii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szczegółowej koncepcji angażowania innowatorów do procesu akceleracji</a:t>
            </a:r>
            <a:endParaRPr lang="pl-PL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00050" indent="-1714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0510" algn="l"/>
              </a:tabLst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finansowanie dodatku do wynagrodzenia personelu projektu - maksymalny poziom kwalifikowalności nie powinien przekraczać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40% wynagrodzenia podstawowego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które należy rozumieć zgodnie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regulaminem wynagradzania w danym podmiocie; przekroczenie limitu 40% uzasadnione będzie wtedy, gdy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będzie wynikać z aktów prawa powszechnie obowiązującego, o ile stanowią one o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maksymalnej wysokości dodatku dla danej grupy zawodowej</a:t>
            </a:r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l-PL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821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0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3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Podsumowanie</a:t>
              </a: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588471"/>
            <a:ext cx="11709400" cy="463041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pl-PL" sz="1600" b="1" dirty="0">
              <a:effectLst/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Eksperci oceniają w oparciu o zapisy:</a:t>
            </a:r>
          </a:p>
          <a:p>
            <a:pPr algn="l"/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Regulaminu konkursu</a:t>
            </a:r>
          </a:p>
          <a:p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Instrukcji do wniosku</a:t>
            </a:r>
          </a:p>
          <a:p>
            <a:pPr algn="l"/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WOD</a:t>
            </a:r>
          </a:p>
          <a:p>
            <a:pPr algn="l"/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Strategii</a:t>
            </a:r>
          </a:p>
          <a:p>
            <a:pPr algn="l"/>
            <a:endParaRPr lang="pl-PL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Pierwszy konkurs – testujemy narzędzia i zmiany</a:t>
            </a:r>
          </a:p>
          <a:p>
            <a:pPr marL="0" indent="0" algn="l">
              <a:buNone/>
            </a:pPr>
            <a:endParaRPr lang="pl-PL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pl-PL" sz="1800" b="1" u="sng">
                <a:solidFill>
                  <a:srgbClr val="0563C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Kontakt:</a:t>
            </a:r>
          </a:p>
          <a:p>
            <a:pPr marL="0" indent="0" algn="l">
              <a:buNone/>
            </a:pPr>
            <a:r>
              <a:rPr lang="pl-PL" sz="1800" b="1" u="sng">
                <a:solidFill>
                  <a:srgbClr val="0563C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konkurs</a:t>
            </a:r>
            <a:r>
              <a:rPr lang="pl-PL" sz="1800" b="1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l-PL" sz="1800" b="1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mikro@mfipr.gov.pl</a:t>
            </a:r>
            <a:endParaRPr lang="pl-PL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600" dirty="0">
              <a:effectLst/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29943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3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Ważne uwarunkowania merytoryczne i czasowe</a:t>
              </a: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06" y="1523121"/>
            <a:ext cx="11709400" cy="4630416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Konkurs będący kontynuacją działań prowadzonych od 2016 r. </a:t>
            </a:r>
            <a:r>
              <a:rPr lang="pl-PL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zawężony katalog wnioskodawców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Nie jest to konkurs na wyłonienie innowacji / </a:t>
            </a:r>
            <a:r>
              <a:rPr lang="pl-PL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mikroinnowacji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ale konkurs na </a:t>
            </a: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inkubatory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które </a:t>
            </a:r>
            <a:r>
              <a:rPr lang="pl-PL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mikroinnowacji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będą szukać</a:t>
            </a:r>
            <a:endParaRPr lang="pl-PL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Nabór trwa </a:t>
            </a: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od 10 lipca do 18 września 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staramy się dochować terminu zakończenia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Podmioty wskazane w ustawie wdrożeniowej muszą w tym czasie </a:t>
            </a: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wybrać partnerów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Wzór umowy o dofinansowanie będzie jeszcze zmieniany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Przed podpisaniem umowy o dofinansowanie konieczne </a:t>
            </a: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podpisanie umowy partnerskiej 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przekazanie jej do ION do wglądu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Plan podpisania umów do końca tego roku – maksymalne zapewnienie ciągłości działania (</a:t>
            </a: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możliwość kwalifikowania wydatków przed podpisaniem umowy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np. od stycznia 2024 r.)</a:t>
            </a:r>
          </a:p>
        </p:txBody>
      </p:sp>
    </p:spTree>
    <p:extLst>
      <p:ext uri="{BB962C8B-B14F-4D97-AF65-F5344CB8AC3E}">
        <p14:creationId xmlns:p14="http://schemas.microsoft.com/office/powerpoint/2010/main" val="3421754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743D3FC8-5B40-4F7C-BF4C-E489091642D5}"/>
              </a:ext>
            </a:extLst>
          </p:cNvPr>
          <p:cNvGrpSpPr/>
          <p:nvPr/>
        </p:nvGrpSpPr>
        <p:grpSpPr>
          <a:xfrm>
            <a:off x="6472815" y="3055706"/>
            <a:ext cx="5231175" cy="2733934"/>
            <a:chOff x="6749040" y="2234488"/>
            <a:chExt cx="5231175" cy="2733934"/>
          </a:xfrm>
        </p:grpSpPr>
        <p:grpSp>
          <p:nvGrpSpPr>
            <p:cNvPr id="3" name="Grupa 2">
              <a:extLst>
                <a:ext uri="{FF2B5EF4-FFF2-40B4-BE49-F238E27FC236}">
                  <a16:creationId xmlns:a16="http://schemas.microsoft.com/office/drawing/2014/main" id="{804B2BCC-4E14-4B75-A69F-FED9A5CBA384}"/>
                </a:ext>
              </a:extLst>
            </p:cNvPr>
            <p:cNvGrpSpPr/>
            <p:nvPr/>
          </p:nvGrpSpPr>
          <p:grpSpPr>
            <a:xfrm>
              <a:off x="6749040" y="3663200"/>
              <a:ext cx="5231175" cy="594475"/>
              <a:chOff x="5491740" y="4902555"/>
              <a:chExt cx="5231175" cy="594475"/>
            </a:xfrm>
          </p:grpSpPr>
          <p:sp>
            <p:nvSpPr>
              <p:cNvPr id="13" name="Tytuł 1">
                <a:extLst>
                  <a:ext uri="{FF2B5EF4-FFF2-40B4-BE49-F238E27FC236}">
                    <a16:creationId xmlns:a16="http://schemas.microsoft.com/office/drawing/2014/main" id="{9F8F8305-E932-4AAF-A79A-F3B9B16C1D4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56179" y="4902555"/>
                <a:ext cx="4466736" cy="59007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6" tIns="45713" rIns="91426" bIns="45713" anchor="ctr"/>
              <a:lstStyle>
                <a:lvl1pPr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tabLst/>
                  <a:defRPr sz="2000" kern="1200" baseline="0">
                    <a:solidFill>
                      <a:schemeClr val="tx2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14243">
                  <a:lnSpc>
                    <a:spcPct val="100000"/>
                  </a:lnSpc>
                  <a:defRPr/>
                </a:pPr>
                <a:r>
                  <a:rPr lang="pl-PL" sz="1800" b="1">
                    <a:solidFill>
                      <a:srgbClr val="002060"/>
                    </a:solidFill>
                    <a:latin typeface="+mn-lt"/>
                  </a:rPr>
                  <a:t>@MinisterstwoFunduszyiPolitykiRegionalnej</a:t>
                </a:r>
              </a:p>
            </p:txBody>
          </p:sp>
          <p:pic>
            <p:nvPicPr>
              <p:cNvPr id="14" name="Obraz 13">
                <a:extLst>
                  <a:ext uri="{FF2B5EF4-FFF2-40B4-BE49-F238E27FC236}">
                    <a16:creationId xmlns:a16="http://schemas.microsoft.com/office/drawing/2014/main" id="{A52A0ABF-E3D2-4AB5-AE53-66D7ECBB0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1740" y="4957030"/>
                <a:ext cx="540000" cy="54000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19E10E6F-2EA7-4120-8129-2402D3BAFF8A}"/>
                </a:ext>
              </a:extLst>
            </p:cNvPr>
            <p:cNvGrpSpPr/>
            <p:nvPr/>
          </p:nvGrpSpPr>
          <p:grpSpPr>
            <a:xfrm>
              <a:off x="6749040" y="4310230"/>
              <a:ext cx="2814061" cy="658192"/>
              <a:chOff x="5491740" y="5549585"/>
              <a:chExt cx="2814061" cy="658192"/>
            </a:xfrm>
          </p:grpSpPr>
          <p:sp>
            <p:nvSpPr>
              <p:cNvPr id="11" name="Tytuł 1">
                <a:extLst>
                  <a:ext uri="{FF2B5EF4-FFF2-40B4-BE49-F238E27FC236}">
                    <a16:creationId xmlns:a16="http://schemas.microsoft.com/office/drawing/2014/main" id="{51838DD6-3841-47C7-ADED-9E2D55FAA2B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79995" y="5549585"/>
                <a:ext cx="2025806" cy="62314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6" tIns="45713" rIns="91426" bIns="45713" anchor="ctr"/>
              <a:lstStyle>
                <a:lvl1pPr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tabLst/>
                  <a:defRPr sz="2000" kern="1200" baseline="0">
                    <a:solidFill>
                      <a:schemeClr val="tx2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14243">
                  <a:lnSpc>
                    <a:spcPct val="100000"/>
                  </a:lnSpc>
                  <a:defRPr/>
                </a:pPr>
                <a:r>
                  <a:rPr lang="pl-PL" sz="2400" b="1">
                    <a:solidFill>
                      <a:schemeClr val="tx1"/>
                    </a:solidFill>
                    <a:latin typeface="+mn-lt"/>
                  </a:rPr>
                  <a:t>#</a:t>
                </a:r>
                <a:r>
                  <a:rPr lang="pl-PL" sz="1800" b="1">
                    <a:solidFill>
                      <a:schemeClr val="tx1"/>
                    </a:solidFill>
                    <a:latin typeface="+mn-lt"/>
                  </a:rPr>
                  <a:t>wspolna2przez4</a:t>
                </a:r>
              </a:p>
            </p:txBody>
          </p:sp>
          <p:pic>
            <p:nvPicPr>
              <p:cNvPr id="12" name="Obraz 11">
                <a:extLst>
                  <a:ext uri="{FF2B5EF4-FFF2-40B4-BE49-F238E27FC236}">
                    <a16:creationId xmlns:a16="http://schemas.microsoft.com/office/drawing/2014/main" id="{F6709012-2C72-452D-B2CF-4F1FDDD11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1740" y="5667777"/>
                <a:ext cx="540000" cy="540000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C2D5165B-892B-4786-BECB-CC4071D8D207}"/>
                </a:ext>
              </a:extLst>
            </p:cNvPr>
            <p:cNvGrpSpPr/>
            <p:nvPr/>
          </p:nvGrpSpPr>
          <p:grpSpPr>
            <a:xfrm>
              <a:off x="6749040" y="2939971"/>
              <a:ext cx="2699760" cy="606956"/>
              <a:chOff x="5491740" y="4179326"/>
              <a:chExt cx="2699760" cy="606956"/>
            </a:xfrm>
          </p:grpSpPr>
          <p:sp>
            <p:nvSpPr>
              <p:cNvPr id="9" name="Tytuł 1">
                <a:extLst>
                  <a:ext uri="{FF2B5EF4-FFF2-40B4-BE49-F238E27FC236}">
                    <a16:creationId xmlns:a16="http://schemas.microsoft.com/office/drawing/2014/main" id="{59609BEB-105B-48A2-B437-886875ECE28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56014" y="4179326"/>
                <a:ext cx="1935486" cy="59007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6" tIns="45713" rIns="91426" bIns="45713" anchor="ctr"/>
              <a:lstStyle>
                <a:lvl1pPr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tabLst/>
                  <a:defRPr sz="2000" kern="1200" baseline="0">
                    <a:solidFill>
                      <a:schemeClr val="tx2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14243">
                  <a:defRPr/>
                </a:pPr>
                <a:r>
                  <a:rPr lang="pl-PL" sz="1800" b="1">
                    <a:solidFill>
                      <a:srgbClr val="002060"/>
                    </a:solidFill>
                    <a:latin typeface="+mn-lt"/>
                  </a:rPr>
                  <a:t>@MFIPR_GOV_PL</a:t>
                </a:r>
              </a:p>
            </p:txBody>
          </p:sp>
          <p:pic>
            <p:nvPicPr>
              <p:cNvPr id="10" name="Obraz 9">
                <a:extLst>
                  <a:ext uri="{FF2B5EF4-FFF2-40B4-BE49-F238E27FC236}">
                    <a16:creationId xmlns:a16="http://schemas.microsoft.com/office/drawing/2014/main" id="{ED8797AC-108E-4669-8AE3-9254627CB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1740" y="4246282"/>
                <a:ext cx="540000" cy="540000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24D62AEA-EA5F-4F40-97C0-E5A493E3AEE8}"/>
                </a:ext>
              </a:extLst>
            </p:cNvPr>
            <p:cNvGrpSpPr/>
            <p:nvPr/>
          </p:nvGrpSpPr>
          <p:grpSpPr>
            <a:xfrm>
              <a:off x="6749040" y="2234488"/>
              <a:ext cx="4538085" cy="601691"/>
              <a:chOff x="5491740" y="3473843"/>
              <a:chExt cx="4538085" cy="601691"/>
            </a:xfrm>
          </p:grpSpPr>
          <p:sp>
            <p:nvSpPr>
              <p:cNvPr id="7" name="Tytuł 1">
                <a:extLst>
                  <a:ext uri="{FF2B5EF4-FFF2-40B4-BE49-F238E27FC236}">
                    <a16:creationId xmlns:a16="http://schemas.microsoft.com/office/drawing/2014/main" id="{4056F9F8-BFBD-493C-962A-2F1CD564304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75231" y="3473843"/>
                <a:ext cx="3754594" cy="59007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6" tIns="45713" rIns="91426" bIns="45713" anchor="ctr"/>
              <a:lstStyle>
                <a:lvl1pPr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tabLst/>
                  <a:defRPr sz="2000" kern="1200" baseline="0">
                    <a:solidFill>
                      <a:schemeClr val="tx2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Lato Heavy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14243">
                  <a:lnSpc>
                    <a:spcPct val="100000"/>
                  </a:lnSpc>
                  <a:defRPr/>
                </a:pPr>
                <a:r>
                  <a:rPr lang="pl-PL" sz="1800" b="1">
                    <a:solidFill>
                      <a:srgbClr val="002060"/>
                    </a:solidFill>
                    <a:latin typeface="+mn-lt"/>
                  </a:rPr>
                  <a:t>www.gov.pl/web/fundusze-regiony</a:t>
                </a:r>
              </a:p>
            </p:txBody>
          </p:sp>
          <p:pic>
            <p:nvPicPr>
              <p:cNvPr id="8" name="Obraz 7">
                <a:extLst>
                  <a:ext uri="{FF2B5EF4-FFF2-40B4-BE49-F238E27FC236}">
                    <a16:creationId xmlns:a16="http://schemas.microsoft.com/office/drawing/2014/main" id="{6B9F3684-530F-4834-B3F8-9EDBF92F98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1740" y="3535534"/>
                <a:ext cx="540000" cy="540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C38152B-EC2C-4FDE-9205-C131F8391481}"/>
              </a:ext>
            </a:extLst>
          </p:cNvPr>
          <p:cNvSpPr txBox="1"/>
          <p:nvPr/>
        </p:nvSpPr>
        <p:spPr>
          <a:xfrm>
            <a:off x="1419225" y="3058881"/>
            <a:ext cx="40294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>
                <a:solidFill>
                  <a:srgbClr val="002060"/>
                </a:solidFill>
              </a:rPr>
              <a:t>DZIĘKUJEMY ZA UWAGĘ</a:t>
            </a:r>
          </a:p>
        </p:txBody>
      </p:sp>
      <p:pic>
        <p:nvPicPr>
          <p:cNvPr id="17" name="Picture 18">
            <a:extLst>
              <a:ext uri="{FF2B5EF4-FFF2-40B4-BE49-F238E27FC236}">
                <a16:creationId xmlns:a16="http://schemas.microsoft.com/office/drawing/2014/main" id="{75300E7C-F8F5-8FF2-46C7-006F7B7AD3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355" y="258347"/>
            <a:ext cx="11329914" cy="12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29943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3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Zakres merytoryczny (1)</a:t>
              </a: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80" y="1549246"/>
            <a:ext cx="11709400" cy="5138937"/>
          </a:xfrm>
        </p:spPr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pl-PL" sz="17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PREINKUBACJA – </a:t>
            </a:r>
            <a:r>
              <a:rPr lang="pl-PL" sz="17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wzmocnienie tego etapu</a:t>
            </a:r>
          </a:p>
          <a:p>
            <a:pPr>
              <a:lnSpc>
                <a:spcPct val="107000"/>
              </a:lnSpc>
            </a:pPr>
            <a:r>
              <a:rPr lang="pl-PL" sz="17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Proces dotarcia </a:t>
            </a:r>
            <a:r>
              <a:rPr lang="pl-PL" sz="17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 potencjalnych innowatorów oraz </a:t>
            </a:r>
            <a:r>
              <a:rPr lang="pl-PL" sz="17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wsparcia zalążkowego pomysłu od idei aż do rozwiązania </a:t>
            </a:r>
            <a:r>
              <a:rPr lang="pl-PL" sz="17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poprzedzający etap pracy nad rozwojem innowacyjnego rozwiązania (inkubacja)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7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Może obejmować </a:t>
            </a:r>
            <a:r>
              <a:rPr lang="pl-PL" sz="17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wsparcie badawcze</a:t>
            </a:r>
            <a:r>
              <a:rPr lang="pl-PL" sz="17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w tym ocenę ex-</a:t>
            </a:r>
            <a:r>
              <a:rPr lang="pl-PL" sz="17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ante</a:t>
            </a:r>
            <a:r>
              <a:rPr lang="pl-PL" sz="17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pl-PL" sz="17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dotyczące potrzeb </a:t>
            </a:r>
            <a:r>
              <a:rPr lang="pl-PL" sz="17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odbiorców innowacji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7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</a:t>
            </a:r>
            <a:r>
              <a:rPr lang="pl-PL" sz="17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bowiązkowy element </a:t>
            </a:r>
            <a:r>
              <a:rPr lang="pl-PL" sz="17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preinkubacji</a:t>
            </a:r>
            <a:r>
              <a:rPr lang="pl-PL" sz="17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to </a:t>
            </a:r>
            <a:r>
              <a:rPr lang="pl-PL" sz="17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poddanie pomysłu krytycznej dyskusji i weryfikacji na etapie zalążkowym </a:t>
            </a:r>
            <a:r>
              <a:rPr lang="pl-PL" sz="17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(np. przy wsparciu ekspertów w obszarze merytorycznym lub innych autorów zbliżonych pomysłów lub użycie technik opracowywania rozwiązania, np. service design)</a:t>
            </a:r>
            <a:endParaRPr lang="pl-PL" sz="17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7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Kluczowe w procesie </a:t>
            </a:r>
            <a:r>
              <a:rPr lang="pl-PL" sz="17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preinkubacji</a:t>
            </a:r>
            <a:r>
              <a:rPr lang="pl-PL" sz="17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jest </a:t>
            </a:r>
            <a:r>
              <a:rPr lang="pl-PL" sz="17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upewnienie się czy i na ile pomysł odpowiada na potrzeby odbiorców</a:t>
            </a:r>
            <a:r>
              <a:rPr lang="pl-PL" sz="17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innowacji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7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Różnorodność ścieżek </a:t>
            </a:r>
            <a:r>
              <a:rPr lang="pl-PL" sz="17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preinkubowania</a:t>
            </a:r>
            <a:r>
              <a:rPr lang="pl-PL" sz="17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w tym </a:t>
            </a:r>
            <a:r>
              <a:rPr lang="pl-PL" sz="17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nie tylko praca nad zalążkowymi pomysłami, ale także </a:t>
            </a:r>
            <a:r>
              <a:rPr lang="pl-PL" sz="17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identyfikacja istotnych problemów i potrzeb społecznych </a:t>
            </a:r>
            <a:r>
              <a:rPr lang="pl-PL" sz="17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zadaniem inkubatora ułatwianie nawiązania kontaktu między osobami doświadczającymi tych problemów a osobami, które pomogą w znalezieniu pomysłu na ich rozwiązanie lub zajmą się jego inkubowaniem na dalszym etapie</a:t>
            </a:r>
            <a:endParaRPr lang="pl-PL" sz="17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1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29943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3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Zakres merytoryczny (2)</a:t>
              </a: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80" y="1549246"/>
            <a:ext cx="11709400" cy="5548240"/>
          </a:xfrm>
        </p:spPr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pl-PL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INKUBACJA – </a:t>
            </a:r>
            <a:r>
              <a:rPr lang="pl-PL" sz="2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wzmocnienie zwinności tego procesu</a:t>
            </a:r>
          </a:p>
          <a:p>
            <a:pPr>
              <a:lnSpc>
                <a:spcPct val="107000"/>
              </a:lnSpc>
            </a:pPr>
            <a:r>
              <a:rPr lang="pl-P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Polega na pracy nad rozwiązaniem, które zostało wskazane na etapie </a:t>
            </a:r>
            <a:r>
              <a:rPr lang="pl-P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preinkubacji</a:t>
            </a:r>
            <a:r>
              <a:rPr lang="pl-P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jako właściwa odpowiedź na zidentyfikowane wcześniej potrzeby</a:t>
            </a:r>
          </a:p>
          <a:p>
            <a:pPr>
              <a:lnSpc>
                <a:spcPct val="107000"/>
              </a:lnSpc>
            </a:pPr>
            <a:r>
              <a:rPr lang="pl-PL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l-P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bejmuje </a:t>
            </a:r>
            <a:r>
              <a:rPr lang="pl-PL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przygotowanie rozwiązania</a:t>
            </a:r>
            <a:r>
              <a:rPr lang="pl-P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testowanie</a:t>
            </a:r>
            <a:r>
              <a:rPr lang="pl-P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jego przydatności i skuteczności z udziałem m.in. przedstawicieli odbiorców innowacji oraz </a:t>
            </a:r>
            <a:r>
              <a:rPr lang="pl-PL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upowszechnienie</a:t>
            </a:r>
            <a:r>
              <a:rPr lang="pl-P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rozwiązania wśród odbiorców i użytkowników innowacji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Opracowanie, testowanie i dopracowanie innowacji </a:t>
            </a:r>
            <a:r>
              <a:rPr lang="pl-PL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nie etapy, których realizacja następuje po zakończeniu poprzedniego etapu</a:t>
            </a:r>
            <a:r>
              <a:rPr lang="pl-P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nadal kluczową kwestią jest zapewnienie, aby konkretne rozwiązanie odpowiadało na </a:t>
            </a:r>
            <a:r>
              <a:rPr lang="pl-PL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potrzeby odbiorców </a:t>
            </a:r>
            <a:r>
              <a:rPr lang="pl-P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l-PL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ciągłe poddawanie refleksji </a:t>
            </a:r>
            <a:r>
              <a:rPr lang="pl-PL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założeń, weryfikowanie ich i </a:t>
            </a:r>
            <a:r>
              <a:rPr lang="pl-PL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wprowadzanie na bieżąco korekt do rozwiązania</a:t>
            </a:r>
            <a:r>
              <a:rPr lang="pl-PL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przeanalizowania w koncepcji każdego inkubatora – uwzględnienie wyników testu i ewaluacji w rozwiązaniu finalnym</a:t>
            </a:r>
            <a:endParaRPr lang="pl-PL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b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 z silnym udziałem innowatora przy wsparciu inkubatora</a:t>
            </a:r>
            <a:endParaRPr lang="pl-PL" sz="1800" b="1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pl-PL" sz="2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l-PL" sz="2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3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29943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3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Zakres merytoryczny (3)</a:t>
              </a: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80" y="1549246"/>
            <a:ext cx="11709400" cy="5548240"/>
          </a:xfrm>
        </p:spPr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pl-PL" sz="2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AKCELERACJA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2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pl-PL" sz="2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tap dopracowania wypracowanych i przetestowanych na małej skali innowacji, tak by możliwe było ich stosowanie na szerszą skalę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2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l-PL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akłada rozwinięcie innowacji z wykorzystaniem różnych metod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2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pl-PL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ybór metody jest uzależniony od charakteru innowacji lub stopnia gotowości do jej wdrożenia przez inne podmioty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2200" b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Odwrócenie ciężaru autorstwa i odpowiedzialności w stosunku do inkubacji - proces z głównym udziałem akceleratora a nie innowatora</a:t>
            </a:r>
            <a:endParaRPr lang="pl-PL" sz="2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6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29943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3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Tematy działania inkubatora i akceleratora</a:t>
              </a: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12" y="1679688"/>
            <a:ext cx="11709400" cy="4630416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 z 4 tematów określany w polu „Tytuł projektu”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Jego ewentualne zawężenie w polu „Opis projektu”</a:t>
            </a:r>
            <a:endParaRPr lang="pl-PL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Tematy i odpowiadające im kody interwencji w WOD – wskazywane w WOD w polu „Zakres interwencji”: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pl-PL" sz="18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Zatrudnienie -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</a:rPr>
              <a:t>Działania na rzecz poprawy dostępu do zatrudnienia</a:t>
            </a:r>
            <a:endParaRPr lang="pl-PL" sz="1800" dirty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pl-PL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Włączenie społeczne -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</a:rPr>
              <a:t>Promowanie integracji społecznej osób zagrożonych ubóstwem lub wykluczeniem społecznym, w tym osób najbardziej potrzebujących i dzieci </a:t>
            </a:r>
            <a:endParaRPr lang="pl-PL" sz="18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pl-PL" sz="18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Dostępność -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</a:rPr>
              <a:t>Działania w celu zwiększenia równego i szybkiego dostępu do dobrej jakości trwałych i przystępnych cenowo usług </a:t>
            </a:r>
          </a:p>
          <a:p>
            <a:pPr marL="457200" indent="-457200">
              <a:lnSpc>
                <a:spcPct val="107000"/>
              </a:lnSpc>
              <a:buFont typeface="+mj-lt"/>
              <a:buAutoNum type="arabicPeriod"/>
            </a:pPr>
            <a:r>
              <a:rPr lang="pl-PL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Kształcenie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1 z 4 (dominujące): 1)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</a:rPr>
              <a:t>Wsparcie na rzecz wczesnej edukacji i opieki nad dzieckiem (z wyłączeniem infrastruktury); 2) Wsparcie na rzecz szkolnictwa podstawowego i średniego (z wyłączeniem infrastruktury); 3)</a:t>
            </a:r>
            <a:r>
              <a:rPr lang="pl-PL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</a:rPr>
              <a:t>Wsparcie na rzecz szkolnictwa wyższego (z wyłączeniem infrastruktury); 4) Wsparcie na rzecz kształcenia dorosłych (z wyłączeniem infrastruktury) </a:t>
            </a:r>
            <a:endParaRPr lang="pl-PL" sz="18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2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29943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32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3 etapy oceny merytorycznej</a:t>
              </a:r>
              <a:endParaRPr lang="pl-PL" sz="3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854165"/>
            <a:ext cx="11357155" cy="4842726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pl-PL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 etap – 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kryteria merytoryczne 0 – 1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pl-PL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II etap – kryteria dostępu i horyzo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ntalne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pl-PL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III etap – 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kryteria merytoryczne punktowe</a:t>
            </a:r>
          </a:p>
        </p:txBody>
      </p:sp>
    </p:spTree>
    <p:extLst>
      <p:ext uri="{BB962C8B-B14F-4D97-AF65-F5344CB8AC3E}">
        <p14:creationId xmlns:p14="http://schemas.microsoft.com/office/powerpoint/2010/main" val="185254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3BEA8994-12A9-4DB3-A7A4-4F4724CBA1B7}"/>
              </a:ext>
            </a:extLst>
          </p:cNvPr>
          <p:cNvGrpSpPr/>
          <p:nvPr/>
        </p:nvGrpSpPr>
        <p:grpSpPr>
          <a:xfrm>
            <a:off x="0" y="29943"/>
            <a:ext cx="12320424" cy="1413013"/>
            <a:chOff x="-1424" y="0"/>
            <a:chExt cx="12193424" cy="645855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21BFA6B-4FE1-4812-9E73-BF1B749569E3}"/>
                </a:ext>
              </a:extLst>
            </p:cNvPr>
            <p:cNvGrpSpPr/>
            <p:nvPr/>
          </p:nvGrpSpPr>
          <p:grpSpPr>
            <a:xfrm>
              <a:off x="0" y="461955"/>
              <a:ext cx="12192000" cy="183900"/>
              <a:chOff x="0" y="461955"/>
              <a:chExt cx="12192000" cy="183900"/>
            </a:xfrm>
            <a:solidFill>
              <a:srgbClr val="F3963E"/>
            </a:solidFill>
          </p:grpSpPr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05BC013A-7E4D-4C46-80DD-6FAFD2460C81}"/>
                  </a:ext>
                </a:extLst>
              </p:cNvPr>
              <p:cNvSpPr/>
              <p:nvPr/>
            </p:nvSpPr>
            <p:spPr>
              <a:xfrm>
                <a:off x="10618951" y="461955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0FD0442-D143-4B02-8FA9-58DC413D57AD}"/>
                  </a:ext>
                </a:extLst>
              </p:cNvPr>
              <p:cNvSpPr/>
              <p:nvPr/>
            </p:nvSpPr>
            <p:spPr>
              <a:xfrm>
                <a:off x="0" y="471480"/>
                <a:ext cx="1573049" cy="174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C805EF4F-2487-440A-803C-E2481CA3CCD8}"/>
                </a:ext>
              </a:extLst>
            </p:cNvPr>
            <p:cNvSpPr/>
            <p:nvPr/>
          </p:nvSpPr>
          <p:spPr>
            <a:xfrm>
              <a:off x="-1424" y="0"/>
              <a:ext cx="12193424" cy="5400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l-PL" sz="32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 etap oceny merytorycznej – kryteria merytoryczne 0-1</a:t>
              </a:r>
            </a:p>
          </p:txBody>
        </p:sp>
      </p:grpSp>
      <p:sp>
        <p:nvSpPr>
          <p:cNvPr id="3" name="Tytuł 1">
            <a:extLst>
              <a:ext uri="{FF2B5EF4-FFF2-40B4-BE49-F238E27FC236}">
                <a16:creationId xmlns:a16="http://schemas.microsoft.com/office/drawing/2014/main" id="{AC273FEE-5607-4E8C-AEF0-DD2E049F677E}"/>
              </a:ext>
            </a:extLst>
          </p:cNvPr>
          <p:cNvSpPr txBox="1">
            <a:spLocks/>
          </p:cNvSpPr>
          <p:nvPr/>
        </p:nvSpPr>
        <p:spPr>
          <a:xfrm>
            <a:off x="523876" y="42500"/>
            <a:ext cx="10699938" cy="355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altLang="pl-PL" sz="2700" b="1">
              <a:solidFill>
                <a:schemeClr val="bg1"/>
              </a:solidFill>
              <a:latin typeface="+mn-lt"/>
              <a:ea typeface="Lato Heavy"/>
              <a:cs typeface="Lato Heavy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01B95AB-0390-4D5E-9ED7-D776E3CA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31" y="1252205"/>
            <a:ext cx="11709400" cy="5444686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Niespełnienie tych kryteriów – PROJEKT ODRZUCANY BEZ NEGOCJACJI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Wnioskodawca jest podmiotem uprawnionym do ubiegania się o dofinansowanie w ramach naboru (zgodnie z </a:t>
            </a:r>
            <a:r>
              <a:rPr lang="pl-PL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SzOP</a:t>
            </a: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FERS i RPD dla tego naboru) 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Ogólna weryfikacj</a:t>
            </a:r>
            <a:r>
              <a:rPr lang="pl-PL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zgodności z SZOP – szczegółowa na kryteriach dostępu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 przypadku projektu partnerskiego spełnione zostały wymogi dotyczące: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wyboru partnerów (art. 39 ustawy wdrożeniowej) … </a:t>
            </a:r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utworzenia albo zainicjowania partnerstwa (…) przed złożeniem WOD, a w przypadku, gdy data rozpoczęcia realizacji projektu jest wcześniejsza od daty złożenia wniosku - przed rozpoczęciem realizacji projektu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Weryfikacja na podstawie OŚWIADCZENIA W WOD lidera i partnerów (INSTRUKCJA)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Wnioskodawca oraz partnerzy krajowi (o ile dotyczy), ponoszący wydatki w danym projekcie z EFS+, posiadają </a:t>
            </a:r>
            <a:r>
              <a:rPr lang="pl-PL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łączny obrót </a:t>
            </a: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 </a:t>
            </a:r>
            <a:r>
              <a:rPr lang="pl-PL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wybrany</a:t>
            </a: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przez wnioskodawcę </a:t>
            </a:r>
            <a:r>
              <a:rPr lang="pl-PL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jeden z trzech ostatnich</a:t>
            </a: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pl-PL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zatwierdzonych lat obrotowych </a:t>
            </a: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zgodnie z ustawą o rachunkowości</a:t>
            </a:r>
            <a:r>
              <a:rPr lang="pl-PL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(…) jeśli dotyczy lub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pl-PL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zamkniętych i zatwierdzonych lat kalendarzowych</a:t>
            </a: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równy lub wyższy od 75% średnich rocznych wydatków w ocenianym projekcie</a:t>
            </a: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Kryterium nie dotyczy </a:t>
            </a:r>
            <a:r>
              <a:rPr lang="pl-PL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jsfp</a:t>
            </a: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w tym projektów partnerskich, w których </a:t>
            </a:r>
            <a:r>
              <a:rPr lang="pl-PL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jsfp</a:t>
            </a: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występują jako lider. W przypadku partnerstwa kilku podmiotów badany jest łączny obrót wszystkich podmiotów wchodzących w skład partnerstwa nie będących </a:t>
            </a:r>
            <a:r>
              <a:rPr lang="pl-PL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jsfp</a:t>
            </a:r>
            <a:r>
              <a:rPr lang="pl-PL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Konkretne zapisy w WOD w sekcji „Potencjał do realizacji projektu” zgodnie z INSTRUKCJĄ I BRZMIENIEM KRYTERIUM!</a:t>
            </a:r>
            <a:endParaRPr lang="pl-PL" sz="1400" b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019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3925</TotalTime>
  <Words>3976</Words>
  <Application>Microsoft Office PowerPoint</Application>
  <PresentationFormat>Panoramiczny</PresentationFormat>
  <Paragraphs>301</Paragraphs>
  <Slides>30</Slides>
  <Notes>30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Verdana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Kamieński Igor</dc:creator>
  <cp:lastModifiedBy>Kulczyńska-Piotrowska Katarzyna</cp:lastModifiedBy>
  <cp:revision>241</cp:revision>
  <dcterms:created xsi:type="dcterms:W3CDTF">2023-01-03T10:26:44Z</dcterms:created>
  <dcterms:modified xsi:type="dcterms:W3CDTF">2023-08-02T12:32:29Z</dcterms:modified>
</cp:coreProperties>
</file>