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8" r:id="rId4"/>
    <p:sldId id="259" r:id="rId5"/>
    <p:sldId id="279" r:id="rId6"/>
    <p:sldId id="280" r:id="rId7"/>
    <p:sldId id="282" r:id="rId8"/>
    <p:sldId id="284" r:id="rId9"/>
    <p:sldId id="271" r:id="rId10"/>
    <p:sldId id="286" r:id="rId11"/>
    <p:sldId id="283" r:id="rId12"/>
    <p:sldId id="285" r:id="rId13"/>
    <p:sldId id="288" r:id="rId14"/>
    <p:sldId id="287" r:id="rId15"/>
    <p:sldId id="289" r:id="rId16"/>
    <p:sldId id="290" r:id="rId17"/>
    <p:sldId id="291" r:id="rId18"/>
    <p:sldId id="261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429" autoAdjust="0"/>
  </p:normalViewPr>
  <p:slideViewPr>
    <p:cSldViewPr snapToGrid="0">
      <p:cViewPr varScale="1">
        <p:scale>
          <a:sx n="74" d="100"/>
          <a:sy n="74" d="100"/>
        </p:scale>
        <p:origin x="139" y="91"/>
      </p:cViewPr>
      <p:guideLst/>
    </p:cSldViewPr>
  </p:slideViewPr>
  <p:outlineViewPr>
    <p:cViewPr>
      <p:scale>
        <a:sx n="33" d="100"/>
        <a:sy n="33" d="100"/>
      </p:scale>
      <p:origin x="0" y="-11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47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241053F-985A-66F4-AF1B-73362218D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9C2903-9CB7-04BB-1307-EF31BB7BB1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4A760-01CE-4654-B693-CDEC155B5F62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15C0408-EB78-2C9F-5F11-C5AA8007ED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D8E97D-1B26-D683-9E95-45D218446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3B9A6-5D5A-43E1-BE7D-62BF93D87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92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AAF48-743E-4791-9000-33CD4BF0363D}" type="datetimeFigureOut">
              <a:rPr lang="pl-PL" smtClean="0"/>
              <a:t>2023-05-18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FA36-DB06-45EC-9831-3D43159EA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99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Zdjęcie przedstawiające koordynatora Adam Orła –mężczyzna siedzący na wózku inwalidzkim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FA36-DB06-45EC-9831-3D43159EA41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190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FA36-DB06-45EC-9831-3D43159EA412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48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FA36-DB06-45EC-9831-3D43159EA412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709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19F7A0-BA3E-E79A-B560-9A552F833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AE5C25-5679-1D15-240D-9841C8515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41EDE4-A30D-7C27-0B8F-FEB12974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DC1F-408E-4349-A94F-13CC7645D57D}" type="datetime1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40B349-4798-C2AF-0AAE-626406B5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2E9A74-9826-570A-A926-89DB496A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93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F57F8-6EDB-A99B-549B-C71E32C5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4983548-66EC-BC17-43F1-5B56010B0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DB4842-2824-F0A8-61FF-9D92F992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1890-B567-4109-8139-4B9853C65C59}" type="datetime1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2D3DB3-6456-4CAF-597B-E200BB01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9F6FB1-DFB7-A436-DF81-33BAD0B9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48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3FA1D62-C104-BCE2-7BDE-C9E00681B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1F9E00-972C-2CED-1C65-0BB7240CD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A5AED2-30A1-74C2-A035-5FA11A4B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219-1AAB-41E1-A39F-2EA6C95A2B2D}" type="datetime1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9AD147-4149-1897-70DD-29387F99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41071C-4481-DB84-271F-0D9792A7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6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B37358-E0FC-AFCC-6686-C64B18DC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518243-134B-0684-BC2A-F9119029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004F4E-0A16-E8FA-F860-CAF8BD50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4CC1-9310-4853-BB56-F30379D5F9AB}" type="datetime1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8C0C08-7E5C-8E07-D66A-140EBD01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20029F-3F31-D477-5B0F-0B5AE2D2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56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D5F33-CFA4-6833-83E0-F232BC73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3E7810-A9AB-EC17-C3A3-540C4DA8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03728B-B827-C62F-BF72-0F162B81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BEE-F877-4527-A94D-274BE6A959E4}" type="datetime1">
              <a:rPr lang="pl-PL" smtClean="0"/>
              <a:t>2023-05-18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38B0A0-8F14-8A16-4C57-17A139CB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789025-0776-31CC-D638-C78C9119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28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0A7EA-F451-ABE8-2FA9-0E0F90EE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63CE12-C601-9454-82F4-C95C720CB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315C2-A973-D59C-ADE1-3208F3F45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366C18-AC03-E7B6-DC4C-0DFF96D0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B895-F08F-4DD9-B05E-0B60883A668E}" type="datetime1">
              <a:rPr lang="pl-PL" smtClean="0"/>
              <a:t>2023-05-18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1E54AD-3D7C-6089-79D5-A5D03F3B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4D7261-4D75-BF57-6AEB-17388DED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54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6BD4D8-E5D4-0D15-4FCA-688C28EB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75A486-DFA1-62E0-8A52-71EB63E0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92BA75-E4F1-3671-79DA-7EE31918B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B5A970A-0212-44B0-4D6C-8FB4016F2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6AFEA6-77B2-E65C-B004-38FF65FBF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5F6FDFF-EDBC-3E4C-FD32-D64A2473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3F76-E883-4EFF-934C-C533EB2A6377}" type="datetime1">
              <a:rPr lang="pl-PL" smtClean="0"/>
              <a:t>2023-05-18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1799796-447E-3C4D-B800-1FF762E8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2F010C3-8121-5670-213E-53727B92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18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0C2825-C155-93F1-9CAF-9809EDDF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E9033BD-E409-2B1D-8F70-9FC28379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37DB-C8B3-40AD-B893-FBE4EB425728}" type="datetime1">
              <a:rPr lang="pl-PL" smtClean="0"/>
              <a:t>2023-05-18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3506D4E-1173-4801-DA06-2744DA73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8525DFB-2EB5-BC39-8F0E-A9B465AA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1567B8F-A823-4A29-DE0E-B07BAEF5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095B-3075-4CAE-8CDB-58D67B2AE560}" type="datetime1">
              <a:rPr lang="pl-PL" smtClean="0"/>
              <a:t>2023-05-18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14DA410-D67F-8233-9A86-A176BDEB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D651FE-8892-9A18-01C1-70DCBD7D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02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6E2DA3-2355-45F3-3743-410AB21A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F91747-AFD1-433D-802E-612A0548F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3670C4-1277-DEA0-EA37-8BF2DD542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204C24-8BC4-A215-6675-20C27953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168A-7B4B-4B4E-8B7B-D3BD947398D1}" type="datetime1">
              <a:rPr lang="pl-PL" smtClean="0"/>
              <a:t>2023-05-18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D39E62-D1B0-F8A5-2467-B4EBD2FC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98FBC6-1CC8-58BB-B121-3A3FD8EC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27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17988-FB11-13DC-34DC-245E0C7B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B3C3579-667D-6589-662F-BB623E2F8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3A0C8B-1489-B796-2AE9-787E6F72E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E98576-B4FE-4E6D-3BA8-A26B75BA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F692-907A-44F7-A50B-A8CF823AA4A7}" type="datetime1">
              <a:rPr lang="pl-PL" smtClean="0"/>
              <a:t>2023-05-18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56365F-6AA6-155D-FB94-DD1B3577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,,Znamy się dobrze,poznajmy sie lepiej" 28 czerwiec 2022   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935A1B-D0B2-D5D1-B367-6D8542BA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03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DEEBE2D-3E5F-5AB5-D502-6BC6142F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3A0732-8FA1-5361-B356-367D7C840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E12028-9133-A96F-924B-B23D9049F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273C-235C-4418-BB1B-FDD5111DA397}" type="datetime1">
              <a:rPr lang="pl-PL" smtClean="0"/>
              <a:t>2023-05-18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D8392C-5ABE-2957-4138-4D153EE08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,,Znamy się dobrze,poznajmy </a:t>
            </a:r>
            <a:r>
              <a:rPr lang="pl-PL" dirty="0" err="1"/>
              <a:t>sie</a:t>
            </a:r>
            <a:r>
              <a:rPr lang="pl-PL" dirty="0"/>
              <a:t> lepiej" 28 czerwiec 2022   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C7D698-F63B-AF22-5595-B0B9E395D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1BEF-7211-495E-80EB-98F825F46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6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iepelnosprawnilublin.pl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N5ZInTCst4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6A3F85C-37BB-4836-A9F3-F8AB777D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27964"/>
            <a:ext cx="10905066" cy="3271519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F74D47AB-F7A6-0A33-2A45-A46815B888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990599"/>
            <a:ext cx="10515600" cy="853439"/>
          </a:xfrm>
        </p:spPr>
        <p:txBody>
          <a:bodyPr/>
          <a:lstStyle/>
          <a:p>
            <a:r>
              <a:rPr lang="pl-PL" dirty="0"/>
              <a:t>Logo LFOON</a:t>
            </a:r>
          </a:p>
        </p:txBody>
      </p:sp>
    </p:spTree>
    <p:extLst>
      <p:ext uri="{BB962C8B-B14F-4D97-AF65-F5344CB8AC3E}">
        <p14:creationId xmlns:p14="http://schemas.microsoft.com/office/powerpoint/2010/main" val="187289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45AA2AC8-FAC2-7DF3-8365-CAFDAA72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1822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Biuletyn Informacyjny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97" y="4685288"/>
            <a:ext cx="3423470" cy="1657321"/>
          </a:xfrm>
        </p:spPr>
        <p:txBody>
          <a:bodyPr>
            <a:noAutofit/>
          </a:bodyPr>
          <a:lstStyle/>
          <a:p>
            <a:pPr lvl="0" rtl="0">
              <a:lnSpc>
                <a:spcPct val="100000"/>
              </a:lnSpc>
              <a:spcAft>
                <a:spcPts val="0"/>
              </a:spcAft>
            </a:pPr>
            <a:r>
              <a:rPr lang="pl-PL" sz="2000" dirty="0">
                <a:latin typeface="+mj-lt"/>
                <a:cs typeface="Calibri" panose="020F0502020204030204" pitchFamily="34" charset="0"/>
              </a:rPr>
              <a:t>Biuletyn Informacyjny</a:t>
            </a:r>
          </a:p>
          <a:p>
            <a:pPr lvl="0" rtl="0">
              <a:lnSpc>
                <a:spcPct val="100000"/>
              </a:lnSpc>
              <a:spcAft>
                <a:spcPts val="0"/>
              </a:spcAft>
            </a:pPr>
            <a:r>
              <a:rPr lang="pl-PL" sz="2000" dirty="0">
                <a:latin typeface="+mj-lt"/>
                <a:cs typeface="Calibri" panose="020F0502020204030204" pitchFamily="34" charset="0"/>
                <a:hlinkClick r:id="rId2"/>
              </a:rPr>
              <a:t>www.niepelnosprawnilublin.pl</a:t>
            </a:r>
            <a:endParaRPr lang="pl-PL" sz="2000" dirty="0"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pl-PL" sz="2000" b="1" kern="1200" dirty="0">
                <a:latin typeface="+mj-lt"/>
                <a:ea typeface="+mj-ea"/>
                <a:cs typeface="+mj-cs"/>
              </a:rPr>
              <a:t>                   ROK  2011</a:t>
            </a:r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Logo Biuletynu Informacyjnego niepelnosprawnilublin.pl">
            <a:hlinkClick r:id="rId2" tooltip="www.niepelnosprawnilublin.pl"/>
            <a:extLst>
              <a:ext uri="{FF2B5EF4-FFF2-40B4-BE49-F238E27FC236}">
                <a16:creationId xmlns:a16="http://schemas.microsoft.com/office/drawing/2014/main" id="{C5ACA7F2-91B5-69DD-56B4-EECDE97ECD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4" y="1094593"/>
            <a:ext cx="5216054" cy="38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8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449806"/>
            <a:ext cx="9144000" cy="1199083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Dostępność w działaniach LFOON-SW  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8636"/>
            <a:ext cx="9144000" cy="3533249"/>
          </a:xfrm>
        </p:spPr>
        <p:txBody>
          <a:bodyPr anchor="ctr">
            <a:normAutofit fontScale="2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Projekty, partnerstwa inicjatywy 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b="1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,,Wdrażanie Konwencji o prawach osób niepełnosprawnych – wspólna sprawa ”</a:t>
            </a:r>
            <a:endParaRPr lang="pl-PL" sz="8000" b="1" dirty="0">
              <a:solidFill>
                <a:srgbClr val="33333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,,Lubelskie Gwarancje na start” monitoring wdrażania Konwencji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b="1" dirty="0">
                <a:solidFill>
                  <a:srgbClr val="313131"/>
                </a:solidFill>
                <a:effectLst/>
                <a:ea typeface="Calibri" panose="020F0502020204030204" pitchFamily="34" charset="0"/>
              </a:rPr>
              <a:t>,,Lubelscy Liderzy Dostępności na START”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b="1" dirty="0">
                <a:solidFill>
                  <a:srgbClr val="313131"/>
                </a:solidFill>
                <a:ea typeface="Times New Roman" panose="02020603050405020304" pitchFamily="18" charset="0"/>
              </a:rPr>
              <a:t>Partnerstwo na rzecz dostępności  programu Dostępność Plus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b="1" dirty="0">
                <a:solidFill>
                  <a:srgbClr val="313131"/>
                </a:solidFill>
                <a:ea typeface="Times New Roman" panose="02020603050405020304" pitchFamily="18" charset="0"/>
              </a:rPr>
              <a:t>Lubelskie Partnerstwo na Rzecz Dostępności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b="1" dirty="0">
                <a:solidFill>
                  <a:srgbClr val="313131"/>
                </a:solidFill>
                <a:ea typeface="Times New Roman" panose="02020603050405020304" pitchFamily="18" charset="0"/>
              </a:rPr>
              <a:t>Certyfikacja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b="1" dirty="0">
                <a:solidFill>
                  <a:srgbClr val="313131"/>
                </a:solidFill>
                <a:ea typeface="Times New Roman" panose="02020603050405020304" pitchFamily="18" charset="0"/>
              </a:rPr>
              <a:t>Lista koordynatorów dostępności Województwa Lubelskiego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8000" b="1" dirty="0">
                <a:solidFill>
                  <a:srgbClr val="313131"/>
                </a:solidFill>
                <a:ea typeface="Times New Roman" panose="02020603050405020304" pitchFamily="18" charset="0"/>
              </a:rPr>
              <a:t>Inicjatywa Przewijamy Polskę</a:t>
            </a:r>
            <a:endParaRPr lang="pl-PL" sz="8000" b="1" dirty="0">
              <a:solidFill>
                <a:srgbClr val="33333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5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637070"/>
            <a:ext cx="9144000" cy="1356851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Dostępność w działaniach LFOON-SW  6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44798"/>
            <a:ext cx="9824884" cy="4977674"/>
          </a:xfrm>
        </p:spPr>
        <p:txBody>
          <a:bodyPr anchor="ctr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31313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Inicjatywa  </a:t>
            </a:r>
            <a:r>
              <a:rPr lang="pl-PL" sz="1800" b="1" dirty="0">
                <a:solidFill>
                  <a:srgbClr val="31313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PRZEWIJAMY POLSKĘ 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ekst, logo akcji czerwony kontur map&#10;y Polski z symbolem wózka inwalidzkiego i na niebieskim tle hasło Akcji Chcemy Komfortek w każdym miejscu naszego kraju">
            <a:extLst>
              <a:ext uri="{FF2B5EF4-FFF2-40B4-BE49-F238E27FC236}">
                <a16:creationId xmlns:a16="http://schemas.microsoft.com/office/drawing/2014/main" id="{BB8E3D67-8951-8EEC-B914-2F82D059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400" y="903979"/>
            <a:ext cx="6053999" cy="4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467465"/>
            <a:ext cx="9144000" cy="1278721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Organizacje  tworzące Koalicję Przewijamy Polskę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8636"/>
            <a:ext cx="9144000" cy="3787328"/>
          </a:xfrm>
        </p:spPr>
        <p:txBody>
          <a:bodyPr anchor="ctr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 informujący o organizacjach członkowskich Koalicji z ich logami">
            <a:extLst>
              <a:ext uri="{FF2B5EF4-FFF2-40B4-BE49-F238E27FC236}">
                <a16:creationId xmlns:a16="http://schemas.microsoft.com/office/drawing/2014/main" id="{4F747B9D-32F6-756D-EF24-5AD63CA6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2" y="571946"/>
            <a:ext cx="9333718" cy="51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600199"/>
            <a:ext cx="7341394" cy="1649506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Film dotyczący celu akcji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8636"/>
            <a:ext cx="9144000" cy="3787328"/>
          </a:xfrm>
        </p:spPr>
        <p:txBody>
          <a:bodyPr anchor="ctr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BB8E3D67-8951-8EEC-B914-2F82D059C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094" y="2420471"/>
            <a:ext cx="4643274" cy="3380262"/>
          </a:xfrm>
          <a:prstGeom prst="rect">
            <a:avLst/>
          </a:prstGeom>
        </p:spPr>
      </p:pic>
      <p:pic>
        <p:nvPicPr>
          <p:cNvPr id="9" name="Obraz 8" descr="Logo Akcji Przewijamy Polskę: czerwony kontur mapy Polski z symbolem wózka inwalidzkiego i podkreślonym czerwonym napisem nazwy akcji">
            <a:extLst>
              <a:ext uri="{FF2B5EF4-FFF2-40B4-BE49-F238E27FC236}">
                <a16:creationId xmlns:a16="http://schemas.microsoft.com/office/drawing/2014/main" id="{66D33C2B-3B31-32B1-DF39-4E451C49A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9" y="1091003"/>
            <a:ext cx="2791477" cy="1850377"/>
          </a:xfrm>
          <a:prstGeom prst="rect">
            <a:avLst/>
          </a:prstGeom>
        </p:spPr>
      </p:pic>
      <p:pic>
        <p:nvPicPr>
          <p:cNvPr id="4" name="Multimedia online 3" title="#przewijamyPolske">
            <a:hlinkClick r:id="" action="ppaction://media"/>
            <a:extLst>
              <a:ext uri="{FF2B5EF4-FFF2-40B4-BE49-F238E27FC236}">
                <a16:creationId xmlns:a16="http://schemas.microsoft.com/office/drawing/2014/main" id="{9B22B71A-DAB0-0B78-A300-E2600A9EE4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39456" y="944384"/>
            <a:ext cx="6553866" cy="51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666567"/>
            <a:ext cx="8605962" cy="1290484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Informacja o Komfortce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tekst KOmfortka to pomieszczenie higieniczno sanitarne służące osobom z niepełnosprawnościami i ich opiekunom do czynności pielęgnacyjnych">
            <a:extLst>
              <a:ext uri="{FF2B5EF4-FFF2-40B4-BE49-F238E27FC236}">
                <a16:creationId xmlns:a16="http://schemas.microsoft.com/office/drawing/2014/main" id="{3F724901-AC2B-563E-A4D0-07576CBE6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5" y="815794"/>
            <a:ext cx="5180997" cy="1143008"/>
          </a:xfrm>
          <a:prstGeom prst="rect">
            <a:avLst/>
          </a:prstGeom>
        </p:spPr>
      </p:pic>
      <p:pic>
        <p:nvPicPr>
          <p:cNvPr id="11" name="Obraz 10" descr="Symboliczne oznakowanie komfortki : na niebieskim tle biały kontur mapy Polski z symbolem białego wózka inwalidzkiego i wewnątrz konturu mapy biały drukowany napis Komfortka podkreślony biała linią">
            <a:extLst>
              <a:ext uri="{FF2B5EF4-FFF2-40B4-BE49-F238E27FC236}">
                <a16:creationId xmlns:a16="http://schemas.microsoft.com/office/drawing/2014/main" id="{A1FC2191-04BB-E252-CBA8-B2DFE11B5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54" y="2334885"/>
            <a:ext cx="3686515" cy="2789207"/>
          </a:xfrm>
          <a:prstGeom prst="rect">
            <a:avLst/>
          </a:prstGeom>
        </p:spPr>
      </p:pic>
      <p:pic>
        <p:nvPicPr>
          <p:cNvPr id="7" name="Obraz 6" descr="Obraz zawierający tekst :Opis Komfortki">
            <a:extLst>
              <a:ext uri="{FF2B5EF4-FFF2-40B4-BE49-F238E27FC236}">
                <a16:creationId xmlns:a16="http://schemas.microsoft.com/office/drawing/2014/main" id="{CA74D303-3E64-99FC-5382-74BA998AA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59" y="685333"/>
            <a:ext cx="5786437" cy="49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2" y="-2250282"/>
            <a:ext cx="9144000" cy="1681751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Przykładowe realizacje </a:t>
            </a:r>
          </a:p>
        </p:txBody>
      </p:sp>
      <p:pic>
        <p:nvPicPr>
          <p:cNvPr id="6" name="Obraz 5" descr="Obraz zawierający tekst KOmfortka to pomieszczenie higieniczno sanitarne służące osobom z niepełnosprawnościami i ich opiekunom do czynności pielęgnacyjnych&#10;&#10;">
            <a:extLst>
              <a:ext uri="{FF2B5EF4-FFF2-40B4-BE49-F238E27FC236}">
                <a16:creationId xmlns:a16="http://schemas.microsoft.com/office/drawing/2014/main" id="{2BD1AFD3-2B99-1F92-89BA-39A53937A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8" y="707532"/>
            <a:ext cx="5180997" cy="114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F724901-AC2B-563E-A4D0-07576CBE6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7" y="691400"/>
            <a:ext cx="5180997" cy="1143008"/>
          </a:xfrm>
          <a:prstGeom prst="rect">
            <a:avLst/>
          </a:prstGeom>
        </p:spPr>
      </p:pic>
      <p:pic>
        <p:nvPicPr>
          <p:cNvPr id="16" name="Obraz 15" descr="Zdjęcie przedstawiające plenerową Komfortkę LFOON- biały namiot z niebieskim napisem Komfortka">
            <a:extLst>
              <a:ext uri="{FF2B5EF4-FFF2-40B4-BE49-F238E27FC236}">
                <a16:creationId xmlns:a16="http://schemas.microsoft.com/office/drawing/2014/main" id="{5FDB8851-973A-E7A6-B01C-F83665B0E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8" y="3091261"/>
            <a:ext cx="2266080" cy="1510720"/>
          </a:xfrm>
          <a:prstGeom prst="rect">
            <a:avLst/>
          </a:prstGeom>
        </p:spPr>
      </p:pic>
      <p:pic>
        <p:nvPicPr>
          <p:cNvPr id="13" name="Obraz 12" descr="Zdjęcie przedstawiąjace Komfortke w Anglii w Zamku Windsor">
            <a:extLst>
              <a:ext uri="{FF2B5EF4-FFF2-40B4-BE49-F238E27FC236}">
                <a16:creationId xmlns:a16="http://schemas.microsoft.com/office/drawing/2014/main" id="{1E29DF92-CA63-64CB-CF66-44B488184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53" y="2250097"/>
            <a:ext cx="2732305" cy="3643676"/>
          </a:xfrm>
          <a:prstGeom prst="rect">
            <a:avLst/>
          </a:prstGeom>
        </p:spPr>
      </p:pic>
      <p:pic>
        <p:nvPicPr>
          <p:cNvPr id="4" name="Obraz 3" descr="Zdjęcie Komfortki w Lublinie w Centrum Wózków Inwalidzkich">
            <a:extLst>
              <a:ext uri="{FF2B5EF4-FFF2-40B4-BE49-F238E27FC236}">
                <a16:creationId xmlns:a16="http://schemas.microsoft.com/office/drawing/2014/main" id="{52D0943F-1C2A-C487-37AE-E5F711D5C3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76" y="1139252"/>
            <a:ext cx="4537342" cy="39199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4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4544" y="-1350168"/>
            <a:ext cx="9370169" cy="965654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Lubelskie Partnerstwo na Rzecz Dostępności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458" y="1454047"/>
            <a:ext cx="5272411" cy="3902731"/>
          </a:xfrm>
        </p:spPr>
        <p:txBody>
          <a:bodyPr anchor="ctr">
            <a:normAutofit/>
          </a:bodyPr>
          <a:lstStyle/>
          <a:p>
            <a:pPr marL="457200" indent="-457200" algn="l">
              <a:buAutoNum type="arabicPeriod"/>
            </a:pPr>
            <a:r>
              <a:rPr lang="pl-PL" sz="3200" b="1" dirty="0"/>
              <a:t>Społeczny monitoring</a:t>
            </a:r>
          </a:p>
          <a:p>
            <a:pPr marL="457200" indent="-457200" algn="l">
              <a:buAutoNum type="arabicPeriod"/>
            </a:pPr>
            <a:r>
              <a:rPr lang="pl-PL" sz="3200" b="1" dirty="0"/>
              <a:t>Szkolenia dla NGO w zakresie dostępności</a:t>
            </a:r>
          </a:p>
          <a:p>
            <a:pPr marL="457200" indent="-457200" algn="l">
              <a:buAutoNum type="arabicPeriod" startAt="3"/>
            </a:pPr>
            <a:r>
              <a:rPr lang="pl-PL" sz="3200" b="1" dirty="0"/>
              <a:t>Wiedza, informacja,  empatia , komunikacja</a:t>
            </a:r>
          </a:p>
          <a:p>
            <a:pPr marL="457200" indent="-457200" algn="l">
              <a:buAutoNum type="arabicPeriod" startAt="3"/>
            </a:pPr>
            <a:r>
              <a:rPr lang="pl-PL" sz="3200" b="1" dirty="0"/>
              <a:t>Współpraca</a:t>
            </a:r>
          </a:p>
          <a:p>
            <a:pPr marL="457200" indent="-457200" algn="l">
              <a:buAutoNum type="arabicPeriod" startAt="3"/>
            </a:pPr>
            <a:r>
              <a:rPr lang="pl-PL" sz="3200" b="1" dirty="0"/>
              <a:t>Konkurs dziennikarski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EAB03287-AB7B-A91C-E368-81A0CF914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35" y="900113"/>
            <a:ext cx="5530778" cy="36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790105"/>
          </a:xfrm>
        </p:spPr>
        <p:txBody>
          <a:bodyPr anchor="ctr">
            <a:noAutofit/>
          </a:bodyPr>
          <a:lstStyle/>
          <a:p>
            <a:r>
              <a:rPr lang="pl-PL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Zapraszamy  do współpracy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14A307B-DC52-2ACD-8892-7305D7CD4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43" y="2824820"/>
            <a:ext cx="2033801" cy="14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B9FD8B8-D9F0-DBCE-C30C-A9B46EC1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34" y="2577074"/>
            <a:ext cx="2105026" cy="209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C384141-FE37-75F7-BC52-B5FCFC84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32" y="2968389"/>
            <a:ext cx="2356104" cy="1030224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1689" y="4549424"/>
            <a:ext cx="8944025" cy="1913532"/>
          </a:xfrm>
        </p:spPr>
        <p:txBody>
          <a:bodyPr anchor="ctr">
            <a:normAutofit fontScale="25000" lnSpcReduction="20000"/>
          </a:bodyPr>
          <a:lstStyle/>
          <a:p>
            <a:r>
              <a:rPr lang="pl-PL" b="1" dirty="0"/>
              <a:t>                  </a:t>
            </a:r>
          </a:p>
          <a:p>
            <a:endParaRPr lang="pl-PL" b="1" dirty="0"/>
          </a:p>
          <a:p>
            <a:endParaRPr lang="pl-PL" sz="7200" b="1" dirty="0"/>
          </a:p>
          <a:p>
            <a:r>
              <a:rPr lang="pl-PL" sz="7200" b="1" dirty="0"/>
              <a:t>Lubelskie Forum Organizacji Osób Niepełnosprawnych –Sejmik Wojewódzki   </a:t>
            </a:r>
          </a:p>
          <a:p>
            <a:r>
              <a:rPr lang="pl-PL" sz="7200" b="1" dirty="0"/>
              <a:t>20-068 Lublin  ul. Leszczyńskiego 23       81 533 10 22</a:t>
            </a:r>
          </a:p>
          <a:p>
            <a:r>
              <a:rPr lang="pl-PL" sz="7200" b="1" dirty="0"/>
              <a:t>        lfoon.lublin@gmail.com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2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6739"/>
            <a:ext cx="9144000" cy="3274592"/>
          </a:xfrm>
        </p:spPr>
        <p:txBody>
          <a:bodyPr anchor="ctr">
            <a:noAutofit/>
          </a:bodyPr>
          <a:lstStyle/>
          <a:p>
            <a:r>
              <a:rPr lang="pl-PL" sz="4800" b="1" dirty="0"/>
              <a:t>LUBELSKIE FORUM ORGANIZACJI OSÓB NIEPELNOSPRAWNYCH –SEJMIK WOJEWÓDZKI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pl-PL" b="1" dirty="0"/>
              <a:t>Dostępność w wieloletnich działaniach LFOON-SW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6739"/>
            <a:ext cx="9144000" cy="327459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l-PL" sz="4400" b="1" dirty="0"/>
              <a:t>Organizacje założycielskie Forum – rok 1994</a:t>
            </a:r>
            <a:br>
              <a:rPr lang="pl-PL" sz="4400" b="1" dirty="0"/>
            </a:br>
            <a:br>
              <a:rPr lang="pl-PL" sz="4400" b="1" dirty="0"/>
            </a:br>
            <a:r>
              <a:rPr lang="pl-PL" sz="2200" b="1" dirty="0"/>
              <a:t>1.Fundacja ,,Sprawni inaczej” –Oddział w Lublinie</a:t>
            </a:r>
            <a:br>
              <a:rPr lang="pl-PL" sz="2200" b="1" dirty="0"/>
            </a:br>
            <a:r>
              <a:rPr lang="pl-PL" sz="2200" b="1" dirty="0"/>
              <a:t>2.Grupa Aktywnej Rehabilitacji</a:t>
            </a:r>
            <a:br>
              <a:rPr lang="pl-PL" sz="2200" b="1" dirty="0"/>
            </a:br>
            <a:r>
              <a:rPr lang="pl-PL" sz="2200" b="1" dirty="0"/>
              <a:t>3.Lubelskie Stowarzyszenie Stwardnienia Rozsianego</a:t>
            </a:r>
            <a:br>
              <a:rPr lang="pl-PL" sz="2200" b="1" dirty="0"/>
            </a:br>
            <a:r>
              <a:rPr lang="pl-PL" sz="2200" b="1" dirty="0"/>
              <a:t>4.</a:t>
            </a:r>
            <a:r>
              <a:rPr lang="pl-PL" sz="2200" dirty="0">
                <a:latin typeface="+mn-lt"/>
              </a:rPr>
              <a:t>Lubelski</a:t>
            </a:r>
            <a:r>
              <a:rPr lang="pl-PL" sz="2200" dirty="0"/>
              <a:t> </a:t>
            </a:r>
            <a:r>
              <a:rPr lang="pl-PL" sz="2200" b="1" dirty="0"/>
              <a:t>Związek Inwalidów Narządu Ruchu</a:t>
            </a:r>
            <a:br>
              <a:rPr lang="pl-PL" sz="2200" b="1" dirty="0"/>
            </a:br>
            <a:r>
              <a:rPr lang="pl-PL" sz="2200" b="1" dirty="0"/>
              <a:t>5.Polskie Stowarzyszenie Diabetyków- Oddział Wojewódzki w Lublinie</a:t>
            </a:r>
            <a:br>
              <a:rPr lang="pl-PL" sz="2200" b="1" dirty="0"/>
            </a:br>
            <a:r>
              <a:rPr lang="pl-PL" sz="2200" b="1" dirty="0"/>
              <a:t>6.Polskie Stowarzyszenie Osób Cierpiących na Padaczkę  w Lublinie</a:t>
            </a:r>
            <a:br>
              <a:rPr lang="pl-PL" sz="2200" b="1" dirty="0"/>
            </a:br>
            <a:r>
              <a:rPr lang="pl-PL" sz="2200" b="1" dirty="0"/>
              <a:t>7.Polskie Stowarzyszenie Osób z Upośledzeniem Umysłowym- Koło w Lublinie</a:t>
            </a:r>
            <a:br>
              <a:rPr lang="pl-PL" sz="2200" b="1" dirty="0"/>
            </a:br>
            <a:r>
              <a:rPr lang="pl-PL" sz="2200" b="1" dirty="0"/>
              <a:t>8.Polski Związek Głuchych –Oddział w Lublinie</a:t>
            </a:r>
            <a:br>
              <a:rPr lang="pl-PL" sz="2200" b="1" dirty="0"/>
            </a:br>
            <a:r>
              <a:rPr lang="pl-PL" sz="2200" b="1" dirty="0"/>
              <a:t>9.Polski Związek Niewidomych – Okręg Lublin</a:t>
            </a:r>
            <a:br>
              <a:rPr lang="pl-PL" sz="2200" b="1" dirty="0"/>
            </a:br>
            <a:r>
              <a:rPr lang="pl-PL" sz="2200" b="1" dirty="0"/>
              <a:t>10.Stowarzyszenie Rodziców Dzieci z Wadą Serca ,,Serce Dziecka”</a:t>
            </a:r>
            <a:br>
              <a:rPr lang="pl-PL" sz="2200" b="1" dirty="0"/>
            </a:br>
            <a:br>
              <a:rPr lang="pl-PL" sz="2200" b="1" dirty="0"/>
            </a:br>
            <a:endParaRPr lang="pl-PL" sz="22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pl-PL" b="1" dirty="0"/>
              <a:t>Dostępność w wieloletnich działaniach LFOON-SW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790105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Dostępność w działaniach LFOON-SW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694" y="2695510"/>
            <a:ext cx="9144000" cy="3156542"/>
          </a:xfrm>
        </p:spPr>
        <p:txBody>
          <a:bodyPr anchor="ctr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1.Decyzja organizacji członkowskich w 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roku 2000  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utworzenie stanowiska pracy -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oordynator d/s usuwania barier architektonicznych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2.Zakres pracy koordynatora : działania edukacyjne, monitoringowe, interwencyjne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6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942120"/>
            <a:ext cx="8645013" cy="1434984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Dostępność w działaniach LFOON-SW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238" y="818535"/>
            <a:ext cx="9144000" cy="5175861"/>
          </a:xfrm>
        </p:spPr>
        <p:txBody>
          <a:bodyPr anchor="ctr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oordynator d/s usuwania barier architektonicznych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2000-2006  - 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Orzeł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zdjęcie przedstawiające koordynatora  mężczyzna na wózku inwalidzkim&#10;&#10;">
            <a:extLst>
              <a:ext uri="{FF2B5EF4-FFF2-40B4-BE49-F238E27FC236}">
                <a16:creationId xmlns:a16="http://schemas.microsoft.com/office/drawing/2014/main" id="{71CDAC86-A55D-B33C-B34D-4B22452DC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62" y="3173193"/>
            <a:ext cx="3131671" cy="2210454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74DF1448-EE65-D46B-FD90-CA84DC2F3902}"/>
              </a:ext>
            </a:extLst>
          </p:cNvPr>
          <p:cNvSpPr/>
          <p:nvPr/>
        </p:nvSpPr>
        <p:spPr>
          <a:xfrm>
            <a:off x="5599953" y="2958353"/>
            <a:ext cx="4643718" cy="2719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/>
              <a:t>inżynier budownictwa lądowego z </a:t>
            </a:r>
          </a:p>
          <a:p>
            <a:r>
              <a:rPr lang="pl-PL" dirty="0">
                <a:solidFill>
                  <a:srgbClr val="141515"/>
                </a:solidFill>
              </a:rPr>
              <a:t>u</a:t>
            </a:r>
            <a:r>
              <a:rPr lang="pl-PL" b="0" i="0" dirty="0">
                <a:solidFill>
                  <a:srgbClr val="141515"/>
                </a:solidFill>
                <a:effectLst/>
              </a:rPr>
              <a:t>prawnieniami  budowlanymi do projektowania oraz kierowania i </a:t>
            </a:r>
            <a:r>
              <a:rPr lang="pl-PL" sz="2000" b="0" i="0" dirty="0">
                <a:solidFill>
                  <a:srgbClr val="141515"/>
                </a:solidFill>
                <a:effectLst/>
              </a:rPr>
              <a:t>nadzorowania</a:t>
            </a:r>
            <a:r>
              <a:rPr lang="pl-PL" b="0" i="0" dirty="0">
                <a:solidFill>
                  <a:srgbClr val="141515"/>
                </a:solidFill>
                <a:effectLst/>
              </a:rPr>
              <a:t> budową w specjalności konstrukcyjno-budowlanej</a:t>
            </a:r>
          </a:p>
          <a:p>
            <a:r>
              <a:rPr lang="pl-PL" dirty="0">
                <a:solidFill>
                  <a:srgbClr val="141515"/>
                </a:solidFill>
              </a:rPr>
              <a:t>15 lat praktyki zawodowej: </a:t>
            </a:r>
          </a:p>
          <a:p>
            <a:r>
              <a:rPr lang="pl-PL" dirty="0">
                <a:solidFill>
                  <a:srgbClr val="141515"/>
                </a:solidFill>
              </a:rPr>
              <a:t>-asystent projektanta,</a:t>
            </a:r>
          </a:p>
          <a:p>
            <a:r>
              <a:rPr lang="pl-PL" dirty="0">
                <a:solidFill>
                  <a:srgbClr val="141515"/>
                </a:solidFill>
              </a:rPr>
              <a:t>-specjalista ds. inwestycji</a:t>
            </a:r>
          </a:p>
          <a:p>
            <a:r>
              <a:rPr lang="pl-PL" dirty="0">
                <a:solidFill>
                  <a:srgbClr val="141515"/>
                </a:solidFill>
              </a:rPr>
              <a:t>-kierownik budowy;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70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637070"/>
            <a:ext cx="9144000" cy="1364225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Dostępność w działaniach LFOON-SW  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66020"/>
            <a:ext cx="9144000" cy="4395018"/>
          </a:xfrm>
        </p:spPr>
        <p:txBody>
          <a:bodyPr anchor="ctr">
            <a:normAutofit fontScale="325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6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Program zgłoszony do strategii Województwa Lubelskiego  /2000-2004/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62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,,Ograniczanie barier architektonicznych i komunikacyjnych w obiektach, z których najczęściej korzystają osoby niepełnosprawne </a:t>
            </a:r>
            <a:r>
              <a:rPr lang="pl-PL" sz="6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6200" dirty="0">
                <a:solidFill>
                  <a:srgbClr val="141515"/>
                </a:solidFill>
              </a:rPr>
              <a:t>Etapy programu</a:t>
            </a:r>
            <a:r>
              <a:rPr lang="pl-PL" sz="6200" b="0" i="0" dirty="0">
                <a:solidFill>
                  <a:srgbClr val="141515"/>
                </a:solidFill>
                <a:effectLst/>
              </a:rPr>
              <a:t>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6200" b="0" i="0" dirty="0">
                <a:solidFill>
                  <a:srgbClr val="141515"/>
                </a:solidFill>
                <a:effectLst/>
              </a:rPr>
              <a:t> 1. Wykonanie diagnozy potrzeb – monitoringu istniejącej sytuacji przeprowadzanego przez same osoby z niepełnosprawnościami lub wspólnie z ich opiekunami na podstawie ankiety opracowanej przez autora programu,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6200" dirty="0">
                <a:solidFill>
                  <a:srgbClr val="141515"/>
                </a:solidFill>
              </a:rPr>
              <a:t>3.Rekomendacje</a:t>
            </a:r>
            <a:r>
              <a:rPr lang="pl-PL" sz="6200" b="0" i="0" dirty="0">
                <a:solidFill>
                  <a:srgbClr val="141515"/>
                </a:solidFill>
                <a:effectLst/>
              </a:rPr>
              <a:t> i Harmonogram koniecznych prac i adaptacji,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6200" dirty="0">
                <a:solidFill>
                  <a:srgbClr val="141515"/>
                </a:solidFill>
              </a:rPr>
              <a:t>4</a:t>
            </a:r>
            <a:r>
              <a:rPr lang="pl-PL" sz="6200" b="0" i="0" dirty="0">
                <a:solidFill>
                  <a:srgbClr val="141515"/>
                </a:solidFill>
                <a:effectLst/>
              </a:rPr>
              <a:t>. Propozycje montażu finansowego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l-PL" sz="6200" dirty="0">
                <a:solidFill>
                  <a:srgbClr val="141515"/>
                </a:solidFill>
              </a:rPr>
              <a:t>5</a:t>
            </a:r>
            <a:r>
              <a:rPr lang="pl-PL" sz="6200" b="0" i="0" dirty="0">
                <a:solidFill>
                  <a:srgbClr val="141515"/>
                </a:solidFill>
                <a:effectLst/>
              </a:rPr>
              <a:t>. Zarys realizacyjny zadań</a:t>
            </a:r>
            <a:r>
              <a:rPr lang="pl-PL" sz="5000" b="0" i="0" dirty="0">
                <a:solidFill>
                  <a:srgbClr val="141515"/>
                </a:solidFill>
                <a:effectLst/>
              </a:rPr>
              <a:t>.</a:t>
            </a:r>
            <a:endParaRPr lang="pl-PL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3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86347"/>
            <a:ext cx="9144000" cy="1197604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Dostępność w działaniach LFOON-SW  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685"/>
            <a:ext cx="9144000" cy="5561280"/>
          </a:xfrm>
        </p:spPr>
        <p:txBody>
          <a:bodyPr anchor="ctr">
            <a:normAutofit/>
          </a:bodyPr>
          <a:lstStyle/>
          <a:p>
            <a:pPr algn="l"/>
            <a:r>
              <a:rPr lang="pl-PL" sz="2000" dirty="0">
                <a:effectLst/>
              </a:rPr>
              <a:t>Program został włączony do Strategii, ale środki na realizację były bardzo skromne. Ponieważ uznaliśmy, że zrobienie diagnozy potrzeb jest priorytetowe dla środowiska osób z niepełnosprawnościami – podjęliśmy się w ramach zadania zleconego </a:t>
            </a:r>
            <a:r>
              <a:rPr lang="pl-PL" sz="2000" dirty="0"/>
              <a:t> wykonać</a:t>
            </a:r>
            <a:r>
              <a:rPr lang="pl-PL" sz="2000" dirty="0">
                <a:effectLst/>
              </a:rPr>
              <a:t> I etap programu.</a:t>
            </a:r>
          </a:p>
          <a:p>
            <a:pPr algn="l"/>
            <a:r>
              <a:rPr lang="pl-PL" sz="2000" dirty="0">
                <a:effectLst/>
              </a:rPr>
              <a:t> W wyniku realizacji  mapa stanu dostępności z dokumentacją zdjęciową została wykonana dla wszystkich miast powiatowych Województwa Lubelskiego przez same osoby z niepełnosprawnościami . W każdym mieście odbyła się dyskusja nad tym dokumentem. W spotkaniach uczestniczyli przedstawiciele organizacji pozarządowych działających na danym terenie i przedstawiciele jednostek i władz samorządowych. W ten sposób proces likwidacji barier architektonicznych został zapoczątkowany. Od mądrości i determinacji przedstawicieli samorządu zależał stopień wykorzystania w praktyce zaleceń tego opracowania.</a:t>
            </a:r>
          </a:p>
          <a:p>
            <a:endParaRPr lang="pl-PL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7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93FAA-9CDE-7CF3-46F2-6298CF4E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504334"/>
            <a:ext cx="9144000" cy="1128250"/>
          </a:xfrm>
        </p:spPr>
        <p:txBody>
          <a:bodyPr anchor="ctr">
            <a:noAutofit/>
          </a:bodyPr>
          <a:lstStyle/>
          <a:p>
            <a:r>
              <a:rPr lang="pl-PL" sz="4000" b="1" dirty="0"/>
              <a:t>Dostępność w działaniach LFOON-SW  4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62783"/>
            <a:ext cx="9144000" cy="5303181"/>
          </a:xfrm>
        </p:spPr>
        <p:txBody>
          <a:bodyPr anchor="ctr">
            <a:normAutofit/>
          </a:bodyPr>
          <a:lstStyle/>
          <a:p>
            <a:pPr marL="457200" indent="-457200" algn="l">
              <a:buAutoNum type="arabicPeriod"/>
            </a:pPr>
            <a:r>
              <a:rPr lang="pl-PL" sz="2000" b="1" dirty="0"/>
              <a:t>Działania informacyjno – szkoleniowe  /CISON  , CIPON /</a:t>
            </a:r>
          </a:p>
          <a:p>
            <a:pPr marL="457200" indent="-457200" algn="l">
              <a:buAutoNum type="arabicPeriod"/>
            </a:pPr>
            <a:r>
              <a:rPr lang="pl-PL" sz="2000" b="1" dirty="0"/>
              <a:t>Działania konsultacyjne / Komitet Sterujący, Monitorujacy, Społeczna Rada ds. Osób Niepełnosprawnych, Wojewódzka Rada Działalności Pożytku Publicznego/</a:t>
            </a:r>
          </a:p>
          <a:p>
            <a:pPr algn="l"/>
            <a:r>
              <a:rPr lang="pl-PL" sz="2000" b="1" dirty="0"/>
              <a:t>3.    Działania edukacyjne/szkolenia i ich dostępność, baza szkoleniowa i turystyczna/</a:t>
            </a:r>
          </a:p>
          <a:p>
            <a:pPr algn="l"/>
            <a:r>
              <a:rPr lang="pl-PL" sz="2000" b="1" dirty="0"/>
              <a:t>4.    Działania monitoringowe / inwestycje publiczne – Piwnica pod Fortuną, PKP/</a:t>
            </a:r>
          </a:p>
          <a:p>
            <a:pPr algn="l"/>
            <a:r>
              <a:rPr lang="pl-PL" sz="2000" b="1" dirty="0"/>
              <a:t>5.    Rekomendacje  /Kasa Chorych, transport/;</a:t>
            </a:r>
          </a:p>
          <a:p>
            <a:pPr algn="l"/>
            <a:endParaRPr lang="pl-PL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4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86FA204-DE73-013A-F46F-55E6BF55C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519084"/>
            <a:ext cx="9144000" cy="1528807"/>
          </a:xfrm>
        </p:spPr>
        <p:txBody>
          <a:bodyPr/>
          <a:lstStyle/>
          <a:p>
            <a:r>
              <a:rPr lang="pl-PL" dirty="0"/>
              <a:t>Przewodniki  i Informatory</a:t>
            </a:r>
          </a:p>
        </p:txBody>
      </p:sp>
      <p:sp>
        <p:nvSpPr>
          <p:cNvPr id="3" name="Podtytuł 2" descr="Tekst Informatory turystyczne Lublin Puławy Hrubieszów rok 2011">
            <a:extLst>
              <a:ext uri="{FF2B5EF4-FFF2-40B4-BE49-F238E27FC236}">
                <a16:creationId xmlns:a16="http://schemas.microsoft.com/office/drawing/2014/main" id="{EBFBCA5D-33B5-949E-8BFF-3E577085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97" y="4192264"/>
            <a:ext cx="3124151" cy="1528806"/>
          </a:xfrm>
        </p:spPr>
        <p:txBody>
          <a:bodyPr>
            <a:normAutofit lnSpcReduction="10000"/>
          </a:bodyPr>
          <a:lstStyle/>
          <a:p>
            <a:pPr lvl="0" rtl="0">
              <a:lnSpc>
                <a:spcPct val="100000"/>
              </a:lnSpc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Informatory </a:t>
            </a:r>
          </a:p>
          <a:p>
            <a:pPr lvl="0" rtl="0">
              <a:lnSpc>
                <a:spcPct val="100000"/>
              </a:lnSpc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Turystyczne</a:t>
            </a:r>
          </a:p>
          <a:p>
            <a:pPr lvl="0" rtl="0">
              <a:lnSpc>
                <a:spcPct val="100000"/>
              </a:lnSpc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Lublin, Puławy, Hrubieszów</a:t>
            </a:r>
          </a:p>
          <a:p>
            <a:pPr lvl="0" rtl="0">
              <a:lnSpc>
                <a:spcPct val="100000"/>
              </a:lnSpc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ROK 2011</a:t>
            </a:r>
          </a:p>
          <a:p>
            <a:pPr lvl="0" rtl="0">
              <a:lnSpc>
                <a:spcPct val="100000"/>
              </a:lnSpc>
              <a:spcAft>
                <a:spcPts val="0"/>
              </a:spcAft>
            </a:pP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lnSpc>
                <a:spcPct val="100000"/>
              </a:lnSpc>
              <a:spcAft>
                <a:spcPts val="0"/>
              </a:spcAft>
            </a:pP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l-PL" sz="1800" b="1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Granatowa okładka przewodnika informatora turystycznego Hrubieszowa">
            <a:extLst>
              <a:ext uri="{FF2B5EF4-FFF2-40B4-BE49-F238E27FC236}">
                <a16:creationId xmlns:a16="http://schemas.microsoft.com/office/drawing/2014/main" id="{B52DC554-CF0E-47F8-706C-C3A49A9C83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318" y="679730"/>
            <a:ext cx="1856911" cy="373654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Picture 3" descr="Granatowa okładka przewodnika informatora turystycznego  Lublina">
            <a:extLst>
              <a:ext uri="{FF2B5EF4-FFF2-40B4-BE49-F238E27FC236}">
                <a16:creationId xmlns:a16="http://schemas.microsoft.com/office/drawing/2014/main" id="{5E7E6165-9F57-859D-50CD-610EC2EC70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6665" y="2419043"/>
            <a:ext cx="1869625" cy="34624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4" descr="Granatowa okładka przewodnika informatora turystycznego Puław">
            <a:extLst>
              <a:ext uri="{FF2B5EF4-FFF2-40B4-BE49-F238E27FC236}">
                <a16:creationId xmlns:a16="http://schemas.microsoft.com/office/drawing/2014/main" id="{4917AB29-2FA9-126C-84FB-83C01C280A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1871" y="1334968"/>
            <a:ext cx="1820000" cy="33632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9964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664</Words>
  <Application>Microsoft Office PowerPoint</Application>
  <PresentationFormat>Panoramiczny</PresentationFormat>
  <Paragraphs>82</Paragraphs>
  <Slides>18</Slides>
  <Notes>3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Logo LFOON</vt:lpstr>
      <vt:lpstr>LUBELSKIE FORUM ORGANIZACJI OSÓB NIEPELNOSPRAWNYCH –SEJMIK WOJEWÓDZKI</vt:lpstr>
      <vt:lpstr>Organizacje założycielskie Forum – rok 1994  1.Fundacja ,,Sprawni inaczej” –Oddział w Lublinie 2.Grupa Aktywnej Rehabilitacji 3.Lubelskie Stowarzyszenie Stwardnienia Rozsianego 4.Lubelski Związek Inwalidów Narządu Ruchu 5.Polskie Stowarzyszenie Diabetyków- Oddział Wojewódzki w Lublinie 6.Polskie Stowarzyszenie Osób Cierpiących na Padaczkę  w Lublinie 7.Polskie Stowarzyszenie Osób z Upośledzeniem Umysłowym- Koło w Lublinie 8.Polski Związek Głuchych –Oddział w Lublinie 9.Polski Związek Niewidomych – Okręg Lublin 10.Stowarzyszenie Rodziców Dzieci z Wadą Serca ,,Serce Dziecka”  </vt:lpstr>
      <vt:lpstr>Dostępność w działaniach LFOON-SW</vt:lpstr>
      <vt:lpstr>Dostępność w działaniach LFOON-SW 1</vt:lpstr>
      <vt:lpstr>Dostępność w działaniach LFOON-SW  2</vt:lpstr>
      <vt:lpstr>Dostępność w działaniach LFOON-SW  3</vt:lpstr>
      <vt:lpstr>Dostępność w działaniach LFOON-SW  4</vt:lpstr>
      <vt:lpstr>Przewodniki  i Informatory</vt:lpstr>
      <vt:lpstr>Biuletyn Informacyjny</vt:lpstr>
      <vt:lpstr>Dostępność w działaniach LFOON-SW  5</vt:lpstr>
      <vt:lpstr>Dostępność w działaniach LFOON-SW  6</vt:lpstr>
      <vt:lpstr>Organizacje  tworzące Koalicję Przewijamy Polskę</vt:lpstr>
      <vt:lpstr>Film dotyczący celu akcji</vt:lpstr>
      <vt:lpstr>Informacja o Komfortce</vt:lpstr>
      <vt:lpstr>Przykładowe realizacje </vt:lpstr>
      <vt:lpstr>Lubelskie Partnerstwo na Rzecz Dostępności</vt:lpstr>
      <vt:lpstr>Zapraszamy  do współpracy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</dc:title>
  <dc:creator>Jankiewicz Alicja</dc:creator>
  <cp:lastModifiedBy>Wierzbowska Dominika</cp:lastModifiedBy>
  <cp:revision>22</cp:revision>
  <dcterms:created xsi:type="dcterms:W3CDTF">2022-06-26T23:23:48Z</dcterms:created>
  <dcterms:modified xsi:type="dcterms:W3CDTF">2023-05-18T12:43:04Z</dcterms:modified>
</cp:coreProperties>
</file>