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 Light" panose="020B0403050000020004" pitchFamily="34" charset="0"/>
      <p:regular r:id="rId21"/>
      <p:bold r:id="rId22"/>
      <p:italic r:id="rId23"/>
      <p:boldItalic r:id="rId24"/>
    </p:embeddedFont>
    <p:embeddedFont>
      <p:font typeface="Lexend" panose="020B0604020202020204" charset="-18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4e5aac50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44e5aac50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4e5aac50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44e5aac50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63466a9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463466a9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63466a9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463466a9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64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03dad9b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403dad9b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03dad9b9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403dad9b9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4e5aac50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244e5aac50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4e5aac50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44e5aac50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44e5aac50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44e5aac50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4d065208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44d065208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4e5aac50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44e5aac50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E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425" y="1943675"/>
            <a:ext cx="12096750" cy="80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9"/>
            <a:ext cx="18288000" cy="102870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1028700" y="8262141"/>
            <a:ext cx="12991812" cy="62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599" b="0" i="0" u="none" strike="noStrike" cap="none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750" y="265950"/>
            <a:ext cx="9162550" cy="44190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 rot="10800000">
            <a:off x="-1306661" y="4394472"/>
            <a:ext cx="4986036" cy="4317931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10800000">
            <a:off x="3062085" y="6550583"/>
            <a:ext cx="3483891" cy="301706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10800000">
            <a:off x="2777899" y="3873897"/>
            <a:ext cx="1800764" cy="1559470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0CAE3">
              <a:alpha val="29800"/>
            </a:srgbClr>
          </a:solidFill>
          <a:ln>
            <a:noFill/>
          </a:ln>
        </p:spPr>
      </p:sp>
      <p:sp>
        <p:nvSpPr>
          <p:cNvPr id="91" name="Google Shape;91;p13"/>
          <p:cNvSpPr txBox="1"/>
          <p:nvPr/>
        </p:nvSpPr>
        <p:spPr>
          <a:xfrm>
            <a:off x="429375" y="4100100"/>
            <a:ext cx="8113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MÓWik</a:t>
            </a:r>
            <a:endParaRPr sz="40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polskie oprogramowanie </a:t>
            </a:r>
            <a:endParaRPr sz="40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do komunikacji wspomagającej i alternatywnej (AAC)</a:t>
            </a:r>
            <a:endParaRPr sz="40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/>
          <p:nvPr/>
        </p:nvSpPr>
        <p:spPr>
          <a:xfrm rot="10800000">
            <a:off x="-1580898" y="5071719"/>
            <a:ext cx="4162571" cy="360480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3"/>
            </a:srgbClr>
          </a:solidFill>
          <a:ln>
            <a:noFill/>
          </a:ln>
        </p:spPr>
      </p:sp>
      <p:sp>
        <p:nvSpPr>
          <p:cNvPr id="184" name="Google Shape;184;p22"/>
          <p:cNvSpPr/>
          <p:nvPr/>
        </p:nvSpPr>
        <p:spPr>
          <a:xfrm rot="10800000">
            <a:off x="2581673" y="6992322"/>
            <a:ext cx="2904751" cy="2515528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3"/>
            </a:srgbClr>
          </a:solidFill>
          <a:ln>
            <a:noFill/>
          </a:ln>
        </p:spPr>
      </p:sp>
      <p:sp>
        <p:nvSpPr>
          <p:cNvPr id="185" name="Google Shape;185;p22"/>
          <p:cNvSpPr txBox="1"/>
          <p:nvPr/>
        </p:nvSpPr>
        <p:spPr>
          <a:xfrm>
            <a:off x="9000850" y="302250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10938650" y="1192375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1127100" y="1963350"/>
            <a:ext cx="9052500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dirty="0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 dirty="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Program można szybko i łatwo dostosować</a:t>
            </a:r>
            <a:endParaRPr sz="2800" dirty="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 dirty="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do potrzeb osób z niepełnosprawnością</a:t>
            </a:r>
            <a:endParaRPr sz="2800" dirty="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 dirty="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ruchową, ograniczeniami narządu wzroku, słuchu </a:t>
            </a:r>
            <a:endParaRPr sz="2800" dirty="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 dirty="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 innymi niepełnosprawnościami.</a:t>
            </a:r>
            <a:endParaRPr sz="2800" dirty="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589150" y="357525"/>
            <a:ext cx="688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4">
            <a:alphaModFix/>
          </a:blip>
          <a:srcRect l="16048" r="7129"/>
          <a:stretch/>
        </p:blipFill>
        <p:spPr>
          <a:xfrm>
            <a:off x="12480600" y="1963350"/>
            <a:ext cx="7595400" cy="5938200"/>
          </a:xfrm>
          <a:prstGeom prst="hexagon">
            <a:avLst>
              <a:gd name="adj" fmla="val 31318"/>
              <a:gd name="vf" fmla="val 115470"/>
            </a:avLst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1127100" y="1316850"/>
            <a:ext cx="5265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0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Elastyczność </a:t>
            </a:r>
            <a:endParaRPr sz="5000" b="1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0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/>
          <p:nvPr/>
        </p:nvSpPr>
        <p:spPr>
          <a:xfrm rot="10800000">
            <a:off x="-1580898" y="5071719"/>
            <a:ext cx="4162571" cy="360480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197" name="Google Shape;197;p23"/>
          <p:cNvSpPr/>
          <p:nvPr/>
        </p:nvSpPr>
        <p:spPr>
          <a:xfrm rot="10800000">
            <a:off x="2581673" y="6992322"/>
            <a:ext cx="2904751" cy="2515528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198" name="Google Shape;198;p23"/>
          <p:cNvSpPr txBox="1"/>
          <p:nvPr/>
        </p:nvSpPr>
        <p:spPr>
          <a:xfrm>
            <a:off x="9000850" y="302250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10938650" y="1192375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1127100" y="926925"/>
            <a:ext cx="688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50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Skanowanie</a:t>
            </a:r>
            <a:endParaRPr sz="50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589150" y="357525"/>
            <a:ext cx="688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1127100" y="2081700"/>
            <a:ext cx="9243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Program posiada ułatwienia dostępu dla osób z poważnymi ograniczeniami ruchowymi za pomocą urządzeń peryferyjnych </a:t>
            </a:r>
            <a:endParaRPr sz="23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Skanowanie w MÓWiku za pomocą przycisków Jelly Bean_Trim1">
            <a:hlinkClick r:id="" action="ppaction://media"/>
            <a:extLst>
              <a:ext uri="{FF2B5EF4-FFF2-40B4-BE49-F238E27FC236}">
                <a16:creationId xmlns:a16="http://schemas.microsoft.com/office/drawing/2014/main" id="{DE3AEDF9-C41B-CC26-EC22-0D4EB1D25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0900" y="3110903"/>
            <a:ext cx="11372350" cy="6396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/>
          <p:nvPr/>
        </p:nvSpPr>
        <p:spPr>
          <a:xfrm rot="10800000">
            <a:off x="-1580898" y="5071719"/>
            <a:ext cx="4162571" cy="360480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210" name="Google Shape;210;p24"/>
          <p:cNvSpPr/>
          <p:nvPr/>
        </p:nvSpPr>
        <p:spPr>
          <a:xfrm rot="10800000">
            <a:off x="2581673" y="6992322"/>
            <a:ext cx="2904751" cy="2515528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211" name="Google Shape;211;p24"/>
          <p:cNvSpPr txBox="1"/>
          <p:nvPr/>
        </p:nvSpPr>
        <p:spPr>
          <a:xfrm>
            <a:off x="9000850" y="302250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10938650" y="1192375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1127100" y="510025"/>
            <a:ext cx="9195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50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Wysyłanie wiadomości</a:t>
            </a:r>
            <a:endParaRPr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>
            <a:off x="589150" y="357525"/>
            <a:ext cx="688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1127100" y="1697663"/>
            <a:ext cx="980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Umożliwia również kontakt z innymi za pomocą e-maila, mmsów, komunikatorów internetowych i in.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MÓWik w skrócie_Trim2">
            <a:hlinkClick r:id="" action="ppaction://media"/>
            <a:extLst>
              <a:ext uri="{FF2B5EF4-FFF2-40B4-BE49-F238E27FC236}">
                <a16:creationId xmlns:a16="http://schemas.microsoft.com/office/drawing/2014/main" id="{286E6329-0C7C-E442-2AC1-C9E194688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24" y="2854401"/>
            <a:ext cx="11112500" cy="6250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28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/>
          <p:nvPr/>
        </p:nvSpPr>
        <p:spPr>
          <a:xfrm rot="10800000">
            <a:off x="-1580898" y="5071719"/>
            <a:ext cx="4162571" cy="360480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223" name="Google Shape;223;p25"/>
          <p:cNvSpPr/>
          <p:nvPr/>
        </p:nvSpPr>
        <p:spPr>
          <a:xfrm rot="10800000">
            <a:off x="2581673" y="6992322"/>
            <a:ext cx="2904751" cy="2515528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224" name="Google Shape;224;p25"/>
          <p:cNvSpPr txBox="1"/>
          <p:nvPr/>
        </p:nvSpPr>
        <p:spPr>
          <a:xfrm>
            <a:off x="9000850" y="302250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10938650" y="1192375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1112350" y="1394300"/>
            <a:ext cx="9195900" cy="119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5000" b="1" dirty="0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Wyrób medyczny</a:t>
            </a:r>
            <a:endParaRPr sz="5000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589150" y="357525"/>
            <a:ext cx="688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3340100" y="3871405"/>
            <a:ext cx="126619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Wyrób Medyczny spełniający wymagania rozporządzenia (UE) 2017/745</a:t>
            </a:r>
            <a:endParaRPr sz="3600" b="1" dirty="0">
              <a:solidFill>
                <a:srgbClr val="434343"/>
              </a:solidFill>
              <a:latin typeface="Calibri" panose="020F0502020204030204" pitchFamily="34" charset="0"/>
              <a:ea typeface="Lexend"/>
              <a:cs typeface="Calibri" panose="020F0502020204030204" pitchFamily="34" charset="0"/>
              <a:sym typeface="Lexe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8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/>
          <p:nvPr/>
        </p:nvSpPr>
        <p:spPr>
          <a:xfrm rot="10800000">
            <a:off x="-1580898" y="5071719"/>
            <a:ext cx="4162571" cy="360480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223" name="Google Shape;223;p25"/>
          <p:cNvSpPr/>
          <p:nvPr/>
        </p:nvSpPr>
        <p:spPr>
          <a:xfrm rot="10800000">
            <a:off x="2581673" y="6992322"/>
            <a:ext cx="2904751" cy="2515528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224" name="Google Shape;224;p25"/>
          <p:cNvSpPr txBox="1"/>
          <p:nvPr/>
        </p:nvSpPr>
        <p:spPr>
          <a:xfrm>
            <a:off x="9000850" y="302250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10938650" y="1192375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1112350" y="1394300"/>
            <a:ext cx="9195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50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Dziękujemy za uwagę</a:t>
            </a:r>
            <a:endParaRPr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589150" y="357525"/>
            <a:ext cx="688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5803500" y="5146325"/>
            <a:ext cx="6681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500" b="1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www.mowik.pl</a:t>
            </a:r>
            <a:endParaRPr sz="6500" b="1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365785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5141"/>
          <a:stretch/>
        </p:blipFill>
        <p:spPr>
          <a:xfrm>
            <a:off x="11642275" y="0"/>
            <a:ext cx="9222077" cy="97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709800" y="645150"/>
            <a:ext cx="11423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DICO S.C.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 l="16048" r="7129"/>
          <a:stretch/>
        </p:blipFill>
        <p:spPr>
          <a:xfrm>
            <a:off x="13610275" y="1826425"/>
            <a:ext cx="7595400" cy="5938200"/>
          </a:xfrm>
          <a:prstGeom prst="hexagon">
            <a:avLst>
              <a:gd name="adj" fmla="val 31318"/>
              <a:gd name="vf" fmla="val 115470"/>
            </a:avLst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709800" y="1679050"/>
            <a:ext cx="13137300" cy="5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Firma DICO S.C. istnieje od 2011 roku. 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Działalność firmy skupia się wokół tworzenia aplikacji na urządzenia mobilne 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w systemie Android. Aplikacje te przeznaczone są dla osób mających poważne problemy w porozumiewaniu się za pomocą mowy. 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DICO jest autorem pierwszej polskiej aplikacji mobilnej MÓWik®. Stawia sobie 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za cel wykorzystanie coraz bardziej powszechnej i, co za tym idzie, niedrogiej technologii urządzeń mobilnych w terapii i życiu codziennym osób niepełnosprawnych.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W związku z tym tworzy kolejne aplikacje do wykorzystania przez niemówiących: aplikacja GADAczek, program MÓWik PRINT, MÓWik Book, tematyczne aplikacje MÓWik Memory. 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5141"/>
          <a:stretch/>
        </p:blipFill>
        <p:spPr>
          <a:xfrm>
            <a:off x="11642275" y="0"/>
            <a:ext cx="9222077" cy="97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693750" y="869825"/>
            <a:ext cx="11423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DICO S.C.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5">
            <a:alphaModFix/>
          </a:blip>
          <a:srcRect l="16048" r="7129"/>
          <a:stretch/>
        </p:blipFill>
        <p:spPr>
          <a:xfrm>
            <a:off x="13610275" y="1826425"/>
            <a:ext cx="7595400" cy="5938200"/>
          </a:xfrm>
          <a:prstGeom prst="hexagon">
            <a:avLst>
              <a:gd name="adj" fmla="val 31318"/>
              <a:gd name="vf" fmla="val 115470"/>
            </a:avLst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693750" y="1839425"/>
            <a:ext cx="13246800" cy="5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Ponadto z użyciem symboli MÓWik®, które również są pierwszym całkowicie polskim systemem, tworzy i dystrybuuje pomoce dydaktyczne dla osób niemówiących, ułatwiające uczenie się porozumiewania.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Firma zajmuje się szkoleniami i upowszechnianiem wiedzy na temat problemów osób niemówiących oraz łagodzeniem skutków tej niepełnosprawności. Zarówno aplikacje, jak i symbole są stale rozwijane przez zespół specjalistów-logopedów oraz grafików i programistów. Najnowsza wersja programu powstała przy konsultacji naukowej prof. dra hab. Mirosława Michalika (Uniwersytet Pedagogiczny w Krakowie).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Obecnie w Wydawnictwie Harmonia w przygotowaniu do druku znajduje się książka napisana przez pracowników i współpracowników firmy dotycząca wdrażania alternatywnych i wspomagających sposobów porozumiewania się. </a:t>
            </a: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E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-12233" b="-12233"/>
          <a:stretch/>
        </p:blipFill>
        <p:spPr>
          <a:xfrm>
            <a:off x="9022100" y="2505375"/>
            <a:ext cx="12097001" cy="80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9"/>
            <a:ext cx="18288000" cy="10287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1028700" y="8262141"/>
            <a:ext cx="12991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599" b="0" i="0" u="none" strike="noStrike" cap="none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 rot="10800000">
            <a:off x="-1306661" y="4394472"/>
            <a:ext cx="4986036" cy="4317931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118" name="Google Shape;118;p16"/>
          <p:cNvSpPr/>
          <p:nvPr/>
        </p:nvSpPr>
        <p:spPr>
          <a:xfrm rot="10800000">
            <a:off x="3062085" y="6550583"/>
            <a:ext cx="3483891" cy="301706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119" name="Google Shape;119;p16"/>
          <p:cNvSpPr/>
          <p:nvPr/>
        </p:nvSpPr>
        <p:spPr>
          <a:xfrm rot="10800000">
            <a:off x="2777899" y="3873897"/>
            <a:ext cx="1800764" cy="1559470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0CAE3">
              <a:alpha val="29800"/>
            </a:srgbClr>
          </a:solidFill>
          <a:ln>
            <a:noFill/>
          </a:ln>
        </p:spPr>
      </p:sp>
      <p:sp>
        <p:nvSpPr>
          <p:cNvPr id="120" name="Google Shape;120;p16"/>
          <p:cNvSpPr txBox="1"/>
          <p:nvPr/>
        </p:nvSpPr>
        <p:spPr>
          <a:xfrm>
            <a:off x="1129700" y="2042200"/>
            <a:ext cx="9999600" cy="4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Font typeface="Lexend"/>
              <a:buChar char="-"/>
            </a:pPr>
            <a:r>
              <a:rPr lang="pl-PL" sz="2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dla osób indywidualnych  jako osobista pomoc komunikacyjna:</a:t>
            </a:r>
            <a:endParaRPr sz="2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Font typeface="Lexend"/>
              <a:buChar char="-"/>
            </a:pPr>
            <a:r>
              <a:rPr lang="pl-PL" sz="2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dla dzieci i dorosłych</a:t>
            </a:r>
            <a:endParaRPr sz="2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Font typeface="Lexend"/>
              <a:buChar char="-"/>
            </a:pPr>
            <a:r>
              <a:rPr lang="pl-PL" sz="2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dla niemówiących i/lub mających poważne problemy z mówieniem </a:t>
            </a:r>
            <a:endParaRPr sz="2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Font typeface="Lexend"/>
              <a:buChar char="-"/>
            </a:pPr>
            <a:r>
              <a:rPr lang="pl-PL" sz="2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dla osób z autyzmem, afazją,  mózgowym porażeniem dziecięcym, zespołem Downa i innymi niepełnosprawnościami</a:t>
            </a:r>
            <a:endParaRPr sz="2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Font typeface="Lexend"/>
              <a:buChar char="-"/>
            </a:pPr>
            <a:r>
              <a:rPr lang="pl-PL" sz="2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dla klientów i pacjentów miejsc użyteczności publicznej (szpitali, przychodni, urzędów, placówek kultury, szkół itp.) </a:t>
            </a:r>
            <a:endParaRPr sz="2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129700" y="890075"/>
            <a:ext cx="10150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Dla kogo?</a:t>
            </a:r>
            <a:endParaRPr>
              <a:solidFill>
                <a:srgbClr val="FCAF03"/>
              </a:solidFill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280225" y="6660075"/>
            <a:ext cx="924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16799111" y="2687862"/>
            <a:ext cx="2977143" cy="2578220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128" name="Google Shape;128;p17"/>
          <p:cNvSpPr/>
          <p:nvPr/>
        </p:nvSpPr>
        <p:spPr>
          <a:xfrm>
            <a:off x="13660090" y="-135282"/>
            <a:ext cx="4198767" cy="3636152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CDA71">
              <a:alpha val="29800"/>
            </a:srgbClr>
          </a:solidFill>
          <a:ln>
            <a:noFill/>
          </a:ln>
        </p:spPr>
      </p:sp>
      <p:sp>
        <p:nvSpPr>
          <p:cNvPr id="129" name="Google Shape;129;p17"/>
          <p:cNvSpPr/>
          <p:nvPr/>
        </p:nvSpPr>
        <p:spPr>
          <a:xfrm>
            <a:off x="13243939" y="-956153"/>
            <a:ext cx="2479444" cy="2147211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130" name="Google Shape;130;p17"/>
          <p:cNvSpPr txBox="1"/>
          <p:nvPr/>
        </p:nvSpPr>
        <p:spPr>
          <a:xfrm>
            <a:off x="1333050" y="767450"/>
            <a:ext cx="15621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Jak działa?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1636750" y="5494250"/>
            <a:ext cx="4796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6745650" y="5494250"/>
            <a:ext cx="4796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1333050" y="1997050"/>
            <a:ext cx="8973000" cy="16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9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Użytkownik może tworzyć z symboli całe zdania i wypowiedzi, które są odczytywane przez syntezę mowy.</a:t>
            </a:r>
            <a:endParaRPr sz="29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MÓWik w skrócie_Trim1">
            <a:hlinkClick r:id="" action="ppaction://media"/>
            <a:extLst>
              <a:ext uri="{FF2B5EF4-FFF2-40B4-BE49-F238E27FC236}">
                <a16:creationId xmlns:a16="http://schemas.microsoft.com/office/drawing/2014/main" id="{ADF24BDA-9624-341D-941B-D10FD5C19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4230" y="3352010"/>
            <a:ext cx="11662722" cy="6560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 b="5141"/>
          <a:stretch/>
        </p:blipFill>
        <p:spPr>
          <a:xfrm>
            <a:off x="11642275" y="0"/>
            <a:ext cx="9222077" cy="97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93750" y="869825"/>
            <a:ext cx="11423400" cy="18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12 tysięcy symboli  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b="1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3832575" y="4174613"/>
            <a:ext cx="63774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możliwość rozmowy na dowolny temat</a:t>
            </a:r>
            <a:endParaRPr sz="3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7175" y="2290900"/>
            <a:ext cx="6783750" cy="67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4">
            <a:alphaModFix/>
          </a:blip>
          <a:srcRect b="5141"/>
          <a:stretch/>
        </p:blipFill>
        <p:spPr>
          <a:xfrm>
            <a:off x="11642275" y="0"/>
            <a:ext cx="9222077" cy="97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693750" y="869825"/>
            <a:ext cx="11423400" cy="18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Klawiatura ekranowa 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b="1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1303100" y="4174613"/>
            <a:ext cx="68898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7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możliwość rozmowy za pomocą klawiatury</a:t>
            </a:r>
            <a:endParaRPr sz="37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1249" y="170563"/>
            <a:ext cx="5885734" cy="94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35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 b="5141"/>
          <a:stretch/>
        </p:blipFill>
        <p:spPr>
          <a:xfrm>
            <a:off x="11642275" y="0"/>
            <a:ext cx="9222077" cy="97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693750" y="835600"/>
            <a:ext cx="11423400" cy="18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Komunikacja dostępna 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1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w każdym miejscu - MOBILNOŚĆ</a:t>
            </a:r>
            <a:endParaRPr sz="5100" b="1">
              <a:solidFill>
                <a:srgbClr val="FCAF0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693750" y="3005400"/>
            <a:ext cx="129954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Program zainstalowany na urządzeniu z systemem Android  może być zabrany </a:t>
            </a:r>
            <a:endParaRPr sz="23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 używany wszędzie,  gdzie użytkownik się udaje. </a:t>
            </a:r>
            <a:endParaRPr sz="23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 rotWithShape="1">
          <a:blip r:embed="rId5">
            <a:alphaModFix/>
          </a:blip>
          <a:srcRect l="5811" b="21036"/>
          <a:stretch/>
        </p:blipFill>
        <p:spPr>
          <a:xfrm>
            <a:off x="10822700" y="4075200"/>
            <a:ext cx="3248751" cy="453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6">
            <a:alphaModFix/>
          </a:blip>
          <a:srcRect l="8000" r="3504"/>
          <a:stretch/>
        </p:blipFill>
        <p:spPr>
          <a:xfrm>
            <a:off x="5064188" y="5262540"/>
            <a:ext cx="5507314" cy="373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7">
            <a:alphaModFix/>
          </a:blip>
          <a:srcRect r="13926"/>
          <a:stretch/>
        </p:blipFill>
        <p:spPr>
          <a:xfrm>
            <a:off x="752625" y="4372400"/>
            <a:ext cx="4060374" cy="35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 rotWithShape="1">
          <a:blip r:embed="rId8">
            <a:alphaModFix/>
          </a:blip>
          <a:srcRect t="13978"/>
          <a:stretch/>
        </p:blipFill>
        <p:spPr>
          <a:xfrm>
            <a:off x="14302950" y="835600"/>
            <a:ext cx="3594626" cy="558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/>
          <p:nvPr/>
        </p:nvSpPr>
        <p:spPr>
          <a:xfrm rot="10800000">
            <a:off x="-1580898" y="5071719"/>
            <a:ext cx="4162571" cy="3604806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FF9966">
              <a:alpha val="29800"/>
            </a:srgbClr>
          </a:solidFill>
          <a:ln>
            <a:noFill/>
          </a:ln>
        </p:spPr>
      </p:sp>
      <p:sp>
        <p:nvSpPr>
          <p:cNvPr id="171" name="Google Shape;171;p21"/>
          <p:cNvSpPr/>
          <p:nvPr/>
        </p:nvSpPr>
        <p:spPr>
          <a:xfrm rot="10800000">
            <a:off x="2581673" y="6992322"/>
            <a:ext cx="2904751" cy="2515528"/>
          </a:xfrm>
          <a:custGeom>
            <a:avLst/>
            <a:gdLst/>
            <a:ahLst/>
            <a:cxnLst/>
            <a:rect l="l" t="t" r="r" b="b"/>
            <a:pathLst>
              <a:path w="3619627" h="3134614" extrusionOk="0">
                <a:moveTo>
                  <a:pt x="3619627" y="1567307"/>
                </a:moveTo>
                <a:lnTo>
                  <a:pt x="2714752" y="3134614"/>
                </a:lnTo>
                <a:lnTo>
                  <a:pt x="904875" y="3134614"/>
                </a:lnTo>
                <a:lnTo>
                  <a:pt x="0" y="1567307"/>
                </a:lnTo>
                <a:lnTo>
                  <a:pt x="904875" y="0"/>
                </a:lnTo>
                <a:lnTo>
                  <a:pt x="2714625" y="0"/>
                </a:lnTo>
                <a:lnTo>
                  <a:pt x="3619627" y="1567307"/>
                </a:lnTo>
                <a:close/>
              </a:path>
            </a:pathLst>
          </a:custGeom>
          <a:solidFill>
            <a:srgbClr val="BDD589">
              <a:alpha val="29800"/>
            </a:srgbClr>
          </a:solidFill>
          <a:ln>
            <a:noFill/>
          </a:ln>
        </p:spPr>
      </p:sp>
      <p:sp>
        <p:nvSpPr>
          <p:cNvPr id="172" name="Google Shape;172;p21"/>
          <p:cNvSpPr txBox="1"/>
          <p:nvPr/>
        </p:nvSpPr>
        <p:spPr>
          <a:xfrm>
            <a:off x="9000850" y="302250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10938650" y="1192375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1127100" y="1750500"/>
            <a:ext cx="688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5000" b="1">
                <a:solidFill>
                  <a:srgbClr val="FCAF03"/>
                </a:solidFill>
                <a:latin typeface="Lexend"/>
                <a:ea typeface="Lexend"/>
                <a:cs typeface="Lexend"/>
                <a:sym typeface="Lexend"/>
              </a:rPr>
              <a:t>Gramatyka</a:t>
            </a:r>
            <a:endParaRPr sz="50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589150" y="357525"/>
            <a:ext cx="688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4">
            <a:alphaModFix/>
          </a:blip>
          <a:srcRect t="22552"/>
          <a:stretch/>
        </p:blipFill>
        <p:spPr>
          <a:xfrm>
            <a:off x="12058750" y="941050"/>
            <a:ext cx="4910450" cy="796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 txBox="1"/>
          <p:nvPr/>
        </p:nvSpPr>
        <p:spPr>
          <a:xfrm>
            <a:off x="1127100" y="3268650"/>
            <a:ext cx="9243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Program umożliwia porozumiewanie się zarówno osobom, które nie rozumieją jeszcze języka, jak </a:t>
            </a:r>
            <a:endParaRPr sz="28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 tym, które potrafią tworzyć złożone wypowiedzi. Umożliwia im to łatwy w obsłudze, szybki i unikalny dla języków fleksyjnych system gramatyki.</a:t>
            </a:r>
            <a:endParaRPr sz="28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473</Words>
  <Application>Microsoft Office PowerPoint</Application>
  <PresentationFormat>Niestandardowy</PresentationFormat>
  <Paragraphs>52</Paragraphs>
  <Slides>14</Slides>
  <Notes>14</Notes>
  <HiddenSlides>0</HiddenSlides>
  <MMClips>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Fira Sans Light</vt:lpstr>
      <vt:lpstr>Lexend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Wierzbowska Dominika</dc:creator>
  <cp:lastModifiedBy>Wierzbowska Dominika</cp:lastModifiedBy>
  <cp:revision>3</cp:revision>
  <dcterms:modified xsi:type="dcterms:W3CDTF">2023-05-19T07:12:41Z</dcterms:modified>
</cp:coreProperties>
</file>