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4" r:id="rId6"/>
    <p:sldId id="265" r:id="rId7"/>
    <p:sldId id="296" r:id="rId8"/>
    <p:sldId id="288" r:id="rId9"/>
    <p:sldId id="290" r:id="rId10"/>
    <p:sldId id="287" r:id="rId11"/>
    <p:sldId id="286" r:id="rId12"/>
    <p:sldId id="285" r:id="rId13"/>
    <p:sldId id="284" r:id="rId14"/>
    <p:sldId id="283" r:id="rId15"/>
    <p:sldId id="282" r:id="rId16"/>
    <p:sldId id="281" r:id="rId17"/>
    <p:sldId id="280" r:id="rId18"/>
    <p:sldId id="279" r:id="rId19"/>
    <p:sldId id="278" r:id="rId20"/>
    <p:sldId id="277" r:id="rId21"/>
    <p:sldId id="297" r:id="rId22"/>
    <p:sldId id="276" r:id="rId23"/>
    <p:sldId id="257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2FDB6-E891-4717-919C-8B6E49A1F56E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53820-8A26-49F9-94FD-4298B7E35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54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3820-8A26-49F9-94FD-4298B7E35DC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96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EAD75-1C13-4993-8401-6AD3837A1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14995C-6A00-47E9-A19B-929300A36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8C568F-5B73-4880-9F35-9B79809E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83DB13-0A8B-4A41-9D5C-BF7BB5D6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B59DE8-A344-47AE-8DE3-F4CD17C8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07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531C66-8AC9-4DEB-8E1B-B3C3B6D8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17D0245-5F31-4B70-AFE9-DFD2A84B8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322F2D-4891-40B3-A2AF-24309425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1BA3BE-6451-4035-8C76-E82F7F83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5B11D6-F746-48A5-AB60-73D64E59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54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9D4934D-9893-4EA6-9DD3-76A058841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4C1EDB-91F1-41B1-9C34-6170B1E61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10F167-5BF7-4CED-8392-47CF2AE4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0A3654-CDFC-4827-BABE-527CC57F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088E19-C181-4256-84B7-5A6C1B59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04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32E4C7-B7B0-4AC6-B99D-79BCF5B6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A5044B-336B-41E4-AE56-5EBAD5A6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20CC35-7A46-4857-AC8A-46EB6CCB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53F865-8E6A-4F21-B8EA-EB36E44D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CACBC9-22A7-44E9-AA68-72BA3AAD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20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A3D143-B038-4A8C-A383-7DFEB223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30BF39-E21F-4F68-9B77-934D4BBAD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D63F14-3D22-418F-B744-C61599B8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0F797A-13E1-499A-A6B0-1A31C490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F27BF0-AF6E-42A4-976A-7EFB429E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81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9C7EB-A6D5-459C-B97F-07B6DA36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8A3DA0-681B-4F4A-B121-38C06C20C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6648B3-1402-4965-9E8E-CF71EF71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0EA06E-7047-4CD3-977D-6887E5D9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0CE135-5C0A-4712-8D26-138356EE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C213D7-D0DE-4FCC-B3C3-71F9CA31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06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11AAC0-050A-4B6A-A19B-5F297E83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BEC56D-8981-461B-8AD2-AB5AD895B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62BF24-DD4B-4223-A25C-F2AF59D1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5EE93B5-21F7-432D-A6DB-F26D70D6A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117BBE1-7B76-479D-82C7-56F3DC665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70ACF98-77CD-4E91-ABE0-11494FE5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20959F6-9F1B-4300-AC50-6C263C7C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64143DC-1608-4979-8F71-76BB1588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7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557E07-D17B-43F7-B3B1-99471754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6D5DE7B-E937-4A67-80D6-DC8C8093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BDB658-89D1-41C5-8CE6-5DF26974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27E052-ACB2-47BB-AF08-864FEAED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16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39714CB-4244-416A-86C3-802771A3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DC1EBDB-F503-40A1-ACE9-0C12E88D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B17FFB-CBCA-41AF-B92C-A1583BAC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12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704203-C12C-44E0-960C-6C6C02D6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795973-2129-4F70-A959-AF585FA0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059556-67D3-4B50-9B6B-35A74FEA4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954EF6-115A-4657-98A8-C6FBD03D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8B08F9-F090-4734-AD53-A63B642C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A63951-52F5-40D2-944E-0D34860B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4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60C18-1C15-438B-95AB-279F672E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3BB0308-F7E9-4315-9753-7843B3B29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FC64E2-25B6-4FA4-89F3-204E6983C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18754D1-EC39-454F-87AA-729403F1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29D6D3-F142-4BA5-BB46-AE9E10A9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7D5BB1-75F0-4865-9AB8-FC43F2C8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89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DCEB791-4D67-47E3-83D4-963175D8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EBC5E0-E636-43C6-A6C2-37140B442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D0EE85-7E49-4D94-B9C7-B99A5D437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EE88-CC3E-4705-B9D3-808C7A6BD266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F40B02-6FB0-420B-B5E7-B458C6E12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FF8176-4E12-4D0E-B40D-8A2C432FB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45171-FCEF-4A0D-9A10-7C0C49325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51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www.youtube.com/watch?v=aNQnhhlnypY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lejeslaskie.com/koleje-slaskie-dla-dostepnosci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ek.widuch@kolejeslaskie.p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9B2BDA-EBA5-41A2-AD00-EA3CECCC9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35" y="3619757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b="1" dirty="0">
                <a:latin typeface="+mn-lt"/>
              </a:rPr>
              <a:t>Koleje Śląskie dla dostępności</a:t>
            </a:r>
          </a:p>
        </p:txBody>
      </p:sp>
    </p:spTree>
    <p:extLst>
      <p:ext uri="{BB962C8B-B14F-4D97-AF65-F5344CB8AC3E}">
        <p14:creationId xmlns:p14="http://schemas.microsoft.com/office/powerpoint/2010/main" val="420569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4800" dirty="0">
                <a:solidFill>
                  <a:srgbClr val="001629"/>
                </a:solidFill>
                <a:latin typeface="Calibri" panose="020F0502020204030204"/>
              </a:rPr>
              <a:t>Dostępność informacyjno-komunikacyjna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43709" y="1953444"/>
            <a:ext cx="10310091" cy="4725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Montaż pętli indukcyjnych wraz z osprzętem spełniającym wymogi normy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 EN 60118 4:2015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systemu wspomagania słuchu, poprawiającego komfort słyszenia oraz jakość dźwięku osobom słabosłyszącym w miejscach obsługi i odprawy pasażerów: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Katowice COP,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Katowice Hol Gł. 181,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Bielsko-Biała Gł. 251,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Sosnowiec Gł. 171,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Zabrze 201,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Pszczyna,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Tychy,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Rybnik,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Zawiercie 131,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Żywiec,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Częstochowa 101,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Siedziba KŚ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 descr="Piktogram pętli indukcyjne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774" y="3191903"/>
            <a:ext cx="2460023" cy="24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4800" dirty="0">
                <a:solidFill>
                  <a:srgbClr val="001629"/>
                </a:solidFill>
                <a:latin typeface="Calibri" panose="020F0502020204030204"/>
              </a:rPr>
              <a:t>Dostępność informacyjno-komunikacyjna</a:t>
            </a:r>
            <a:endParaRPr lang="pl-PL" dirty="0"/>
          </a:p>
        </p:txBody>
      </p:sp>
      <p:pic>
        <p:nvPicPr>
          <p:cNvPr id="6" name="Picture 2" descr="Piktogram ET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24" y="3303883"/>
            <a:ext cx="2615559" cy="25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Piktogram tłumacza PJ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860" y="3303882"/>
            <a:ext cx="2545845" cy="2500617"/>
          </a:xfrm>
          <a:prstGeom prst="rect">
            <a:avLst/>
          </a:prstGeom>
        </p:spPr>
      </p:pic>
      <p:pic>
        <p:nvPicPr>
          <p:cNvPr id="8" name="Obraz 7" descr="Piktogram WCA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544" y="3303882"/>
            <a:ext cx="2563960" cy="253741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00980" y="2274720"/>
            <a:ext cx="8593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Informacja o zakresie działalności KŚ</a:t>
            </a:r>
          </a:p>
        </p:txBody>
      </p:sp>
    </p:spTree>
    <p:extLst>
      <p:ext uri="{BB962C8B-B14F-4D97-AF65-F5344CB8AC3E}">
        <p14:creationId xmlns:p14="http://schemas.microsoft.com/office/powerpoint/2010/main" val="330720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4800" dirty="0">
                <a:solidFill>
                  <a:srgbClr val="001629"/>
                </a:solidFill>
                <a:latin typeface="Calibri" panose="020F0502020204030204"/>
              </a:rPr>
              <a:t>Dostępność architektoniczna – tabor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38200" y="1872299"/>
            <a:ext cx="10515600" cy="49857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Przykładowe wyposażenie i dostosowanie taboru (zależne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 typu pojazdu)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tłumacz PJM online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rampy i podnośniki – urządzenia ułatwiające wsiadanie i wysiadanie (rozkładane platformy transportowe),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dostępna toaleta,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przewijaki,  pojemniki na pieluchy,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miejsca do postawienia wózków,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wizyjny i dźwiękowy system informacji pasażerskiej,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piktogramy, oznaczenia brajlowskie,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szerokie, odskokowo-przesuwne drzwi,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wyznaczone miejsca siedzące dla osób ze szczególnymi potrzebami,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niska podłoga umożliwiająca łatwe wsiadanie i wysiadanie,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interkom zapewniający komunikację podróżnych z maszynistą,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gniazdka elektryczne,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klimatyzacja,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uchwyty na rowery.</a:t>
            </a:r>
          </a:p>
        </p:txBody>
      </p:sp>
      <p:pic>
        <p:nvPicPr>
          <p:cNvPr id="6" name="Obraz 5" descr="Piktogram toalety i przewijaka na ścianie w pociąg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0" y="3011050"/>
            <a:ext cx="29146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001629"/>
                </a:solidFill>
                <a:latin typeface="Calibri" panose="020F0502020204030204"/>
              </a:rPr>
              <a:t>Dostępność architektoniczna – COP,</a:t>
            </a:r>
            <a:br>
              <a:rPr lang="pl-PL" sz="4000" dirty="0">
                <a:solidFill>
                  <a:srgbClr val="001629"/>
                </a:solidFill>
                <a:latin typeface="Calibri" panose="020F0502020204030204"/>
              </a:rPr>
            </a:br>
            <a:r>
              <a:rPr lang="pl-PL" sz="4000" dirty="0">
                <a:solidFill>
                  <a:srgbClr val="001629"/>
                </a:solidFill>
                <a:latin typeface="Calibri" panose="020F0502020204030204"/>
              </a:rPr>
              <a:t>kasy biletowe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7936-3048-4D7E-ACB2-582EEBC9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763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2300" dirty="0">
                <a:solidFill>
                  <a:prstClr val="black"/>
                </a:solidFill>
              </a:rPr>
              <a:t>Zgodnie z Raportem z audytu Centrum Obsługi Pasażera i kasy biletowe są dostępne i  nie sprawiają trudności w zakresie korzystania z niego przez osoby ze szczególnymi potrzebami – mają odpowiednie parametry użytkowe, odpowiednio szerokie pomieszczenia.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l-PL" sz="2300" dirty="0">
              <a:solidFill>
                <a:prstClr val="black"/>
              </a:solidFill>
            </a:endParaRPr>
          </a:p>
        </p:txBody>
      </p:sp>
      <p:pic>
        <p:nvPicPr>
          <p:cNvPr id="5" name="Obraz 4" descr="Wejście do COP z widocznymi piktogramami: obniżony blat, obsługa poza kolejnością, PJM, pętla indukcyjna, udogodnienia dla osób z niepełnosprawnością wzroku, pies asystujący, wifi, kącik dla dzieci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32" y="3619910"/>
            <a:ext cx="2428568" cy="3238090"/>
          </a:xfrm>
          <a:prstGeom prst="rect">
            <a:avLst/>
          </a:prstGeom>
        </p:spPr>
      </p:pic>
      <p:pic>
        <p:nvPicPr>
          <p:cNvPr id="7" name="Obraz 6" descr="Podróżny na wózku inwalidzkim podpisuje dokumenty przy stanowisku obsługi w obecności pracownika KŚ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171"/>
            <a:ext cx="2959923" cy="1969829"/>
          </a:xfrm>
          <a:prstGeom prst="rect">
            <a:avLst/>
          </a:prstGeom>
        </p:spPr>
      </p:pic>
      <p:pic>
        <p:nvPicPr>
          <p:cNvPr id="8" name="Obraz 7" descr="Rower w COP w tle właściel roweru przy stanowisku obsługi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02" y="5265174"/>
            <a:ext cx="2393428" cy="1592826"/>
          </a:xfrm>
          <a:prstGeom prst="rect">
            <a:avLst/>
          </a:prstGeom>
        </p:spPr>
      </p:pic>
      <p:pic>
        <p:nvPicPr>
          <p:cNvPr id="9" name="Obraz 8" descr="Pracownik KŚ przykładający ramkę do podpisu na dokumencie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20" y="0"/>
            <a:ext cx="3142143" cy="2091096"/>
          </a:xfrm>
          <a:prstGeom prst="rect">
            <a:avLst/>
          </a:prstGeom>
        </p:spPr>
      </p:pic>
      <p:pic>
        <p:nvPicPr>
          <p:cNvPr id="10" name="Obraz 9" descr="Kącik Młodego Pogróżnika - stolik z krzesełkiem z kolorownankami. Obok dyży fotel i stolik kawowy.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86" y="3420130"/>
            <a:ext cx="3577616" cy="23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9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4800" dirty="0">
                <a:solidFill>
                  <a:srgbClr val="001629"/>
                </a:solidFill>
                <a:latin typeface="Calibri" panose="020F0502020204030204"/>
              </a:rPr>
              <a:t>Obsługa osób ze szczególnymi potrzebami</a:t>
            </a:r>
            <a:endParaRPr lang="pl-PL" dirty="0"/>
          </a:p>
        </p:txBody>
      </p:sp>
      <p:pic>
        <p:nvPicPr>
          <p:cNvPr id="5" name="Symbol zastępczy zawartości 3" descr="Piktogram z przekreśloną cyfrą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409" y="1873007"/>
            <a:ext cx="3475182" cy="3532153"/>
          </a:xfrm>
          <a:prstGeom prst="rect">
            <a:avLst/>
          </a:prstGeom>
        </p:spPr>
      </p:pic>
      <p:pic>
        <p:nvPicPr>
          <p:cNvPr id="6" name="Obraz 5" descr="Piktogram obsługa poza kolejnością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29" y="2002313"/>
            <a:ext cx="2124488" cy="2116772"/>
          </a:xfrm>
          <a:prstGeom prst="rect">
            <a:avLst/>
          </a:prstGeom>
        </p:spPr>
      </p:pic>
      <p:pic>
        <p:nvPicPr>
          <p:cNvPr id="7" name="Obraz 6" descr="Piktogram psa asystujące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887" y="2238088"/>
            <a:ext cx="1911927" cy="1911927"/>
          </a:xfrm>
          <a:prstGeom prst="rect">
            <a:avLst/>
          </a:prstGeom>
        </p:spPr>
      </p:pic>
      <p:pic>
        <p:nvPicPr>
          <p:cNvPr id="8" name="Obraz 7" descr="Piktogram pętli indukcyjnej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50" y="3739471"/>
            <a:ext cx="2338441" cy="2358428"/>
          </a:xfrm>
          <a:prstGeom prst="rect">
            <a:avLst/>
          </a:prstGeom>
        </p:spPr>
      </p:pic>
      <p:pic>
        <p:nvPicPr>
          <p:cNvPr id="10" name="Obraz 9" descr="Piktogram tłumacza PJ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585" y="2008289"/>
            <a:ext cx="2760104" cy="2750103"/>
          </a:xfrm>
          <a:prstGeom prst="rect">
            <a:avLst/>
          </a:prstGeom>
        </p:spPr>
      </p:pic>
      <p:pic>
        <p:nvPicPr>
          <p:cNvPr id="11" name="Obraz 10" descr="Piktogram przewijak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7984" y="5061367"/>
            <a:ext cx="1790108" cy="1796633"/>
          </a:xfrm>
          <a:prstGeom prst="rect">
            <a:avLst/>
          </a:prstGeom>
        </p:spPr>
      </p:pic>
      <p:pic>
        <p:nvPicPr>
          <p:cNvPr id="12" name="Obraz 11" descr="Piktogram obniżony bla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421" y="3909342"/>
            <a:ext cx="2030981" cy="2018687"/>
          </a:xfrm>
          <a:prstGeom prst="rect">
            <a:avLst/>
          </a:prstGeom>
        </p:spPr>
      </p:pic>
      <p:pic>
        <p:nvPicPr>
          <p:cNvPr id="13" name="Obraz 12" descr="Piktogram osoba z niepełnosprawnością wzroku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6681" y="5508386"/>
            <a:ext cx="1350337" cy="1345445"/>
          </a:xfrm>
          <a:prstGeom prst="rect">
            <a:avLst/>
          </a:prstGeom>
        </p:spPr>
      </p:pic>
      <p:pic>
        <p:nvPicPr>
          <p:cNvPr id="9" name="Obraz 8" descr="Piktogram kącik dla dzieci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4000" y="4473286"/>
            <a:ext cx="2387597" cy="23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3800" dirty="0">
                <a:solidFill>
                  <a:srgbClr val="001629"/>
                </a:solidFill>
                <a:latin typeface="Calibri" panose="020F0502020204030204"/>
              </a:rPr>
              <a:t>Obsługa osób ze szczególnymi potrzebami liczbach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7936-3048-4D7E-ACB2-582EEBC9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134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dirty="0">
                <a:solidFill>
                  <a:prstClr val="black"/>
                </a:solidFill>
              </a:rPr>
              <a:t>Liczba podróżnych z niepełnosprawnościami korzystających z usług Kolei Śląskich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n-NO" dirty="0">
                <a:solidFill>
                  <a:prstClr val="black"/>
                </a:solidFill>
              </a:rPr>
              <a:t>2020 –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b="1" dirty="0">
                <a:solidFill>
                  <a:prstClr val="black"/>
                </a:solidFill>
              </a:rPr>
              <a:t>118 842,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n-NO" dirty="0">
                <a:solidFill>
                  <a:prstClr val="black"/>
                </a:solidFill>
              </a:rPr>
              <a:t>2021 –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nn-NO" b="1" dirty="0">
                <a:solidFill>
                  <a:prstClr val="black"/>
                </a:solidFill>
              </a:rPr>
              <a:t>136 379</a:t>
            </a:r>
            <a:r>
              <a:rPr lang="pl-PL" b="1" dirty="0">
                <a:solidFill>
                  <a:prstClr val="black"/>
                </a:solidFill>
              </a:rPr>
              <a:t>,</a:t>
            </a:r>
            <a:endParaRPr lang="nn-NO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n-NO" dirty="0">
                <a:solidFill>
                  <a:prstClr val="black"/>
                </a:solidFill>
              </a:rPr>
              <a:t>2022 </a:t>
            </a:r>
            <a:r>
              <a:rPr lang="nn-NO" b="1" dirty="0">
                <a:solidFill>
                  <a:prstClr val="black"/>
                </a:solidFill>
              </a:rPr>
              <a:t>– 161 260</a:t>
            </a:r>
            <a:r>
              <a:rPr lang="pl-PL" b="1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dirty="0">
                <a:solidFill>
                  <a:prstClr val="black"/>
                </a:solidFill>
              </a:rPr>
              <a:t>Najliczniejszą grupą podróżnych są dzieci z niepełnosprawnościami z opiekunem, na drugim miejscu plasują się podróżni z orzeczeniem I gr. </a:t>
            </a:r>
          </a:p>
        </p:txBody>
      </p:sp>
    </p:spTree>
    <p:extLst>
      <p:ext uri="{BB962C8B-B14F-4D97-AF65-F5344CB8AC3E}">
        <p14:creationId xmlns:p14="http://schemas.microsoft.com/office/powerpoint/2010/main" val="309149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5400" dirty="0">
                <a:solidFill>
                  <a:srgbClr val="001629"/>
                </a:solidFill>
                <a:latin typeface="Calibri" panose="020F0502020204030204"/>
              </a:rPr>
              <a:t>Wiedza i kompetencje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7936-3048-4D7E-ACB2-582EEBC9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96"/>
            <a:ext cx="10515600" cy="435133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3200" b="1" dirty="0">
                <a:solidFill>
                  <a:prstClr val="black"/>
                </a:solidFill>
              </a:rPr>
              <a:t>Różni podróżni - obsługa bez barier </a:t>
            </a:r>
            <a:r>
              <a:rPr lang="pl-PL" sz="3200" dirty="0">
                <a:solidFill>
                  <a:prstClr val="black"/>
                </a:solidFill>
              </a:rPr>
              <a:t>– szkolenie dla pracowników obsługi bezpośredniej i kadry zarządzającej – 115 osób w pierwszej edycji. W tym roku, to już ponad 200 pracowników,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3200" b="1" dirty="0">
                <a:solidFill>
                  <a:prstClr val="black"/>
                </a:solidFill>
              </a:rPr>
              <a:t>Warsztaty z dostępności w Kolejach Śląskich </a:t>
            </a:r>
            <a:r>
              <a:rPr lang="pl-PL" sz="3200" dirty="0">
                <a:solidFill>
                  <a:prstClr val="black"/>
                </a:solidFill>
              </a:rPr>
              <a:t>– szkolenie dla kadry kierowniczej KŚ,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3200" b="1" dirty="0">
                <a:solidFill>
                  <a:prstClr val="black"/>
                </a:solidFill>
              </a:rPr>
              <a:t>Szkolenia wstępne dla nowych pracowników</a:t>
            </a:r>
            <a:r>
              <a:rPr lang="pl-PL" sz="3200" dirty="0">
                <a:solidFill>
                  <a:prstClr val="black"/>
                </a:solidFill>
              </a:rPr>
              <a:t>,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3200" b="1" dirty="0">
                <a:solidFill>
                  <a:prstClr val="black"/>
                </a:solidFill>
              </a:rPr>
              <a:t>Pouczenia okresowe</a:t>
            </a:r>
            <a:r>
              <a:rPr lang="pl-PL" sz="3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4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5400" dirty="0">
                <a:solidFill>
                  <a:srgbClr val="001629"/>
                </a:solidFill>
                <a:latin typeface="Calibri" panose="020F0502020204030204"/>
              </a:rPr>
              <a:t>Zaangażowanie społeczne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7936-3048-4D7E-ACB2-582EEBC9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444"/>
            <a:ext cx="10515600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n-NO" sz="2400" b="1" dirty="0">
                <a:solidFill>
                  <a:prstClr val="black"/>
                </a:solidFill>
              </a:rPr>
              <a:t>Pociąg bez barier</a:t>
            </a:r>
            <a:r>
              <a:rPr lang="pl-PL" sz="2400" b="1" dirty="0">
                <a:solidFill>
                  <a:prstClr val="black"/>
                </a:solidFill>
              </a:rPr>
              <a:t> </a:t>
            </a:r>
            <a:r>
              <a:rPr lang="pl-PL" sz="2400" dirty="0">
                <a:solidFill>
                  <a:prstClr val="black"/>
                </a:solidFill>
              </a:rPr>
              <a:t>– cyklicznie uruchamiany pociąg dla osób z niepełnosprawnościami, gdzie staramy się przybliżyć piękno i atrakcyjność naszego regionu.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b="1" dirty="0">
                <a:solidFill>
                  <a:prstClr val="black"/>
                </a:solidFill>
              </a:rPr>
              <a:t>KŚ dla dzieci </a:t>
            </a:r>
            <a:r>
              <a:rPr lang="pl-PL" sz="2400" dirty="0">
                <a:solidFill>
                  <a:prstClr val="black"/>
                </a:solidFill>
              </a:rPr>
              <a:t>– uczymy i przybliżamy świat kolei.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b="1" dirty="0">
                <a:solidFill>
                  <a:prstClr val="black"/>
                </a:solidFill>
              </a:rPr>
              <a:t>Współpraca z organizacjami działającymi na rzecz osób ze szczególnymi potrzebami </a:t>
            </a:r>
            <a:r>
              <a:rPr lang="pl-PL" sz="2400" dirty="0">
                <a:solidFill>
                  <a:prstClr val="black"/>
                </a:solidFill>
              </a:rPr>
              <a:t>– udostępnienie taboru KŚ na potrzeby ćwiczeń dla instruktorów orientacji przestrzennej PZN Okręg Śląski.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a-DK" sz="24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Solidarni z Ukrainą Kolej </a:t>
            </a:r>
            <a:r>
              <a:rPr lang="da-D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na Śląskie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4" name="Obraz 3" descr="Grupa dzieci w odblaskowych kamizelkach i kaskach w hali pociągowe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429" y="5292012"/>
            <a:ext cx="2122542" cy="1565988"/>
          </a:xfrm>
          <a:prstGeom prst="rect">
            <a:avLst/>
          </a:prstGeom>
        </p:spPr>
      </p:pic>
      <p:pic>
        <p:nvPicPr>
          <p:cNvPr id="5" name="Obraz 4" descr="Dziecko w żółtym kasku w kabinie symulatora kolejowe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131" y="2847638"/>
            <a:ext cx="1617298" cy="901833"/>
          </a:xfrm>
          <a:prstGeom prst="rect">
            <a:avLst/>
          </a:prstGeom>
        </p:spPr>
      </p:pic>
      <p:pic>
        <p:nvPicPr>
          <p:cNvPr id="6" name="Picture 2" descr="Grupa osób przed pociągiem KŚ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63" y="5545499"/>
            <a:ext cx="1868121" cy="12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upa osób przed pociągiem KŚ. Jedna osoba z białą lask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2" y="5478412"/>
            <a:ext cx="2452601" cy="13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Wnętrze COP w czasie pomocy uchodźcom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4" y="41209"/>
            <a:ext cx="1897626" cy="2849289"/>
          </a:xfrm>
          <a:prstGeom prst="rect">
            <a:avLst/>
          </a:prstGeom>
        </p:spPr>
      </p:pic>
      <p:pic>
        <p:nvPicPr>
          <p:cNvPr id="9" name="Obraz 8" descr="Wnętrze COP w czasie pomocy uchodźcom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79" y="4523042"/>
            <a:ext cx="1612837" cy="24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BFDBCE-C236-4B31-8EF7-B62270714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6000" b="1" dirty="0">
              <a:solidFill>
                <a:prstClr val="black"/>
              </a:solidFill>
              <a:latin typeface="OPEN SANS"/>
              <a:ea typeface="+mj-ea"/>
              <a:cs typeface="+mj-cs"/>
            </a:endParaRPr>
          </a:p>
          <a:p>
            <a:pPr marL="0" indent="0">
              <a:buNone/>
            </a:pPr>
            <a:endParaRPr lang="pl-PL" sz="6000" b="1" dirty="0">
              <a:solidFill>
                <a:prstClr val="black"/>
              </a:solidFill>
              <a:latin typeface="OPEN SANS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6000" b="1" dirty="0">
                <a:solidFill>
                  <a:prstClr val="black"/>
                </a:solidFill>
                <a:latin typeface="OPEN SANS"/>
                <a:ea typeface="+mj-ea"/>
                <a:cs typeface="+mj-cs"/>
              </a:rPr>
              <a:t>Co przed nami?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948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4800" dirty="0">
                <a:solidFill>
                  <a:srgbClr val="001629"/>
                </a:solidFill>
                <a:latin typeface="Calibri" panose="020F0502020204030204"/>
              </a:rPr>
              <a:t>Kierunki działań</a:t>
            </a:r>
            <a:endParaRPr lang="pl-PL" dirty="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95642"/>
              </p:ext>
            </p:extLst>
          </p:nvPr>
        </p:nvGraphicFramePr>
        <p:xfrm>
          <a:off x="838200" y="1953444"/>
          <a:ext cx="10180782" cy="1489199"/>
        </p:xfrm>
        <a:graphic>
          <a:graphicData uri="http://schemas.openxmlformats.org/drawingml/2006/table">
            <a:tbl>
              <a:tblPr/>
              <a:tblGrid>
                <a:gridCol w="153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6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Polityka dostępności</a:t>
                      </a:r>
                    </a:p>
                    <a:p>
                      <a:pPr algn="ctr"/>
                      <a:r>
                        <a:rPr lang="pl-PL" sz="1700" b="1" i="0" dirty="0">
                          <a:solidFill>
                            <a:schemeClr val="tx1"/>
                          </a:solidFill>
                          <a:latin typeface="+mn-lt"/>
                          <a:cs typeface="Calibri Regular" charset="0"/>
                        </a:rPr>
                        <a:t>KŚ</a:t>
                      </a:r>
                      <a:endParaRPr lang="en-US" sz="1700" b="0" i="0" dirty="0">
                        <a:solidFill>
                          <a:schemeClr val="tx1"/>
                        </a:solidFill>
                        <a:latin typeface="+mn-lt"/>
                        <a:cs typeface="Calibri Regular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latin typeface="+mn-lt"/>
                        </a:rPr>
                        <a:t>Jednolity standard działania i obsługi Klientów KŚ.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latin typeface="+mn-lt"/>
                        </a:rPr>
                        <a:t>Zbiór procedur, instrukcji, narzędzi oraz wytycznych.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latin typeface="+mn-lt"/>
                        </a:rPr>
                        <a:t>Transparentność.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latin typeface="+mn-lt"/>
                        </a:rPr>
                        <a:t>Ciągłość działania.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latin typeface="+mn-lt"/>
                        </a:rPr>
                        <a:t>Wiedza, doświadczenie, współpraca i rozwój.</a:t>
                      </a:r>
                    </a:p>
                  </a:txBody>
                  <a:tcPr marL="216000" marR="360000" marT="125999" marB="144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20159"/>
              </p:ext>
            </p:extLst>
          </p:nvPr>
        </p:nvGraphicFramePr>
        <p:xfrm>
          <a:off x="850488" y="3695463"/>
          <a:ext cx="10180782" cy="1489199"/>
        </p:xfrm>
        <a:graphic>
          <a:graphicData uri="http://schemas.openxmlformats.org/drawingml/2006/table">
            <a:tbl>
              <a:tblPr/>
              <a:tblGrid>
                <a:gridCol w="153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Standardy obsługi pasażerów ze szczególnymi potrzebami</a:t>
                      </a:r>
                      <a:endParaRPr lang="en-US" sz="1700" b="0" i="0" dirty="0">
                        <a:solidFill>
                          <a:schemeClr val="tx1"/>
                        </a:solidFill>
                        <a:latin typeface="+mn-lt"/>
                        <a:cs typeface="Calibri Regular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E3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pl-PL" sz="1600" dirty="0">
                          <a:latin typeface="+mn-lt"/>
                        </a:rPr>
                        <a:t>Standardy UTK/PFRON/ITS</a:t>
                      </a:r>
                      <a:r>
                        <a:rPr lang="pl-PL" sz="1600" baseline="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aseline="0" dirty="0">
                          <a:latin typeface="+mn-lt"/>
                        </a:rPr>
                        <a:t>Informowania.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aseline="0" dirty="0">
                          <a:latin typeface="+mn-lt"/>
                        </a:rPr>
                        <a:t>Świadczenia pomocy w podróży.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aseline="0" dirty="0">
                          <a:latin typeface="+mn-lt"/>
                        </a:rPr>
                        <a:t>Badania potrzeb klientów i pracowników.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aseline="0" dirty="0">
                          <a:latin typeface="+mn-lt"/>
                        </a:rPr>
                        <a:t>Szkolenia.</a:t>
                      </a:r>
                    </a:p>
                  </a:txBody>
                  <a:tcPr marL="216000" marR="360000" marT="125999" marB="144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34053"/>
              </p:ext>
            </p:extLst>
          </p:nvPr>
        </p:nvGraphicFramePr>
        <p:xfrm>
          <a:off x="850488" y="5432083"/>
          <a:ext cx="10168494" cy="1416830"/>
        </p:xfrm>
        <a:graphic>
          <a:graphicData uri="http://schemas.openxmlformats.org/drawingml/2006/table">
            <a:tbl>
              <a:tblPr/>
              <a:tblGrid>
                <a:gridCol w="153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6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Współpraca</a:t>
                      </a:r>
                      <a:endParaRPr lang="en-US" sz="1700" b="0" i="0" dirty="0">
                        <a:solidFill>
                          <a:schemeClr val="tx1"/>
                        </a:solidFill>
                        <a:latin typeface="+mn-lt"/>
                        <a:cs typeface="Calibri Regular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8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pl-PL" sz="1600" dirty="0">
                        <a:latin typeface="+mn-lt"/>
                      </a:endParaRPr>
                    </a:p>
                    <a:p>
                      <a:pPr algn="l"/>
                      <a:r>
                        <a:rPr lang="pl-PL" sz="1600" dirty="0">
                          <a:latin typeface="+mn-lt"/>
                        </a:rPr>
                        <a:t>Współpraca i dzielenie się wiedzą z rynkiem i organizacjami działającymi na rzecz osób</a:t>
                      </a:r>
                      <a:r>
                        <a:rPr lang="pl-PL" sz="1600" baseline="0" dirty="0">
                          <a:latin typeface="+mn-lt"/>
                        </a:rPr>
                        <a:t> ze szczególnymi potrzebami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6000" marR="360000" marT="125999" marB="144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56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5400" dirty="0">
                <a:solidFill>
                  <a:srgbClr val="001629"/>
                </a:solidFill>
                <a:latin typeface="Calibri" panose="020F0502020204030204"/>
              </a:rPr>
              <a:t>Koleje Śląskie dla dostępności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7936-3048-4D7E-ACB2-582EEBC9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96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srgbClr val="001629"/>
                </a:solidFill>
              </a:rPr>
              <a:t>Start Projektu – listopad 2021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48929" y="2665608"/>
            <a:ext cx="2341311" cy="160115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Regulacje sektorowe </a:t>
            </a:r>
            <a:br>
              <a:rPr kumimoji="0" lang="pl-PL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(np. 1371)</a:t>
            </a:r>
          </a:p>
        </p:txBody>
      </p:sp>
      <p:sp>
        <p:nvSpPr>
          <p:cNvPr id="9" name="Prostokąt 8"/>
          <p:cNvSpPr/>
          <p:nvPr/>
        </p:nvSpPr>
        <p:spPr>
          <a:xfrm>
            <a:off x="9012489" y="2665608"/>
            <a:ext cx="2341311" cy="160115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pl-PL" sz="2100" b="1" kern="0" dirty="0">
                <a:solidFill>
                  <a:prstClr val="white"/>
                </a:solidFill>
              </a:rPr>
              <a:t>Dyrektywa o dostępności produktów i usług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372614" y="2665608"/>
            <a:ext cx="2341311" cy="160115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pl-PL" sz="2100" b="1" kern="0" dirty="0">
                <a:solidFill>
                  <a:prstClr val="white"/>
                </a:solidFill>
              </a:rPr>
              <a:t>Ustawa o zapewnianiu dostępności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288804" y="2651719"/>
            <a:ext cx="2341311" cy="160115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pl-PL" sz="2100" b="1" kern="0" dirty="0">
                <a:solidFill>
                  <a:prstClr val="white"/>
                </a:solidFill>
              </a:rPr>
              <a:t>Ustawa o dostępności cyfrowej</a:t>
            </a:r>
          </a:p>
        </p:txBody>
      </p:sp>
      <p:pic>
        <p:nvPicPr>
          <p:cNvPr id="13" name="Picture 2" descr="Slaj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09" y="4421533"/>
            <a:ext cx="2056730" cy="21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832827" y="1464365"/>
            <a:ext cx="10717619" cy="169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pl-PL" sz="3200" dirty="0">
                <a:latin typeface="OPEN SANS"/>
                <a:ea typeface="+mn-ea"/>
                <a:cs typeface="+mn-cs"/>
              </a:rPr>
              <a:t>Zapraszamy na stronę </a:t>
            </a:r>
            <a:r>
              <a:rPr lang="pl-PL" sz="3200" b="1" dirty="0">
                <a:latin typeface="OPEN SANS"/>
                <a:ea typeface="+mn-ea"/>
                <a:cs typeface="+mn-cs"/>
                <a:hlinkClick r:id="rId3"/>
              </a:rPr>
              <a:t>Koleje Śląskie dla dostępności</a:t>
            </a:r>
            <a:endParaRPr lang="pl-PL" sz="3200" b="1" dirty="0"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4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5400" dirty="0">
                <a:solidFill>
                  <a:srgbClr val="001629"/>
                </a:solidFill>
                <a:latin typeface="Calibri" panose="020F0502020204030204"/>
              </a:rPr>
              <a:t>Główne obszary dostępności</a:t>
            </a:r>
            <a:endParaRPr lang="pl-PL" dirty="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72084"/>
              </p:ext>
            </p:extLst>
          </p:nvPr>
        </p:nvGraphicFramePr>
        <p:xfrm>
          <a:off x="3212057" y="1880587"/>
          <a:ext cx="2466109" cy="4689397"/>
        </p:xfrm>
        <a:graphic>
          <a:graphicData uri="http://schemas.openxmlformats.org/drawingml/2006/table">
            <a:tbl>
              <a:tblPr firstRow="1">
                <a:gradFill rotWithShape="1">
                  <a:gsLst>
                    <a:gs pos="0">
                      <a:srgbClr val="70AD47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70AD47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70AD47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246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pl-PL" sz="2000" dirty="0">
                          <a:solidFill>
                            <a:schemeClr val="tx1"/>
                          </a:solidFill>
                          <a:latin typeface="+mn-lt"/>
                        </a:rPr>
                        <a:t>Architektoniczna</a:t>
                      </a:r>
                      <a:endParaRPr lang="pl-PL" sz="2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6000" marR="144000" marT="43018" marB="21600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E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Tabor;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Punkty odprawy i obsługi Podróżnych (COP/KASY);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Dostępne poziome</a:t>
                      </a:r>
                      <a:r>
                        <a:rPr lang="pl-PL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 pionowe przestrzenie komunikacyjne;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Informacja o rozkładzie pomieszczeń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Dostęp osób z psem asystującym;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Możliwość ewakuacji lub uratowania w inny sposób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6000" marR="144000" marT="216000" marB="43018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7815"/>
              </p:ext>
            </p:extLst>
          </p:nvPr>
        </p:nvGraphicFramePr>
        <p:xfrm>
          <a:off x="415393" y="1880588"/>
          <a:ext cx="2465532" cy="4697193"/>
        </p:xfrm>
        <a:graphic>
          <a:graphicData uri="http://schemas.openxmlformats.org/drawingml/2006/table">
            <a:tbl>
              <a:tblPr firstRow="1">
                <a:gradFill rotWithShape="1">
                  <a:gsLst>
                    <a:gs pos="0">
                      <a:srgbClr val="FFC000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FFC000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FFC000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246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8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pl-PL" sz="2000" dirty="0">
                          <a:solidFill>
                            <a:schemeClr val="tx1"/>
                          </a:solidFill>
                          <a:latin typeface="+mn-lt"/>
                        </a:rPr>
                        <a:t>Cyfrowa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6000" marR="86037" marT="43018" marB="21600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www;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Dokumenty cyfrowe;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Aplikacje;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Multimedia;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Serwisy społecznościowe;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Intranet, ekstranet;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dirty="0">
                          <a:latin typeface="+mn-lt"/>
                        </a:rPr>
                        <a:t>Terminale samoobsługowe</a:t>
                      </a:r>
                      <a:r>
                        <a:rPr lang="pl-PL" sz="1700" dirty="0">
                          <a:latin typeface="+mn-lt"/>
                        </a:rPr>
                        <a:t>.</a:t>
                      </a:r>
                      <a:endParaRPr lang="pl-PL" sz="1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6000" marR="144000" marT="216000" marB="43018">
                    <a:lnL w="6350" cap="flat" cmpd="sng" algn="ctr">
                      <a:solidFill>
                        <a:srgbClr val="FFC000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9100"/>
              </p:ext>
            </p:extLst>
          </p:nvPr>
        </p:nvGraphicFramePr>
        <p:xfrm>
          <a:off x="6007932" y="1884301"/>
          <a:ext cx="2484582" cy="4693480"/>
        </p:xfrm>
        <a:graphic>
          <a:graphicData uri="http://schemas.openxmlformats.org/drawingml/2006/table">
            <a:tbl>
              <a:tblPr firstRow="1">
                <a:gradFill rotWithShape="1">
                  <a:gsLst>
                    <a:gs pos="0">
                      <a:srgbClr val="5B9BD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B9BD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B9BD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248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5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pl-PL" sz="2000" dirty="0">
                          <a:solidFill>
                            <a:schemeClr val="tx1"/>
                          </a:solidFill>
                          <a:latin typeface="+mn-lt"/>
                        </a:rPr>
                        <a:t>Informacyjno-komunikacyjna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6000" marR="86037" marT="43018" marB="21600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8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Obsługa z wykorzystaniem środków wspierających komunikowanie się;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Urządzenia lub inne środki techniczne do obsługi osób słabosłyszących;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Informacja o zakresie działalności KŚ (ETR, PJM WCAG);</a:t>
                      </a:r>
                    </a:p>
                  </a:txBody>
                  <a:tcPr marL="216000" marR="144000" marT="216000" marB="43018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64644"/>
              </p:ext>
            </p:extLst>
          </p:nvPr>
        </p:nvGraphicFramePr>
        <p:xfrm>
          <a:off x="9299090" y="1880589"/>
          <a:ext cx="2484582" cy="4667695"/>
        </p:xfrm>
        <a:graphic>
          <a:graphicData uri="http://schemas.openxmlformats.org/drawingml/2006/table">
            <a:tbl>
              <a:tblPr firstRow="1"/>
              <a:tblGrid>
                <a:gridCol w="248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4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pl-PL" sz="2000" dirty="0">
                          <a:latin typeface="+mn-lt"/>
                        </a:rPr>
                        <a:t>Obsługa Pasażera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6000" marR="86037" marT="43018" marB="2160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Dostępność dokumentów;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Dostępność i wyposażenie COP;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Dostępność produktów</a:t>
                      </a:r>
                      <a:r>
                        <a:rPr lang="pl-PL" sz="1700" baseline="0" dirty="0">
                          <a:latin typeface="+mn-lt"/>
                        </a:rPr>
                        <a:t> i usług KŚ;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Pomoc i wsparcie (np. przy skorzystaniu z usługi);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>
                          <a:latin typeface="+mn-lt"/>
                        </a:rPr>
                        <a:t>Usługi dodatkowe (np. tłumacz PJM);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dirty="0">
                          <a:latin typeface="+mn-lt"/>
                        </a:rPr>
                        <a:t>Kwalifikacje naszego personelu</a:t>
                      </a:r>
                      <a:r>
                        <a:rPr lang="pl-PL" sz="1700" dirty="0">
                          <a:latin typeface="+mn-lt"/>
                        </a:rPr>
                        <a:t>.</a:t>
                      </a:r>
                      <a:endParaRPr lang="pl-PL" sz="1700" b="1" dirty="0">
                        <a:latin typeface="+mn-lt"/>
                      </a:endParaRPr>
                    </a:p>
                  </a:txBody>
                  <a:tcPr marL="216000" marR="144000" marT="216000" marB="430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Strzałka w lewo i prawo 9"/>
          <p:cNvSpPr/>
          <p:nvPr/>
        </p:nvSpPr>
        <p:spPr>
          <a:xfrm>
            <a:off x="8537182" y="4099000"/>
            <a:ext cx="717239" cy="241558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0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da-DK" sz="5400" dirty="0">
                <a:solidFill>
                  <a:srgbClr val="001629"/>
                </a:solidFill>
                <a:latin typeface="Calibri" panose="020F0502020204030204"/>
              </a:rPr>
              <a:t>Koordynator ds. </a:t>
            </a:r>
            <a:r>
              <a:rPr lang="pl-PL" sz="5400" dirty="0">
                <a:solidFill>
                  <a:srgbClr val="001629"/>
                </a:solidFill>
                <a:latin typeface="Calibri" panose="020F0502020204030204"/>
              </a:rPr>
              <a:t>dostępności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7936-3048-4D7E-ACB2-582EEBC9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96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Marek Widuch</a:t>
            </a: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000000"/>
                </a:solidFill>
                <a:latin typeface="Arial" panose="020B0604020202020204" pitchFamily="34" charset="0"/>
              </a:rPr>
              <a:t>tel.: +48 727 030 208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000000"/>
                </a:solidFill>
                <a:latin typeface="Arial" panose="020B0604020202020204" pitchFamily="34" charset="0"/>
              </a:rPr>
              <a:t>e-mail: </a:t>
            </a:r>
            <a:r>
              <a:rPr lang="pl-PL" sz="2800" dirty="0">
                <a:solidFill>
                  <a:srgbClr val="0219C7"/>
                </a:solidFill>
                <a:latin typeface="Arial" panose="020B0604020202020204" pitchFamily="34" charset="0"/>
                <a:hlinkClick r:id="rId3"/>
              </a:rPr>
              <a:t>marek.widuch@kolejeslaskie.pl</a:t>
            </a:r>
            <a:endParaRPr lang="pl-PL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Osoby mające trudności w komunikowaniu się mogą skontaktować się z Markiem Widuchem za pośrednictwem: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000000"/>
                </a:solidFill>
                <a:latin typeface="Arial" panose="020B0604020202020204" pitchFamily="34" charset="0"/>
              </a:rPr>
              <a:t>SMS;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000000"/>
                </a:solidFill>
                <a:latin typeface="Arial" panose="020B0604020202020204" pitchFamily="34" charset="0"/>
              </a:rPr>
              <a:t>aplikacji MS </a:t>
            </a:r>
            <a:r>
              <a:rPr lang="pl-PL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Teams</a:t>
            </a:r>
            <a:r>
              <a:rPr lang="pl-PL" sz="2800" dirty="0">
                <a:solidFill>
                  <a:srgbClr val="000000"/>
                </a:solidFill>
                <a:latin typeface="Arial" panose="020B0604020202020204" pitchFamily="34" charset="0"/>
              </a:rPr>
              <a:t> (w tym przypadku prosimy o wcześniejszy kontakt w celu ustalenia terminu spotkania).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912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5400" dirty="0">
                <a:solidFill>
                  <a:srgbClr val="001629"/>
                </a:solidFill>
                <a:latin typeface="Calibri" panose="020F0502020204030204"/>
              </a:rPr>
              <a:t>Osoba ze szczególnymi potrzebami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7936-3048-4D7E-ACB2-582EEBC9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96"/>
            <a:ext cx="10515600" cy="453584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soba, która ze względu na swoje cechy zewnętrzne lub wewnętrzne, albo ze względu na okoliczności, w których się znajduje, musi podjąć dodatkowe działania lub zastosować dodatkowe środki w celu przezwyciężenia bariery, aby uczestniczyć w różnych sferach życia na zasadzie równości z innymi osobami. </a:t>
            </a:r>
            <a:endParaRPr lang="pl-PL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osobę ze szczególnymy potrzebami należy 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rozumieć: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na wózkach inwalidzkich, poruszających się o kulach, o ograniczonej możliwości poruszania się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niewidome i słabowidzące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</a:t>
            </a: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głuche i słabosłyszące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głuchoniewidome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z niepełnosprawnościami psychicznymi i intelektualnymi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starsze i osłabione chorobami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Kobiety w ciąży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z małymi dziećmi, w tym z wózkami dziecięcymi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mające trudności w komunikowaniu się z otoczeniem (także z rozumieniem języka pisanego albo mówionego)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o nietypowym wzroście (w tym również dzieci)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da-DK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z ciężkim lub nieporęcznym bagażem, </a:t>
            </a:r>
            <a:r>
              <a:rPr lang="da-DK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rowerem</a:t>
            </a:r>
            <a:r>
              <a:rPr lang="pl-PL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Powyższa definicja ma zastosowanie zarówno do potrzeb czasowych jak i trwałych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Logo dostępnoś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21" y="3329214"/>
            <a:ext cx="1756788" cy="17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001629"/>
                </a:solidFill>
                <a:latin typeface="Calibri" panose="020F0502020204030204"/>
              </a:rPr>
              <a:t>Plan działania na rzecz poprawy zapewnienia dostępności osobom ze szczególnymi potrzebami na lata 2022 – 2024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7936-3048-4D7E-ACB2-582EEBC9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96"/>
            <a:ext cx="10515600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100" dirty="0">
                <a:solidFill>
                  <a:srgbClr val="000000"/>
                </a:solidFill>
                <a:latin typeface="Arial" panose="020B0604020202020204" pitchFamily="34" charset="0"/>
              </a:rPr>
              <a:t>dostępność informacyjno-komunikacyjna,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100" dirty="0">
                <a:solidFill>
                  <a:srgbClr val="000000"/>
                </a:solidFill>
                <a:latin typeface="Arial" panose="020B0604020202020204" pitchFamily="34" charset="0"/>
              </a:rPr>
              <a:t>dostępność cyfrowa,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100" dirty="0">
                <a:solidFill>
                  <a:srgbClr val="000000"/>
                </a:solidFill>
                <a:latin typeface="Arial" panose="020B0604020202020204" pitchFamily="34" charset="0"/>
              </a:rPr>
              <a:t>dostępność architektoniczna,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100" dirty="0">
                <a:solidFill>
                  <a:srgbClr val="000000"/>
                </a:solidFill>
                <a:latin typeface="Arial" panose="020B0604020202020204" pitchFamily="34" charset="0"/>
              </a:rPr>
              <a:t>działania organizacyjne,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100" dirty="0">
                <a:solidFill>
                  <a:srgbClr val="000000"/>
                </a:solidFill>
                <a:latin typeface="Arial" panose="020B0604020202020204" pitchFamily="34" charset="0"/>
              </a:rPr>
              <a:t>dobre praktyki,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100" dirty="0">
                <a:solidFill>
                  <a:srgbClr val="000000"/>
                </a:solidFill>
                <a:latin typeface="Arial" panose="020B0604020202020204" pitchFamily="34" charset="0"/>
              </a:rPr>
              <a:t>wdrożenie standardów UTK/PFRON/ITS.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022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001629"/>
                </a:solidFill>
                <a:latin typeface="Calibri" panose="020F0502020204030204"/>
              </a:rPr>
              <a:t>Regulamin przewozu i obsługi osób ze szczególnymi potrzebami, w tym osób z niepełnosprawnościami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7936-3048-4D7E-ACB2-582EEBC9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96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2200" dirty="0">
                <a:solidFill>
                  <a:prstClr val="black"/>
                </a:solidFill>
              </a:rPr>
              <a:t>Główne zmiany dotyczą: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200" dirty="0">
                <a:solidFill>
                  <a:prstClr val="black"/>
                </a:solidFill>
              </a:rPr>
              <a:t>wprowadzenia definicji osoby ze szczególnymi potrzebami,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200" b="1" dirty="0">
                <a:solidFill>
                  <a:prstClr val="black"/>
                </a:solidFill>
              </a:rPr>
              <a:t>skrócenia wymaganego terminu zgłoszenia pomocy w podróży z 48 do 24 godzin przed planowaną podróżą</a:t>
            </a:r>
            <a:r>
              <a:rPr lang="pl-PL" sz="2200" dirty="0">
                <a:solidFill>
                  <a:prstClr val="black"/>
                </a:solidFill>
              </a:rPr>
              <a:t>, zgodnie z rekomendacjami Prezesa UTK oraz Standardem świadczenia pomocy w podróży,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200" dirty="0">
                <a:solidFill>
                  <a:prstClr val="black"/>
                </a:solidFill>
              </a:rPr>
              <a:t>obsługi osób ze szczególnymi potrzebami poza kolejnością w COP oraz kasach biletowych,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200" b="1" dirty="0">
                <a:solidFill>
                  <a:prstClr val="black"/>
                </a:solidFill>
              </a:rPr>
              <a:t>brak konieczności zgłaszania braku biletu przez osoby ze szczególnymi potrzebami</a:t>
            </a:r>
            <a:r>
              <a:rPr lang="pl-PL" sz="2200" dirty="0">
                <a:solidFill>
                  <a:prstClr val="black"/>
                </a:solidFill>
              </a:rPr>
              <a:t>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200" dirty="0">
                <a:solidFill>
                  <a:prstClr val="black"/>
                </a:solidFill>
              </a:rPr>
              <a:t>określenia parametrów wózków inwalidzkich umożliwiających udzielenie pomocy w podróży przez KŚ,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200" dirty="0">
                <a:solidFill>
                  <a:prstClr val="black"/>
                </a:solidFill>
              </a:rPr>
              <a:t>obsługi podróżnych z wykorzystaniem pętli indukcyjnych i tłumacza PJM online.</a:t>
            </a:r>
          </a:p>
        </p:txBody>
      </p:sp>
    </p:spTree>
    <p:extLst>
      <p:ext uri="{BB962C8B-B14F-4D97-AF65-F5344CB8AC3E}">
        <p14:creationId xmlns:p14="http://schemas.microsoft.com/office/powerpoint/2010/main" val="362070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sz="5400" dirty="0">
                <a:solidFill>
                  <a:srgbClr val="001629"/>
                </a:solidFill>
                <a:latin typeface="Calibri" panose="020F0502020204030204"/>
              </a:rPr>
              <a:t>Dostępność cyfrowa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38200" y="2248412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  <a:spcBef>
                <a:spcPts val="3600"/>
              </a:spcBef>
              <a:spcAft>
                <a:spcPts val="2400"/>
              </a:spcAft>
            </a:pPr>
            <a:r>
              <a:rPr lang="pl-PL" sz="3600" dirty="0">
                <a:solidFill>
                  <a:srgbClr val="001629"/>
                </a:solidFill>
                <a:latin typeface="OPEN SANS"/>
              </a:rPr>
              <a:t>Nowa strona www zgodna z WCAG 2.1, AA, </a:t>
            </a:r>
          </a:p>
          <a:p>
            <a:pPr lvl="4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pl-PL" sz="3600" dirty="0">
                <a:solidFill>
                  <a:srgbClr val="001629"/>
                </a:solidFill>
                <a:latin typeface="OPEN SANS"/>
              </a:rPr>
              <a:t>Dokumenty [np. PDF, DOC] dostosowane, zamieszczone na stronie,</a:t>
            </a:r>
          </a:p>
          <a:p>
            <a:pPr lvl="4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pl-PL" sz="3600" dirty="0">
                <a:solidFill>
                  <a:srgbClr val="001629"/>
                </a:solidFill>
                <a:latin typeface="OPEN SANS"/>
              </a:rPr>
              <a:t>Multimedia – minimum napisy w publikowanych filmach.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3000" dirty="0">
              <a:solidFill>
                <a:srgbClr val="001629"/>
              </a:solidFill>
              <a:latin typeface="OPEN SANS"/>
            </a:endParaRPr>
          </a:p>
        </p:txBody>
      </p:sp>
      <p:pic>
        <p:nvPicPr>
          <p:cNvPr id="6" name="Obraz 5" descr="Piktogram dokumentu 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75" y="3554026"/>
            <a:ext cx="1149820" cy="1149820"/>
          </a:xfrm>
          <a:prstGeom prst="rect">
            <a:avLst/>
          </a:prstGeom>
        </p:spPr>
      </p:pic>
      <p:pic>
        <p:nvPicPr>
          <p:cNvPr id="7" name="Obraz 6" descr="Piktogram pliku multimedialne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58" y="4732546"/>
            <a:ext cx="1729715" cy="1396385"/>
          </a:xfrm>
          <a:prstGeom prst="rect">
            <a:avLst/>
          </a:prstGeom>
        </p:spPr>
      </p:pic>
      <p:pic>
        <p:nvPicPr>
          <p:cNvPr id="8" name="Picture 6" descr="Piktogram komput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9" y="2248412"/>
            <a:ext cx="1475152" cy="10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1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E23E30-68FE-4206-9C77-AE1FD8F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704"/>
            <a:ext cx="10515600" cy="873740"/>
          </a:xfrm>
        </p:spPr>
        <p:txBody>
          <a:bodyPr/>
          <a:lstStyle/>
          <a:p>
            <a:r>
              <a:rPr lang="pl-PL" dirty="0">
                <a:solidFill>
                  <a:srgbClr val="001629"/>
                </a:solidFill>
                <a:latin typeface="Calibri" panose="020F0502020204030204"/>
              </a:rPr>
              <a:t>Dostępność informacyjno-komunikacyjna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43709" y="1855122"/>
            <a:ext cx="10310091" cy="48406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pośrednictwem tłumacza PJM możliwe jest połączenie z: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infolinią pasażerską,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oordynatorem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ds. dostępności,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sekretariatem Kolei Śląskich.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Usługa dostępna jest również we wszystkich naszych: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kasach biletowych,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Centrum Obsługi Pasażera,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pokładzie pojazdów Kolei Śląskich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tłumaczem języka migowego można łączyć się od poniedziałku do piątku w godzinach 8:00 – 20:00, z wyłączeniem dni ustawowo wolnych od pracy.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wymagamy wcześniejszego zgłoszenia potrzeby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skorzystania z usługi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Obraz 5" descr="Piktogram tłumacza PJ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624" y="2728862"/>
            <a:ext cx="2407208" cy="24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733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eadce1-bb39-44a7-bacb-ce3f41c33e8f">
      <Terms xmlns="http://schemas.microsoft.com/office/infopath/2007/PartnerControls"/>
    </lcf76f155ced4ddcb4097134ff3c332f>
    <TaxCatchAll xmlns="7fc4eea4-5aee-4899-aea5-8623eef7e49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E47922D9CB3342894F0630EA306CC2" ma:contentTypeVersion="13" ma:contentTypeDescription="Utwórz nowy dokument." ma:contentTypeScope="" ma:versionID="a63a33895d0c159e45339d5ece8cbde7">
  <xsd:schema xmlns:xsd="http://www.w3.org/2001/XMLSchema" xmlns:xs="http://www.w3.org/2001/XMLSchema" xmlns:p="http://schemas.microsoft.com/office/2006/metadata/properties" xmlns:ns2="3aeadce1-bb39-44a7-bacb-ce3f41c33e8f" xmlns:ns3="7fc4eea4-5aee-4899-aea5-8623eef7e49c" targetNamespace="http://schemas.microsoft.com/office/2006/metadata/properties" ma:root="true" ma:fieldsID="ab560d6c13b6438056bf72953f116169" ns2:_="" ns3:_="">
    <xsd:import namespace="3aeadce1-bb39-44a7-bacb-ce3f41c33e8f"/>
    <xsd:import namespace="7fc4eea4-5aee-4899-aea5-8623eef7e4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adce1-bb39-44a7-bacb-ce3f41c33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40080d9e-7ec6-491f-b7ff-4fb7170ba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4eea4-5aee-4899-aea5-8623eef7e4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f9a58e2-419b-476a-9fee-153d1000b7d1}" ma:internalName="TaxCatchAll" ma:showField="CatchAllData" ma:web="7fc4eea4-5aee-4899-aea5-8623eef7e4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92574E-431D-439A-AB00-F8A4F3F4FC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699C6-A363-4B93-B1F1-DAB63529A874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fc4eea4-5aee-4899-aea5-8623eef7e49c"/>
    <ds:schemaRef ds:uri="http://purl.org/dc/terms/"/>
    <ds:schemaRef ds:uri="http://schemas.microsoft.com/office/infopath/2007/PartnerControls"/>
    <ds:schemaRef ds:uri="3aeadce1-bb39-44a7-bacb-ce3f41c33e8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4FAE9C-E76E-4D59-B1FB-A5FBA747A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adce1-bb39-44a7-bacb-ce3f41c33e8f"/>
    <ds:schemaRef ds:uri="7fc4eea4-5aee-4899-aea5-8623eef7e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1136</Words>
  <Application>Microsoft Office PowerPoint</Application>
  <PresentationFormat>Panoramiczny</PresentationFormat>
  <Paragraphs>160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Motyw pakietu Office</vt:lpstr>
      <vt:lpstr>Koleje Śląskie dla dostępności</vt:lpstr>
      <vt:lpstr>Koleje Śląskie dla dostępności</vt:lpstr>
      <vt:lpstr>Główne obszary dostępności</vt:lpstr>
      <vt:lpstr>Koordynator ds. dostępności</vt:lpstr>
      <vt:lpstr>Osoba ze szczególnymi potrzebami </vt:lpstr>
      <vt:lpstr>Plan działania na rzecz poprawy zapewnienia dostępności osobom ze szczególnymi potrzebami na lata 2022 – 2024</vt:lpstr>
      <vt:lpstr>Regulamin przewozu i obsługi osób ze szczególnymi potrzebami, w tym osób z niepełnosprawnościami</vt:lpstr>
      <vt:lpstr>Dostępność cyfrowa</vt:lpstr>
      <vt:lpstr>Dostępność informacyjno-komunikacyjna</vt:lpstr>
      <vt:lpstr>Dostępność informacyjno-komunikacyjna</vt:lpstr>
      <vt:lpstr>Dostępność informacyjno-komunikacyjna</vt:lpstr>
      <vt:lpstr>Dostępność architektoniczna – tabor</vt:lpstr>
      <vt:lpstr>Dostępność architektoniczna – COP, kasy biletowe</vt:lpstr>
      <vt:lpstr>Obsługa osób ze szczególnymi potrzebami</vt:lpstr>
      <vt:lpstr>Obsługa osób ze szczególnymi potrzebami liczbach</vt:lpstr>
      <vt:lpstr>Wiedza i kompetencje</vt:lpstr>
      <vt:lpstr>Zaangażowanie społeczne</vt:lpstr>
      <vt:lpstr>Prezentacja programu PowerPoint</vt:lpstr>
      <vt:lpstr>Kierunki działań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Koleje Śląskie dla dostępności</dc:title>
  <dc:creator>Tomasz.Hupalo@uke.gov.pl</dc:creator>
  <cp:lastModifiedBy>Wierzbowska Dominika</cp:lastModifiedBy>
  <cp:revision>69</cp:revision>
  <dcterms:created xsi:type="dcterms:W3CDTF">2022-01-21T13:29:00Z</dcterms:created>
  <dcterms:modified xsi:type="dcterms:W3CDTF">2023-05-18T12:35:04Z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0x0101008FE47922D9CB3342894F0630EA306CC2</vt:lpwstr>
  </property>
</Properties>
</file>