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7"/>
  </p:handoutMasterIdLst>
  <p:sldIdLst>
    <p:sldId id="263" r:id="rId2"/>
    <p:sldId id="261" r:id="rId3"/>
    <p:sldId id="264" r:id="rId4"/>
    <p:sldId id="274" r:id="rId5"/>
    <p:sldId id="273" r:id="rId6"/>
    <p:sldId id="275" r:id="rId7"/>
    <p:sldId id="272" r:id="rId8"/>
    <p:sldId id="281" r:id="rId9"/>
    <p:sldId id="285" r:id="rId10"/>
    <p:sldId id="297" r:id="rId11"/>
    <p:sldId id="279" r:id="rId12"/>
    <p:sldId id="288" r:id="rId13"/>
    <p:sldId id="289" r:id="rId14"/>
    <p:sldId id="293" r:id="rId15"/>
    <p:sldId id="286" r:id="rId16"/>
    <p:sldId id="278" r:id="rId17"/>
    <p:sldId id="292" r:id="rId18"/>
    <p:sldId id="283" r:id="rId19"/>
    <p:sldId id="291" r:id="rId20"/>
    <p:sldId id="280" r:id="rId21"/>
    <p:sldId id="296" r:id="rId22"/>
    <p:sldId id="294" r:id="rId23"/>
    <p:sldId id="268" r:id="rId24"/>
    <p:sldId id="269" r:id="rId25"/>
    <p:sldId id="277" r:id="rId26"/>
  </p:sldIdLst>
  <p:sldSz cx="12192000" cy="6858000"/>
  <p:notesSz cx="6858000" cy="994727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102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E9BEF-8060-4D51-9DA8-7C9580F2B400}" type="datetimeFigureOut">
              <a:rPr lang="pl-PL" smtClean="0"/>
              <a:t>02.04.2019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D6009-01A6-4F2A-A659-19D08F8E42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4900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7FB1E-9007-458C-922D-A413839F059B}" type="datetimeFigureOut">
              <a:rPr lang="pl-PL" smtClean="0"/>
              <a:t>02.04.2019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59E9-D898-49BC-940E-7F900AAC7F87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7FB1E-9007-458C-922D-A413839F059B}" type="datetimeFigureOut">
              <a:rPr lang="pl-PL" smtClean="0"/>
              <a:t>02.04.2019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59E9-D898-49BC-940E-7F900AAC7F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7FB1E-9007-458C-922D-A413839F059B}" type="datetimeFigureOut">
              <a:rPr lang="pl-PL" smtClean="0"/>
              <a:t>02.04.2019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59E9-D898-49BC-940E-7F900AAC7F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7FB1E-9007-458C-922D-A413839F059B}" type="datetimeFigureOut">
              <a:rPr lang="pl-PL" smtClean="0"/>
              <a:t>02.04.2019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59E9-D898-49BC-940E-7F900AAC7F87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7FB1E-9007-458C-922D-A413839F059B}" type="datetimeFigureOut">
              <a:rPr lang="pl-PL" smtClean="0"/>
              <a:t>02.04.2019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59E9-D898-49BC-940E-7F900AAC7F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7FB1E-9007-458C-922D-A413839F059B}" type="datetimeFigureOut">
              <a:rPr lang="pl-PL" smtClean="0"/>
              <a:t>02.04.2019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59E9-D898-49BC-940E-7F900AAC7F87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7FB1E-9007-458C-922D-A413839F059B}" type="datetimeFigureOut">
              <a:rPr lang="pl-PL" smtClean="0"/>
              <a:t>02.04.2019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59E9-D898-49BC-940E-7F900AAC7F87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7FB1E-9007-458C-922D-A413839F059B}" type="datetimeFigureOut">
              <a:rPr lang="pl-PL" smtClean="0"/>
              <a:t>02.04.2019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59E9-D898-49BC-940E-7F900AAC7F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7FB1E-9007-458C-922D-A413839F059B}" type="datetimeFigureOut">
              <a:rPr lang="pl-PL" smtClean="0"/>
              <a:t>02.04.2019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59E9-D898-49BC-940E-7F900AAC7F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7FB1E-9007-458C-922D-A413839F059B}" type="datetimeFigureOut">
              <a:rPr lang="pl-PL" smtClean="0"/>
              <a:t>02.04.2019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59E9-D898-49BC-940E-7F900AAC7F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7FB1E-9007-458C-922D-A413839F059B}" type="datetimeFigureOut">
              <a:rPr lang="pl-PL" smtClean="0"/>
              <a:t>02.04.2019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59E9-D898-49BC-940E-7F900AAC7F87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627FB1E-9007-458C-922D-A413839F059B}" type="datetimeFigureOut">
              <a:rPr lang="pl-PL" smtClean="0"/>
              <a:t>02.04.2019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39259E9-D898-49BC-940E-7F900AAC7F87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http://www.miir.gov.pl/media/51005/MIR_regular_poziom.jpg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338" y="2752119"/>
            <a:ext cx="4953267" cy="1693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591" y="339277"/>
            <a:ext cx="1860306" cy="254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nuf-logo-v5_P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738" y="198799"/>
            <a:ext cx="3434861" cy="261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ww.miir.gov.pl/media/51005/MIR_regular_poziom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70" y="605784"/>
            <a:ext cx="3535274" cy="120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7" y="4372238"/>
            <a:ext cx="3776661" cy="196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937" y="4185139"/>
            <a:ext cx="3157614" cy="215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80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302" y="1066801"/>
            <a:ext cx="6511052" cy="434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50" y="312371"/>
            <a:ext cx="5761037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07" y="3551753"/>
            <a:ext cx="5157360" cy="343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10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032" y="-224947"/>
            <a:ext cx="9812214" cy="730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47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69" y="-399390"/>
            <a:ext cx="9730153" cy="723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1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78" y="-320890"/>
            <a:ext cx="9741876" cy="724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1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045" y="236538"/>
            <a:ext cx="6334125" cy="638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57908" y="1266092"/>
            <a:ext cx="5111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/>
              <a:t>Koncepcja wyznaczenia PODZIEMNEJ TRASY TURYSTYCZNEJ 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27127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23" y="122753"/>
            <a:ext cx="9155723" cy="681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782820"/>
            <a:ext cx="535744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/>
              <a:t>Opracowanie </a:t>
            </a:r>
            <a:r>
              <a:rPr lang="pl-PL" sz="3200" b="1" dirty="0"/>
              <a:t>procedury 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/>
              <a:t>i </a:t>
            </a:r>
            <a:r>
              <a:rPr lang="pl-PL" sz="3200" b="1" dirty="0"/>
              <a:t>systemu wsparcia </a:t>
            </a:r>
          </a:p>
          <a:p>
            <a:r>
              <a:rPr lang="pl-PL" sz="3200" b="1" dirty="0"/>
              <a:t>dla przedsiębiorców z obszaru rewitalizowanego </a:t>
            </a:r>
          </a:p>
          <a:p>
            <a:r>
              <a:rPr lang="pl-PL" sz="3200" b="1" dirty="0"/>
              <a:t>– wypracowanie modelu rewitalizacji obiektów dziedzictwa kulturowego 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/>
              <a:t>o </a:t>
            </a:r>
            <a:r>
              <a:rPr lang="pl-PL" sz="3200" b="1" dirty="0"/>
              <a:t>własności prywatnej</a:t>
            </a:r>
          </a:p>
        </p:txBody>
      </p:sp>
    </p:spTree>
    <p:extLst>
      <p:ext uri="{BB962C8B-B14F-4D97-AF65-F5344CB8AC3E}">
        <p14:creationId xmlns:p14="http://schemas.microsoft.com/office/powerpoint/2010/main" val="35691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61" y="-648434"/>
            <a:ext cx="10826200" cy="80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47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Sekretarz\Documents\MIASTO\REWITALIZACJA\inwentaryzacja podziemi\podziemia\podziemia_Strona_4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2" y="-117231"/>
            <a:ext cx="10714892" cy="7092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1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3784" y="376535"/>
            <a:ext cx="52284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/>
              <a:t>Przeprowadzenie konkursu </a:t>
            </a:r>
            <a:r>
              <a:rPr lang="pl-PL" sz="3600" b="1" dirty="0" smtClean="0"/>
              <a:t>architektoniczno-urbanistycznego </a:t>
            </a:r>
          </a:p>
          <a:p>
            <a:r>
              <a:rPr lang="pl-PL" sz="3600" b="1" dirty="0" smtClean="0"/>
              <a:t>na </a:t>
            </a:r>
            <a:r>
              <a:rPr lang="pl-PL" sz="3600" b="1" dirty="0"/>
              <a:t>koncepcję zagospodarowania  </a:t>
            </a:r>
            <a:r>
              <a:rPr lang="pl-PL" sz="3600" b="1" dirty="0" smtClean="0"/>
              <a:t>rynku</a:t>
            </a:r>
            <a:endParaRPr lang="pl-PL" sz="36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11" y="88047"/>
            <a:ext cx="4698389" cy="661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87" y="4346851"/>
            <a:ext cx="4017597" cy="23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2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730250"/>
            <a:ext cx="9826625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1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2"/>
          <p:cNvSpPr txBox="1">
            <a:spLocks/>
          </p:cNvSpPr>
          <p:nvPr/>
        </p:nvSpPr>
        <p:spPr>
          <a:xfrm>
            <a:off x="628291" y="374724"/>
            <a:ext cx="4423724" cy="25560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buFont typeface="Arial" panose="020B0604020202020204" pitchFamily="34" charset="0"/>
              <a:buNone/>
            </a:pPr>
            <a:r>
              <a:rPr lang="pl-PL" dirty="0" smtClean="0"/>
              <a:t>Hrubieszów położony jest w południowo-wschodniej części województwa lubelskiego i jest najdalej wysuniętym na wschód miastem Polski.</a:t>
            </a:r>
            <a:endParaRPr lang="pl-PL" baseline="30000" dirty="0"/>
          </a:p>
        </p:txBody>
      </p:sp>
      <p:pic>
        <p:nvPicPr>
          <p:cNvPr id="9" name="Picture 2" descr="C:\Users\Henryk\Desktop\Hrubieszów - prezentacja\grafiki\map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190" y="806595"/>
            <a:ext cx="4919206" cy="426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enryk\Desktop\Hrubieszów - prezentacja\grafiki\lokalizacj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55" y="2930770"/>
            <a:ext cx="4070775" cy="361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75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59" y="363415"/>
            <a:ext cx="11857415" cy="629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47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738" y="-156705"/>
            <a:ext cx="8768861" cy="701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10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34" y="316523"/>
            <a:ext cx="11340079" cy="635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10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34462" y="2133600"/>
            <a:ext cx="4243753" cy="2883877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Hrubieszowskie Sutki </a:t>
            </a:r>
            <a:br>
              <a:rPr lang="pl-PL" sz="3200" b="1" dirty="0" smtClean="0"/>
            </a:br>
            <a:r>
              <a:rPr lang="pl-PL" sz="3200" b="1" dirty="0"/>
              <a:t/>
            </a:r>
            <a:br>
              <a:rPr lang="pl-PL" sz="3200" b="1" dirty="0"/>
            </a:br>
            <a:r>
              <a:rPr lang="pl-PL" sz="3200" b="1" dirty="0" smtClean="0"/>
              <a:t>- dziś</a:t>
            </a:r>
            <a:endParaRPr lang="pl-PL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423" y="1295726"/>
            <a:ext cx="6231481" cy="467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07" y="327270"/>
            <a:ext cx="3149898" cy="164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32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64123" y="2133600"/>
            <a:ext cx="4091353" cy="2883877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Hrubieszowskie Sutki </a:t>
            </a:r>
            <a:br>
              <a:rPr lang="pl-PL" sz="3200" b="1" dirty="0" smtClean="0"/>
            </a:br>
            <a:r>
              <a:rPr lang="pl-PL" sz="3200" b="1" dirty="0"/>
              <a:t/>
            </a:r>
            <a:br>
              <a:rPr lang="pl-PL" sz="3200" b="1" dirty="0"/>
            </a:br>
            <a:r>
              <a:rPr lang="pl-PL" sz="3200" b="1" dirty="0" smtClean="0"/>
              <a:t>- pieśń przyszłości</a:t>
            </a:r>
            <a:endParaRPr lang="pl-PL" sz="32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515" y="1541909"/>
            <a:ext cx="6549389" cy="447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61" y="280377"/>
            <a:ext cx="3059955" cy="159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49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23" y="1607771"/>
            <a:ext cx="4926257" cy="370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68922" y="386081"/>
            <a:ext cx="67993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"DiverCITY2: Miasto dla wszystkich/City for </a:t>
            </a:r>
            <a:r>
              <a:rPr lang="pl-P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– przykład Hrubieszowa w publikacji dot. projektu.</a:t>
            </a:r>
          </a:p>
        </p:txBody>
      </p:sp>
      <p:sp>
        <p:nvSpPr>
          <p:cNvPr id="3" name="Prostokąt 2"/>
          <p:cNvSpPr/>
          <p:nvPr/>
        </p:nvSpPr>
        <p:spPr>
          <a:xfrm>
            <a:off x="246185" y="347277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Innowacyjne rozwiązanie wprowadzone przez Gminę Miejską Hrubieszów łączące elementy inicjatywy lokalnej i wsparcia remontów mieszkań komunalnych przy zaangażowaniu </a:t>
            </a:r>
            <a:r>
              <a:rPr lang="pl-PL" dirty="0" smtClean="0"/>
              <a:t>mieszkańców.</a:t>
            </a:r>
          </a:p>
          <a:p>
            <a:endParaRPr lang="pl-PL" dirty="0"/>
          </a:p>
          <a:p>
            <a:r>
              <a:rPr lang="pl-PL" dirty="0"/>
              <a:t>O szczegółach możemy przeczytać w rozdziale „Partycypacja w procesach decyzyjnych – poziomy partycypacji” na str. 58 pod tematem „Remonty na wniosek najemcy w zasobach komunalnych w Gminie Miejskiej Hrubieszów”.</a:t>
            </a:r>
          </a:p>
        </p:txBody>
      </p:sp>
      <p:sp>
        <p:nvSpPr>
          <p:cNvPr id="4" name="Prostokąt 3"/>
          <p:cNvSpPr/>
          <p:nvPr/>
        </p:nvSpPr>
        <p:spPr>
          <a:xfrm>
            <a:off x="246185" y="1121237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/>
              <a:t>Tematy przewodnie: 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angażowanie </a:t>
            </a:r>
            <a:r>
              <a:rPr lang="pl-PL" dirty="0"/>
              <a:t>podmiotów prywatnych (w tym mieszkańców, wspólnot i spółdzielni mieszkaniowych) w finansowanie działań </a:t>
            </a:r>
            <a:r>
              <a:rPr lang="pl-PL" dirty="0" smtClean="0"/>
              <a:t>rewitalizacyjnych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włączaniu </a:t>
            </a:r>
            <a:r>
              <a:rPr lang="pl-PL" dirty="0"/>
              <a:t>lokalnych społeczności i sektora prywatnego w poprawę jakości środowiska </a:t>
            </a:r>
            <a:r>
              <a:rPr lang="pl-PL" dirty="0" smtClean="0"/>
              <a:t>miejskiego </a:t>
            </a:r>
            <a:r>
              <a:rPr lang="pl-PL" dirty="0"/>
              <a:t>na terenach rewitalizowanych. </a:t>
            </a:r>
          </a:p>
        </p:txBody>
      </p:sp>
    </p:spTree>
    <p:extLst>
      <p:ext uri="{BB962C8B-B14F-4D97-AF65-F5344CB8AC3E}">
        <p14:creationId xmlns:p14="http://schemas.microsoft.com/office/powerpoint/2010/main" val="121147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03" y="405546"/>
            <a:ext cx="6383635" cy="6309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ostokąt 7"/>
          <p:cNvSpPr/>
          <p:nvPr/>
        </p:nvSpPr>
        <p:spPr>
          <a:xfrm>
            <a:off x="621324" y="292966"/>
            <a:ext cx="3709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Modelowa 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Rewitalizacja Miast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01803" y="2094043"/>
            <a:ext cx="5029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W realizację projektu zostało włączone 20 miast - partnerów, które wraz z Ministerstwem Rozwoju pracują nad różnymi rozwiązaniami w poszczególnych obszarach tematycznych, przydanymi z punktu widzenia prowadzenia efektywnej rewitalizacji.</a:t>
            </a:r>
          </a:p>
        </p:txBody>
      </p:sp>
      <p:sp>
        <p:nvSpPr>
          <p:cNvPr id="2" name="Prostokąt 1"/>
          <p:cNvSpPr/>
          <p:nvPr/>
        </p:nvSpPr>
        <p:spPr>
          <a:xfrm>
            <a:off x="201802" y="5558651"/>
            <a:ext cx="71837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WYPRACOWANIE  MODELOWYCH ROZWIĄZAŃ W ZAKRESIE OCHRONY I WYKORZYSTANIA POTENCJAŁU DZIEDZICTWA KULTUROWEGO I PRZYRODNICZEGO.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869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ekretarz\Documents\MIASTO\PROMOCJA\zdjęcia\rewitalizacja\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80" y="39924"/>
            <a:ext cx="9937503" cy="681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066800" y="211015"/>
            <a:ext cx="4349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REWITALIZACJA  - „EDYCJA 1.0”</a:t>
            </a:r>
            <a:endParaRPr lang="pl-PL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147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ekretarz\Documents\MIASTO\PROMOCJA\zdjęcia\rewitalizacja\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2" y="9777"/>
            <a:ext cx="10257693" cy="688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2" y="9777"/>
            <a:ext cx="46450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47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333375"/>
            <a:ext cx="8229600" cy="1143000"/>
          </a:xfrm>
        </p:spPr>
        <p:txBody>
          <a:bodyPr/>
          <a:lstStyle/>
          <a:p>
            <a:pPr marL="0" indent="0" algn="l" eaLnBrk="1" hangingPunct="1">
              <a:buNone/>
            </a:pPr>
            <a:r>
              <a:rPr lang="pl-PL" altLang="pl-PL" sz="2800" b="1" dirty="0" smtClean="0">
                <a:latin typeface="Century Gothic" pitchFamily="34" charset="0"/>
              </a:rPr>
              <a:t>Wyznaczenie obszaru </a:t>
            </a:r>
            <a:br>
              <a:rPr lang="pl-PL" altLang="pl-PL" sz="2800" b="1" dirty="0" smtClean="0">
                <a:latin typeface="Century Gothic" pitchFamily="34" charset="0"/>
              </a:rPr>
            </a:br>
            <a:r>
              <a:rPr lang="pl-PL" altLang="pl-PL" sz="2800" b="1" dirty="0" smtClean="0">
                <a:latin typeface="Century Gothic" pitchFamily="34" charset="0"/>
              </a:rPr>
              <a:t>zdegradowanego – liczba </a:t>
            </a:r>
            <a:br>
              <a:rPr lang="pl-PL" altLang="pl-PL" sz="2800" b="1" dirty="0" smtClean="0">
                <a:latin typeface="Century Gothic" pitchFamily="34" charset="0"/>
              </a:rPr>
            </a:br>
            <a:r>
              <a:rPr lang="pl-PL" altLang="pl-PL" sz="2800" b="1" dirty="0" smtClean="0">
                <a:latin typeface="Century Gothic" pitchFamily="34" charset="0"/>
              </a:rPr>
              <a:t>wskaźników potwierdzających kryzys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22" y="2172189"/>
            <a:ext cx="5815809" cy="452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102" y="1883626"/>
            <a:ext cx="5084763" cy="39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7324604" y="293076"/>
            <a:ext cx="4349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REWITALIZACJA  - „EDYCJA 2.0”</a:t>
            </a:r>
            <a:endParaRPr lang="pl-PL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147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7908" y="270191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4400" b="1" dirty="0"/>
              <a:t>Hrubieszów</a:t>
            </a:r>
          </a:p>
          <a:p>
            <a:r>
              <a:rPr lang="pl-PL" sz="2000" dirty="0"/>
              <a:t>Ożywienie społeczno-gospodarcze, rozwój przedsiębiorczości i turystyki m.in. p</a:t>
            </a:r>
            <a:r>
              <a:rPr lang="pl-PL" sz="2000" dirty="0" smtClean="0"/>
              <a:t>oprzez: </a:t>
            </a:r>
          </a:p>
          <a:p>
            <a:pPr marL="342900" indent="-342900">
              <a:buFontTx/>
              <a:buChar char="-"/>
            </a:pPr>
            <a:r>
              <a:rPr lang="pl-PL" sz="2000" dirty="0" smtClean="0"/>
              <a:t>rewitalizację </a:t>
            </a:r>
            <a:r>
              <a:rPr lang="pl-PL" sz="2000" dirty="0"/>
              <a:t>historycznej zabudowy miasta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i </a:t>
            </a:r>
            <a:r>
              <a:rPr lang="pl-PL" sz="2000" dirty="0"/>
              <a:t>połączenie jej z odtworzeniem oraz zagospodarowaniem murowanych podziemi, </a:t>
            </a:r>
            <a:r>
              <a:rPr lang="pl-PL" sz="2000" dirty="0" smtClean="0"/>
              <a:t>-</a:t>
            </a:r>
          </a:p>
          <a:p>
            <a:pPr marL="342900" indent="-342900">
              <a:buFontTx/>
              <a:buChar char="-"/>
            </a:pPr>
            <a:r>
              <a:rPr lang="pl-PL" sz="2000" dirty="0" smtClean="0"/>
              <a:t>nawiązanie </a:t>
            </a:r>
            <a:r>
              <a:rPr lang="pl-PL" sz="2000" dirty="0"/>
              <a:t>współpracy z Gminą Wiejską Hrubieszów, </a:t>
            </a:r>
            <a:endParaRPr lang="pl-PL" sz="2000" dirty="0" smtClean="0"/>
          </a:p>
          <a:p>
            <a:pPr marL="342900" indent="-342900">
              <a:buFontTx/>
              <a:buChar char="-"/>
            </a:pPr>
            <a:r>
              <a:rPr lang="pl-PL" sz="2000" dirty="0" smtClean="0"/>
              <a:t>opracowanie </a:t>
            </a:r>
            <a:r>
              <a:rPr lang="pl-PL" sz="2000" dirty="0"/>
              <a:t>procedury i systemu wsparcia dla przedsiębiorców z obszaru rewitalizowanego.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8451">
            <a:off x="5583135" y="934624"/>
            <a:ext cx="4658082" cy="82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021" y="1172099"/>
            <a:ext cx="3786187" cy="423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9" y="3967257"/>
            <a:ext cx="4337538" cy="288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631" y="3809620"/>
            <a:ext cx="4130693" cy="303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47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5846" y="382013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800" dirty="0"/>
              <a:t>Duży potencjał wykazuje istniejąca pod miastem sieć podziemnych korytarzy, w dawnych czasach pełniących funkcję </a:t>
            </a:r>
            <a:r>
              <a:rPr lang="pl-PL" sz="2800" dirty="0" smtClean="0"/>
              <a:t>komunikacyjno-gospodarczo-magazynową</a:t>
            </a:r>
            <a:endParaRPr lang="pl-PL" sz="2800" dirty="0"/>
          </a:p>
        </p:txBody>
      </p:sp>
      <p:pic>
        <p:nvPicPr>
          <p:cNvPr id="4" name="Picture 2" descr="C:\Users\Henryk\Desktop\Hrubieszów - prezentacja\grafiki\podziemi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60" y="3460793"/>
            <a:ext cx="3888433" cy="269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605" y="270213"/>
            <a:ext cx="5761037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Henryk\Desktop\Hrubieszów - prezentacja\grafiki\podziemi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463" y="3718701"/>
            <a:ext cx="3888430" cy="269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2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399145"/>
            <a:ext cx="516804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Hrubieszów </a:t>
            </a:r>
            <a:r>
              <a:rPr lang="pl-PL" sz="2800" dirty="0"/>
              <a:t>zawarł w 2015 porozumienie </a:t>
            </a:r>
            <a:r>
              <a:rPr lang="pl-PL" sz="2800" dirty="0" smtClean="0"/>
              <a:t>o </a:t>
            </a:r>
            <a:r>
              <a:rPr lang="pl-PL" sz="2800" dirty="0"/>
              <a:t>współpracy </a:t>
            </a:r>
            <a:endParaRPr lang="pl-PL" sz="2800" dirty="0" smtClean="0"/>
          </a:p>
          <a:p>
            <a:r>
              <a:rPr lang="pl-PL" sz="2800" dirty="0" smtClean="0"/>
              <a:t>z </a:t>
            </a:r>
            <a:r>
              <a:rPr lang="pl-PL" sz="2800" dirty="0"/>
              <a:t>Akademią Górniczo – </a:t>
            </a:r>
            <a:r>
              <a:rPr lang="pl-PL" sz="2800" dirty="0" smtClean="0"/>
              <a:t>Hutniczą w </a:t>
            </a:r>
            <a:r>
              <a:rPr lang="pl-PL" sz="2800" dirty="0"/>
              <a:t>Krakowie </a:t>
            </a:r>
            <a:endParaRPr lang="pl-PL" sz="2800" dirty="0" smtClean="0"/>
          </a:p>
          <a:p>
            <a:r>
              <a:rPr lang="pl-PL" sz="2800" dirty="0" smtClean="0"/>
              <a:t>w </a:t>
            </a:r>
            <a:r>
              <a:rPr lang="pl-PL" sz="2800" dirty="0"/>
              <a:t>celu wzajemnego  wykorzystania potencjału naukowego i badawczego dla dobra Hrubieszowa</a:t>
            </a: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949" y="399145"/>
            <a:ext cx="5761037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9" y="4712678"/>
            <a:ext cx="11283011" cy="167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2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582</TotalTime>
  <Words>263</Words>
  <Application>Microsoft Office PowerPoint</Application>
  <PresentationFormat>Niestandardowy</PresentationFormat>
  <Paragraphs>31</Paragraphs>
  <Slides>25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6" baseType="lpstr">
      <vt:lpstr>Aerodynamiczny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Wyznaczenie obszaru  zdegradowanego – liczba  wskaźników potwierdzających kryzys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Hrubieszowskie Sutki   - dziś</vt:lpstr>
      <vt:lpstr>Hrubieszowskie Sutki   - pieśń przyszłości</vt:lpstr>
      <vt:lpstr>Prezentacja programu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Piprek-Habel Sonia</dc:creator>
  <cp:lastModifiedBy>Sekretarz</cp:lastModifiedBy>
  <cp:revision>53</cp:revision>
  <cp:lastPrinted>2018-01-08T12:58:01Z</cp:lastPrinted>
  <dcterms:created xsi:type="dcterms:W3CDTF">2017-11-07T12:36:53Z</dcterms:created>
  <dcterms:modified xsi:type="dcterms:W3CDTF">2019-04-02T10:18:03Z</dcterms:modified>
</cp:coreProperties>
</file>