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28.jpeg" ContentType="image/jpeg"/>
  <Override PartName="/ppt/media/image1.png" ContentType="image/png"/>
  <Override PartName="/ppt/media/image2.png" ContentType="image/png"/>
  <Override PartName="/ppt/media/image9.jpeg" ContentType="image/jpe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23.jpeg" ContentType="image/jpeg"/>
  <Override PartName="/ppt/media/image8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8.jpeg" ContentType="image/jpeg"/>
  <Override PartName="/ppt/media/image22.png" ContentType="image/png"/>
  <Override PartName="/ppt/media/image19.jpeg" ContentType="image/jpeg"/>
  <Override PartName="/ppt/media/image20.jpeg" ContentType="image/jpeg"/>
  <Override PartName="/ppt/media/image21.jpeg" ContentType="image/jpeg"/>
  <Override PartName="/ppt/media/image24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pl-PL" sz="4400" spc="-1">
                <a:latin typeface="Arial"/>
              </a:rPr>
              <a:t>Kliknij, aby edytować format tekstu tytułu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3200" spc="-1">
                <a:latin typeface="Arial"/>
              </a:rPr>
              <a:t>Kliknij, aby edytować format tekstu konspektu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l-PL" sz="2800" spc="-1">
                <a:latin typeface="Arial"/>
              </a:rPr>
              <a:t>Drugi poziom konspektu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2400" spc="-1">
                <a:latin typeface="Arial"/>
              </a:rPr>
              <a:t>Trzeci poziom konspektu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l-PL" sz="2000" spc="-1">
                <a:latin typeface="Arial"/>
              </a:rPr>
              <a:t>Czwarty poziom konspektu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2000" spc="-1">
                <a:latin typeface="Arial"/>
              </a:rPr>
              <a:t>Piąty poziom konspektu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2000" spc="-1">
                <a:latin typeface="Arial"/>
              </a:rPr>
              <a:t>Szósty poziom konspektu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2000" spc="-1">
                <a:latin typeface="Arial"/>
              </a:rPr>
              <a:t>Siódmy poziom konspektu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1800" spc="-1">
                <a:latin typeface="Arial"/>
              </a:rPr>
              <a:t>Kliknij, aby edytować format tekstu konspektu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l-PL" sz="1800" spc="-1">
                <a:latin typeface="Arial"/>
              </a:rPr>
              <a:t>Drugi poziom konspektu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1800" spc="-1">
                <a:latin typeface="Arial"/>
              </a:rPr>
              <a:t>Trzeci poziom konspektu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l-PL" sz="1800" spc="-1">
                <a:latin typeface="Arial"/>
              </a:rPr>
              <a:t>Czwarty poziom konspektu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1800" spc="-1">
                <a:latin typeface="Arial"/>
              </a:rPr>
              <a:t>Piąty poziom konspektu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1800" spc="-1">
                <a:latin typeface="Arial"/>
              </a:rPr>
              <a:t>Szósty poziom konspektu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1800" spc="-1">
                <a:latin typeface="Arial"/>
              </a:rPr>
              <a:t>Siódmy poziom konspektu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404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pl-PL" sz="4400" spc="-1">
                <a:latin typeface="Arial"/>
              </a:rPr>
              <a:t>Kliknij, aby edytować format tekstu tytułu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3200" spc="-1">
                <a:latin typeface="Arial"/>
              </a:rPr>
              <a:t>Kliknij, aby edytować format tekstu konspektu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l-PL" sz="2800" spc="-1">
                <a:latin typeface="Arial"/>
              </a:rPr>
              <a:t>Drugi poziom konspektu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2400" spc="-1">
                <a:latin typeface="Arial"/>
              </a:rPr>
              <a:t>Trzeci poziom konspektu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l-PL" sz="2000" spc="-1">
                <a:latin typeface="Arial"/>
              </a:rPr>
              <a:t>Czwarty poziom konspektu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2000" spc="-1">
                <a:latin typeface="Arial"/>
              </a:rPr>
              <a:t>Piąty poziom konspektu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2000" spc="-1">
                <a:latin typeface="Arial"/>
              </a:rPr>
              <a:t>Szósty poziom konspektu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2000" spc="-1">
                <a:latin typeface="Arial"/>
              </a:rPr>
              <a:t>Siódmy poziom konspektu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pl-PL" sz="4400" spc="-1">
                <a:latin typeface="Arial"/>
              </a:rPr>
              <a:t>Kliknij, aby edytować format tekstu tytułu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3200" spc="-1">
                <a:latin typeface="Arial"/>
              </a:rPr>
              <a:t>Kliknij, aby edytować format tekstu konspektu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l-PL" sz="2800" spc="-1">
                <a:latin typeface="Arial"/>
              </a:rPr>
              <a:t>Drugi poziom konspektu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2400" spc="-1">
                <a:latin typeface="Arial"/>
              </a:rPr>
              <a:t>Trzeci poziom konspektu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l-PL" sz="2000" spc="-1">
                <a:latin typeface="Arial"/>
              </a:rPr>
              <a:t>Czwarty poziom konspektu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2000" spc="-1">
                <a:latin typeface="Arial"/>
              </a:rPr>
              <a:t>Piąty poziom konspektu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2000" spc="-1">
                <a:latin typeface="Arial"/>
              </a:rPr>
              <a:t>Szósty poziom konspektu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l-PL" sz="2000" spc="-1">
                <a:latin typeface="Arial"/>
              </a:rPr>
              <a:t>Siódmy poziom konspektu</a:t>
            </a:r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dt"/>
          </p:nvPr>
        </p:nvSpPr>
        <p:spPr>
          <a:xfrm>
            <a:off x="609480" y="6247440"/>
            <a:ext cx="2840400" cy="472680"/>
          </a:xfrm>
          <a:prstGeom prst="rect">
            <a:avLst/>
          </a:prstGeom>
        </p:spPr>
        <p:txBody>
          <a:bodyPr lIns="0" rIns="0" tIns="0" bIns="0"/>
          <a:p>
            <a:r>
              <a:rPr lang="pl-PL" sz="1400" spc="-1">
                <a:latin typeface="Times New Roman"/>
              </a:rPr>
              <a:t>&lt;data/godzina&gt;</a:t>
            </a:r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ftr"/>
          </p:nvPr>
        </p:nvSpPr>
        <p:spPr>
          <a:xfrm>
            <a:off x="4169520" y="6247440"/>
            <a:ext cx="3864240" cy="4726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pl-PL" sz="1400" spc="-1">
                <a:latin typeface="Times New Roman"/>
              </a:rPr>
              <a:t>&lt;stopka&gt;</a:t>
            </a:r>
            <a:endParaRPr/>
          </a:p>
        </p:txBody>
      </p:sp>
      <p:sp>
        <p:nvSpPr>
          <p:cNvPr id="112" name="PlaceHolder 5"/>
          <p:cNvSpPr>
            <a:spLocks noGrp="1"/>
          </p:cNvSpPr>
          <p:nvPr>
            <p:ph type="sldNum"/>
          </p:nvPr>
        </p:nvSpPr>
        <p:spPr>
          <a:xfrm>
            <a:off x="8741520" y="6247440"/>
            <a:ext cx="2840400" cy="472680"/>
          </a:xfrm>
          <a:prstGeom prst="rect">
            <a:avLst/>
          </a:prstGeom>
        </p:spPr>
        <p:txBody>
          <a:bodyPr lIns="0" rIns="0" tIns="0" bIns="0"/>
          <a:p>
            <a:pPr algn="r"/>
            <a:fld id="{50894BAB-A13D-4864-B587-63F890D1BABD}" type="slidenum">
              <a:rPr lang="pl-PL" sz="1400" spc="-1">
                <a:latin typeface="Times New Roman"/>
              </a:rPr>
              <a:t>&lt;numer&gt;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180000" y="52200"/>
            <a:ext cx="4853880" cy="412380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2"/>
          <a:stretch/>
        </p:blipFill>
        <p:spPr>
          <a:xfrm>
            <a:off x="72000" y="0"/>
            <a:ext cx="2450880" cy="1033560"/>
          </a:xfrm>
          <a:prstGeom prst="rect">
            <a:avLst/>
          </a:prstGeom>
          <a:ln>
            <a:noFill/>
          </a:ln>
        </p:spPr>
      </p:pic>
      <p:pic>
        <p:nvPicPr>
          <p:cNvPr id="149" name="" descr=""/>
          <p:cNvPicPr/>
          <p:nvPr/>
        </p:nvPicPr>
        <p:blipFill>
          <a:blip r:embed="rId3"/>
          <a:stretch/>
        </p:blipFill>
        <p:spPr>
          <a:xfrm>
            <a:off x="7200000" y="16200"/>
            <a:ext cx="5013000" cy="4303800"/>
          </a:xfrm>
          <a:prstGeom prst="rect">
            <a:avLst/>
          </a:prstGeom>
          <a:ln>
            <a:noFill/>
          </a:ln>
        </p:spPr>
      </p:pic>
      <p:sp>
        <p:nvSpPr>
          <p:cNvPr id="150" name="TextShape 1"/>
          <p:cNvSpPr txBox="1"/>
          <p:nvPr/>
        </p:nvSpPr>
        <p:spPr>
          <a:xfrm>
            <a:off x="5044320" y="187200"/>
            <a:ext cx="2155680" cy="2980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pl-PL" sz="1800" spc="-1">
                <a:solidFill>
                  <a:srgbClr val="ff3399"/>
                </a:solidFill>
                <a:latin typeface="Calibri"/>
              </a:rPr>
              <a:t>ZRÓWNOWAŻONY I ZINTEGROWANY ROZWÓJ MIAST</a:t>
            </a:r>
            <a:endParaRPr/>
          </a:p>
          <a:p>
            <a:endParaRPr/>
          </a:p>
          <a:p>
            <a:r>
              <a:rPr b="1" lang="pl-PL" sz="1800" spc="-1">
                <a:solidFill>
                  <a:srgbClr val="ff3399"/>
                </a:solidFill>
                <a:latin typeface="Calibri"/>
              </a:rPr>
              <a:t>Od 2002</a:t>
            </a:r>
            <a:endParaRPr/>
          </a:p>
          <a:p>
            <a:r>
              <a:rPr b="1" lang="pl-PL" sz="1800" spc="-1">
                <a:solidFill>
                  <a:srgbClr val="ff3399"/>
                </a:solidFill>
                <a:latin typeface="Calibri"/>
              </a:rPr>
              <a:t>Ponad 1000 miast</a:t>
            </a:r>
            <a:endParaRPr/>
          </a:p>
          <a:p>
            <a:r>
              <a:rPr b="1" lang="pl-PL" sz="1800" spc="-1">
                <a:solidFill>
                  <a:srgbClr val="ff3399"/>
                </a:solidFill>
                <a:latin typeface="Calibri"/>
              </a:rPr>
              <a:t>w 3 perspektywach </a:t>
            </a:r>
            <a:endParaRPr/>
          </a:p>
          <a:p>
            <a:r>
              <a:rPr b="1" lang="pl-PL" sz="1800" spc="-1">
                <a:solidFill>
                  <a:srgbClr val="ff3399"/>
                </a:solidFill>
                <a:latin typeface="Calibri"/>
              </a:rPr>
              <a:t>finansowych</a:t>
            </a:r>
            <a:endParaRPr/>
          </a:p>
          <a:p>
            <a:endParaRPr/>
          </a:p>
          <a:p>
            <a:r>
              <a:rPr b="1" lang="pl-PL" sz="1800" spc="-1">
                <a:solidFill>
                  <a:srgbClr val="ff3399"/>
                </a:solidFill>
                <a:latin typeface="Calibri"/>
              </a:rPr>
              <a:t>139 Sieci Projektowe</a:t>
            </a:r>
            <a:endParaRPr/>
          </a:p>
        </p:txBody>
      </p:sp>
      <p:sp>
        <p:nvSpPr>
          <p:cNvPr id="151" name="CustomShape 2"/>
          <p:cNvSpPr/>
          <p:nvPr/>
        </p:nvSpPr>
        <p:spPr>
          <a:xfrm>
            <a:off x="0" y="4212000"/>
            <a:ext cx="12192120" cy="2664000"/>
          </a:xfrm>
          <a:prstGeom prst="rect">
            <a:avLst/>
          </a:prstGeom>
          <a:solidFill>
            <a:srgbClr val="3465a4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592560" y="0"/>
            <a:ext cx="4735440" cy="403092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10690560" y="1591560"/>
            <a:ext cx="523080" cy="1248120"/>
          </a:xfrm>
          <a:custGeom>
            <a:avLst/>
            <a:gdLst/>
            <a:ahLst/>
            <a:rect l="l" t="t" r="r" b="b"/>
            <a:pathLst>
              <a:path w="2002" h="5845">
                <a:moveTo>
                  <a:pt x="500" y="0"/>
                </a:moveTo>
                <a:lnTo>
                  <a:pt x="500" y="4383"/>
                </a:lnTo>
                <a:lnTo>
                  <a:pt x="0" y="4383"/>
                </a:lnTo>
                <a:lnTo>
                  <a:pt x="1000" y="5844"/>
                </a:lnTo>
                <a:lnTo>
                  <a:pt x="2001" y="4383"/>
                </a:lnTo>
                <a:lnTo>
                  <a:pt x="1500" y="4383"/>
                </a:lnTo>
                <a:lnTo>
                  <a:pt x="1500" y="0"/>
                </a:lnTo>
                <a:lnTo>
                  <a:pt x="500" y="0"/>
                </a:lnTo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2"/>
          <p:cNvSpPr/>
          <p:nvPr/>
        </p:nvSpPr>
        <p:spPr>
          <a:xfrm>
            <a:off x="8568000" y="1591560"/>
            <a:ext cx="523440" cy="1277280"/>
          </a:xfrm>
          <a:custGeom>
            <a:avLst/>
            <a:gdLst/>
            <a:ahLst/>
            <a:rect l="l" t="t" r="r" b="b"/>
            <a:pathLst>
              <a:path w="2002" h="5845">
                <a:moveTo>
                  <a:pt x="500" y="0"/>
                </a:moveTo>
                <a:lnTo>
                  <a:pt x="500" y="4383"/>
                </a:lnTo>
                <a:lnTo>
                  <a:pt x="0" y="4383"/>
                </a:lnTo>
                <a:lnTo>
                  <a:pt x="1000" y="5844"/>
                </a:lnTo>
                <a:lnTo>
                  <a:pt x="2001" y="4383"/>
                </a:lnTo>
                <a:lnTo>
                  <a:pt x="1500" y="4383"/>
                </a:lnTo>
                <a:lnTo>
                  <a:pt x="1500" y="0"/>
                </a:lnTo>
                <a:lnTo>
                  <a:pt x="500" y="0"/>
                </a:lnTo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3"/>
          <p:cNvSpPr/>
          <p:nvPr/>
        </p:nvSpPr>
        <p:spPr>
          <a:xfrm>
            <a:off x="6498720" y="1591560"/>
            <a:ext cx="523080" cy="1269360"/>
          </a:xfrm>
          <a:custGeom>
            <a:avLst/>
            <a:gdLst/>
            <a:ahLst/>
            <a:rect l="l" t="t" r="r" b="b"/>
            <a:pathLst>
              <a:path w="2002" h="5845">
                <a:moveTo>
                  <a:pt x="500" y="0"/>
                </a:moveTo>
                <a:lnTo>
                  <a:pt x="500" y="4383"/>
                </a:lnTo>
                <a:lnTo>
                  <a:pt x="0" y="4383"/>
                </a:lnTo>
                <a:lnTo>
                  <a:pt x="1000" y="5844"/>
                </a:lnTo>
                <a:lnTo>
                  <a:pt x="2001" y="4383"/>
                </a:lnTo>
                <a:lnTo>
                  <a:pt x="1500" y="4383"/>
                </a:lnTo>
                <a:lnTo>
                  <a:pt x="1500" y="0"/>
                </a:lnTo>
                <a:lnTo>
                  <a:pt x="500" y="0"/>
                </a:lnTo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4"/>
          <p:cNvSpPr/>
          <p:nvPr/>
        </p:nvSpPr>
        <p:spPr>
          <a:xfrm rot="280800">
            <a:off x="8147520" y="1851480"/>
            <a:ext cx="1306440" cy="58176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7" name="CustomShape 5"/>
          <p:cNvSpPr/>
          <p:nvPr/>
        </p:nvSpPr>
        <p:spPr>
          <a:xfrm>
            <a:off x="6108480" y="1862280"/>
            <a:ext cx="1306800" cy="58176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1d6aa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8" name="CustomShape 6"/>
          <p:cNvSpPr/>
          <p:nvPr/>
        </p:nvSpPr>
        <p:spPr>
          <a:xfrm>
            <a:off x="6657840" y="662040"/>
            <a:ext cx="4986360" cy="35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88000" rIns="0" tIns="0" bIns="0" anchor="b"/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c4007b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</a:rPr>
              <a:t>3 główne rodzaje działań</a:t>
            </a:r>
            <a:endParaRPr/>
          </a:p>
        </p:txBody>
      </p:sp>
      <p:sp>
        <p:nvSpPr>
          <p:cNvPr id="159" name="CustomShape 7"/>
          <p:cNvSpPr/>
          <p:nvPr/>
        </p:nvSpPr>
        <p:spPr>
          <a:xfrm>
            <a:off x="5832000" y="1166760"/>
            <a:ext cx="1827000" cy="196092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1400" spc="-1" strike="noStrike">
                <a:solidFill>
                  <a:srgbClr val="35b3b8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ＭＳ Ｐゴシック"/>
              </a:rPr>
              <a:t>WYMIANA &amp; NAUKA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60" name="CustomShape 8"/>
          <p:cNvSpPr/>
          <p:nvPr/>
        </p:nvSpPr>
        <p:spPr>
          <a:xfrm>
            <a:off x="7930440" y="1056240"/>
            <a:ext cx="1780560" cy="196308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1400" spc="-1" strike="noStrike">
                <a:solidFill>
                  <a:srgbClr val="96bd0d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ＭＳ Ｐゴシック"/>
              </a:rPr>
              <a:t>BUDOWANIE UMIEJĘTNOŚCI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61" name="CustomShape 9"/>
          <p:cNvSpPr/>
          <p:nvPr/>
        </p:nvSpPr>
        <p:spPr>
          <a:xfrm>
            <a:off x="6348600" y="1859760"/>
            <a:ext cx="800640" cy="214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pl-PL" sz="1400" spc="-1" strike="noStrike">
                <a:solidFill>
                  <a:srgbClr val="35b3b8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ＭＳ Ｐゴシック"/>
              </a:rPr>
              <a:t>SIECI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pl-PL" sz="1400" spc="-1" strike="noStrike">
                <a:solidFill>
                  <a:srgbClr val="35b3b8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ＭＳ Ｐゴシック"/>
              </a:rPr>
              <a:t>PROJEKTOWE</a:t>
            </a:r>
            <a:endParaRPr/>
          </a:p>
        </p:txBody>
      </p:sp>
      <p:sp>
        <p:nvSpPr>
          <p:cNvPr id="162" name="CustomShape 10"/>
          <p:cNvSpPr/>
          <p:nvPr/>
        </p:nvSpPr>
        <p:spPr>
          <a:xfrm>
            <a:off x="8403480" y="2025720"/>
            <a:ext cx="801720" cy="214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pl-PL" sz="1400" spc="-1" strike="noStrike">
                <a:solidFill>
                  <a:srgbClr val="96bd0d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ＭＳ Ｐゴシック"/>
              </a:rPr>
              <a:t>SZKOLENIA</a:t>
            </a:r>
            <a:endParaRPr/>
          </a:p>
        </p:txBody>
      </p:sp>
      <p:sp>
        <p:nvSpPr>
          <p:cNvPr id="163" name="CustomShape 11"/>
          <p:cNvSpPr/>
          <p:nvPr/>
        </p:nvSpPr>
        <p:spPr>
          <a:xfrm rot="280800">
            <a:off x="10307160" y="1852920"/>
            <a:ext cx="1306800" cy="58176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4" name="CustomShape 12"/>
          <p:cNvSpPr/>
          <p:nvPr/>
        </p:nvSpPr>
        <p:spPr>
          <a:xfrm>
            <a:off x="10267560" y="1932120"/>
            <a:ext cx="1368000" cy="371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1400" spc="-1" strike="noStrike">
                <a:solidFill>
                  <a:srgbClr val="f08b27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ＭＳ Ｐゴシック"/>
              </a:rPr>
              <a:t>PLATFORMA WIEDZY</a:t>
            </a:r>
            <a:endParaRPr/>
          </a:p>
        </p:txBody>
      </p:sp>
      <p:pic>
        <p:nvPicPr>
          <p:cNvPr id="165" name="Picture 3" descr=""/>
          <p:cNvPicPr/>
          <p:nvPr/>
        </p:nvPicPr>
        <p:blipFill>
          <a:blip r:embed="rId2"/>
          <a:stretch/>
        </p:blipFill>
        <p:spPr>
          <a:xfrm>
            <a:off x="8020800" y="2878560"/>
            <a:ext cx="1591920" cy="119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6" name="Picture 4" descr=""/>
          <p:cNvPicPr/>
          <p:nvPr/>
        </p:nvPicPr>
        <p:blipFill>
          <a:blip r:embed="rId3"/>
          <a:stretch/>
        </p:blipFill>
        <p:spPr>
          <a:xfrm>
            <a:off x="9990000" y="2847240"/>
            <a:ext cx="1679040" cy="1256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7" name="Picture 5" descr=""/>
          <p:cNvPicPr/>
          <p:nvPr/>
        </p:nvPicPr>
        <p:blipFill>
          <a:blip r:embed="rId4"/>
          <a:stretch/>
        </p:blipFill>
        <p:spPr>
          <a:xfrm>
            <a:off x="6026760" y="2868120"/>
            <a:ext cx="1577520" cy="118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8" name="CustomShape 13"/>
          <p:cNvSpPr/>
          <p:nvPr/>
        </p:nvSpPr>
        <p:spPr>
          <a:xfrm>
            <a:off x="6561000" y="-360"/>
            <a:ext cx="4680000" cy="100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45000" bIns="45000"/>
          <a:p>
            <a:pPr>
              <a:lnSpc>
                <a:spcPct val="100000"/>
              </a:lnSpc>
            </a:pPr>
            <a:r>
              <a:rPr b="1" lang="pl-PL" sz="3200" spc="-1" strike="noStrike">
                <a:solidFill>
                  <a:srgbClr val="c4007b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</a:rPr>
              <a:t>Program URBACT III</a:t>
            </a:r>
            <a:endParaRPr/>
          </a:p>
        </p:txBody>
      </p:sp>
      <p:sp>
        <p:nvSpPr>
          <p:cNvPr id="169" name="TextShape 14"/>
          <p:cNvSpPr txBox="1"/>
          <p:nvPr/>
        </p:nvSpPr>
        <p:spPr>
          <a:xfrm>
            <a:off x="10161000" y="1090440"/>
            <a:ext cx="1656000" cy="349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pl-PL" sz="1800" spc="-1">
                <a:solidFill>
                  <a:srgbClr val="cc66ff"/>
                </a:solidFill>
                <a:latin typeface="Liberation Sans Narrow"/>
              </a:rPr>
              <a:t>KAPITALIZACJA</a:t>
            </a:r>
            <a:endParaRPr/>
          </a:p>
        </p:txBody>
      </p:sp>
      <p:sp>
        <p:nvSpPr>
          <p:cNvPr id="170" name="CustomShape 15"/>
          <p:cNvSpPr/>
          <p:nvPr/>
        </p:nvSpPr>
        <p:spPr>
          <a:xfrm>
            <a:off x="0" y="4212000"/>
            <a:ext cx="12192120" cy="2664000"/>
          </a:xfrm>
          <a:prstGeom prst="rect">
            <a:avLst/>
          </a:prstGeom>
          <a:solidFill>
            <a:srgbClr val="3465a4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71" name="" descr=""/>
          <p:cNvPicPr/>
          <p:nvPr/>
        </p:nvPicPr>
        <p:blipFill>
          <a:blip r:embed="rId5"/>
          <a:stretch/>
        </p:blipFill>
        <p:spPr>
          <a:xfrm>
            <a:off x="4553280" y="-21600"/>
            <a:ext cx="1926720" cy="95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 descr=""/>
          <p:cNvPicPr/>
          <p:nvPr/>
        </p:nvPicPr>
        <p:blipFill>
          <a:blip r:embed="rId1"/>
          <a:srcRect l="12965" t="0" r="17462" b="14036"/>
          <a:stretch/>
        </p:blipFill>
        <p:spPr>
          <a:xfrm>
            <a:off x="7452000" y="-2880"/>
            <a:ext cx="4759200" cy="4435200"/>
          </a:xfrm>
          <a:prstGeom prst="rect">
            <a:avLst/>
          </a:prstGeom>
          <a:ln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4680000" y="-20160"/>
            <a:ext cx="3708000" cy="4448160"/>
          </a:xfrm>
          <a:prstGeom prst="rect">
            <a:avLst/>
          </a:prstGeom>
          <a:solidFill>
            <a:srgbClr val="3465a4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C-Change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Wrocław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AltBau 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Rybnik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Bee-Path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Bydgoszcz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CommUnities 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Gdańsk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Remix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Łódź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Tropa verde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Aglom. Opolska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Volunteering cities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Radlin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Rural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Kraków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Playful paradigm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Katowice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Making spend matter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Koszalin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Com.Unity.Lab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Lublin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BlueAct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Szczecin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Rumorless cities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Warszawa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Come In!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W-wa/Targówek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On Stage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Katowice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Movement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Bielsko-Biała</a:t>
            </a:r>
            <a:endParaRPr/>
          </a:p>
          <a:p>
            <a:pPr marL="900000">
              <a:lnSpc>
                <a:spcPct val="100000"/>
              </a:lnSpc>
              <a:buFont typeface="Symbol"/>
              <a:buChar char="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On Board</a:t>
            </a:r>
            <a:r>
              <a:rPr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- Poznań</a:t>
            </a:r>
            <a:endParaRPr/>
          </a:p>
        </p:txBody>
      </p:sp>
      <p:pic>
        <p:nvPicPr>
          <p:cNvPr id="174" name="Obraz 174" descr=""/>
          <p:cNvPicPr/>
          <p:nvPr/>
        </p:nvPicPr>
        <p:blipFill>
          <a:blip r:embed="rId2"/>
          <a:stretch/>
        </p:blipFill>
        <p:spPr>
          <a:xfrm>
            <a:off x="2160" y="467640"/>
            <a:ext cx="4677840" cy="3974760"/>
          </a:xfrm>
          <a:prstGeom prst="rect">
            <a:avLst/>
          </a:prstGeom>
          <a:ln>
            <a:noFill/>
          </a:ln>
        </p:spPr>
      </p:pic>
      <p:sp>
        <p:nvSpPr>
          <p:cNvPr id="175" name="CustomShape 2"/>
          <p:cNvSpPr/>
          <p:nvPr/>
        </p:nvSpPr>
        <p:spPr>
          <a:xfrm>
            <a:off x="0" y="0"/>
            <a:ext cx="4680000" cy="467640"/>
          </a:xfrm>
          <a:prstGeom prst="rect">
            <a:avLst/>
          </a:prstGeom>
          <a:solidFill>
            <a:srgbClr val="3465a4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76" name="" descr=""/>
          <p:cNvPicPr/>
          <p:nvPr/>
        </p:nvPicPr>
        <p:blipFill>
          <a:blip r:embed="rId3"/>
          <a:srcRect l="0" t="0" r="0" b="19275"/>
          <a:stretch/>
        </p:blipFill>
        <p:spPr>
          <a:xfrm>
            <a:off x="3312000" y="7200"/>
            <a:ext cx="2304000" cy="784440"/>
          </a:xfrm>
          <a:prstGeom prst="rect">
            <a:avLst/>
          </a:prstGeom>
          <a:ln>
            <a:noFill/>
          </a:ln>
        </p:spPr>
      </p:pic>
      <p:sp>
        <p:nvSpPr>
          <p:cNvPr id="177" name="CustomShape 3"/>
          <p:cNvSpPr/>
          <p:nvPr/>
        </p:nvSpPr>
        <p:spPr>
          <a:xfrm>
            <a:off x="0" y="4212000"/>
            <a:ext cx="12192120" cy="2664000"/>
          </a:xfrm>
          <a:prstGeom prst="rect">
            <a:avLst/>
          </a:prstGeom>
          <a:solidFill>
            <a:srgbClr val="3465a4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0" y="4212000"/>
            <a:ext cx="12192120" cy="2664000"/>
          </a:xfrm>
          <a:prstGeom prst="rect">
            <a:avLst/>
          </a:prstGeom>
          <a:solidFill>
            <a:srgbClr val="3465a4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79" name="" descr=""/>
          <p:cNvPicPr/>
          <p:nvPr/>
        </p:nvPicPr>
        <p:blipFill>
          <a:blip r:embed="rId1"/>
          <a:srcRect l="12688" t="0" r="0" b="0"/>
          <a:stretch/>
        </p:blipFill>
        <p:spPr>
          <a:xfrm>
            <a:off x="0" y="0"/>
            <a:ext cx="7957800" cy="6119640"/>
          </a:xfrm>
          <a:prstGeom prst="rect">
            <a:avLst/>
          </a:prstGeom>
          <a:ln>
            <a:noFill/>
          </a:ln>
        </p:spPr>
      </p:pic>
      <p:pic>
        <p:nvPicPr>
          <p:cNvPr id="180" name="" descr=""/>
          <p:cNvPicPr/>
          <p:nvPr/>
        </p:nvPicPr>
        <p:blipFill>
          <a:blip r:embed="rId2"/>
          <a:stretch/>
        </p:blipFill>
        <p:spPr>
          <a:xfrm>
            <a:off x="6571800" y="2880"/>
            <a:ext cx="5625720" cy="421956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3"/>
          <a:stretch/>
        </p:blipFill>
        <p:spPr>
          <a:xfrm>
            <a:off x="4847760" y="16560"/>
            <a:ext cx="1760040" cy="847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" descr=""/>
          <p:cNvPicPr/>
          <p:nvPr/>
        </p:nvPicPr>
        <p:blipFill>
          <a:blip r:embed="rId1"/>
          <a:srcRect l="0" t="0" r="8040" b="0"/>
          <a:stretch/>
        </p:blipFill>
        <p:spPr>
          <a:xfrm>
            <a:off x="5688000" y="-360"/>
            <a:ext cx="6479640" cy="4320360"/>
          </a:xfrm>
          <a:prstGeom prst="rect">
            <a:avLst/>
          </a:prstGeom>
          <a:ln>
            <a:noFill/>
          </a:ln>
        </p:spPr>
      </p:pic>
      <p:sp>
        <p:nvSpPr>
          <p:cNvPr id="183" name="CustomShape 1"/>
          <p:cNvSpPr/>
          <p:nvPr/>
        </p:nvSpPr>
        <p:spPr>
          <a:xfrm>
            <a:off x="0" y="4212000"/>
            <a:ext cx="12192120" cy="2664000"/>
          </a:xfrm>
          <a:prstGeom prst="rect">
            <a:avLst/>
          </a:prstGeom>
          <a:solidFill>
            <a:srgbClr val="3465a4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84" name="" descr=""/>
          <p:cNvPicPr/>
          <p:nvPr/>
        </p:nvPicPr>
        <p:blipFill>
          <a:blip r:embed="rId2"/>
          <a:stretch/>
        </p:blipFill>
        <p:spPr>
          <a:xfrm>
            <a:off x="21240" y="15480"/>
            <a:ext cx="4082760" cy="4196520"/>
          </a:xfrm>
          <a:prstGeom prst="rect">
            <a:avLst/>
          </a:prstGeom>
          <a:ln>
            <a:noFill/>
          </a:ln>
        </p:spPr>
      </p:pic>
      <p:sp>
        <p:nvSpPr>
          <p:cNvPr id="185" name="CustomShape 2"/>
          <p:cNvSpPr/>
          <p:nvPr/>
        </p:nvSpPr>
        <p:spPr>
          <a:xfrm>
            <a:off x="792000" y="3168000"/>
            <a:ext cx="3744000" cy="936000"/>
          </a:xfrm>
          <a:prstGeom prst="rect">
            <a:avLst/>
          </a:prstGeom>
          <a:solidFill>
            <a:srgbClr val="c5000b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pl-PL" sz="2400" spc="-1">
                <a:latin typeface="Calibri"/>
              </a:rPr>
              <a:t>7 STYCZEŃ – 17 KWIECIEŃ</a:t>
            </a:r>
            <a:endParaRPr/>
          </a:p>
          <a:p>
            <a:pPr algn="ctr"/>
            <a:r>
              <a:rPr b="1" lang="pl-PL" sz="2400" spc="-1">
                <a:latin typeface="Calibri"/>
              </a:rPr>
              <a:t>DOCELOWO 23 SPD</a:t>
            </a:r>
            <a:endParaRPr/>
          </a:p>
        </p:txBody>
      </p:sp>
      <p:pic>
        <p:nvPicPr>
          <p:cNvPr id="186" name="" descr=""/>
          <p:cNvPicPr/>
          <p:nvPr/>
        </p:nvPicPr>
        <p:blipFill>
          <a:blip r:embed="rId3"/>
          <a:srcRect l="0" t="0" r="0" b="19275"/>
          <a:stretch/>
        </p:blipFill>
        <p:spPr>
          <a:xfrm>
            <a:off x="3960000" y="7560"/>
            <a:ext cx="2304000" cy="78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180000" y="52200"/>
            <a:ext cx="4853880" cy="4123800"/>
          </a:xfrm>
          <a:prstGeom prst="rect">
            <a:avLst/>
          </a:prstGeom>
          <a:ln>
            <a:noFill/>
          </a:ln>
        </p:spPr>
      </p:pic>
      <p:pic>
        <p:nvPicPr>
          <p:cNvPr id="188" name="" descr=""/>
          <p:cNvPicPr/>
          <p:nvPr/>
        </p:nvPicPr>
        <p:blipFill>
          <a:blip r:embed="rId2"/>
          <a:stretch/>
        </p:blipFill>
        <p:spPr>
          <a:xfrm>
            <a:off x="4749120" y="72000"/>
            <a:ext cx="2450880" cy="1033560"/>
          </a:xfrm>
          <a:prstGeom prst="rect">
            <a:avLst/>
          </a:prstGeom>
          <a:ln>
            <a:noFill/>
          </a:ln>
        </p:spPr>
      </p:pic>
      <p:pic>
        <p:nvPicPr>
          <p:cNvPr id="189" name="" descr=""/>
          <p:cNvPicPr/>
          <p:nvPr/>
        </p:nvPicPr>
        <p:blipFill>
          <a:blip r:embed="rId3"/>
          <a:stretch/>
        </p:blipFill>
        <p:spPr>
          <a:xfrm>
            <a:off x="7200000" y="16200"/>
            <a:ext cx="5013000" cy="4303800"/>
          </a:xfrm>
          <a:prstGeom prst="rect">
            <a:avLst/>
          </a:prstGeom>
          <a:ln>
            <a:noFill/>
          </a:ln>
        </p:spPr>
      </p:pic>
      <p:sp>
        <p:nvSpPr>
          <p:cNvPr id="190" name="TextShape 1"/>
          <p:cNvSpPr txBox="1"/>
          <p:nvPr/>
        </p:nvSpPr>
        <p:spPr>
          <a:xfrm>
            <a:off x="5112000" y="1260000"/>
            <a:ext cx="2155680" cy="2322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pl-PL" sz="1800" spc="-1">
                <a:solidFill>
                  <a:srgbClr val="ff3399"/>
                </a:solidFill>
                <a:latin typeface="Calibri"/>
              </a:rPr>
              <a:t>Od 2002</a:t>
            </a:r>
            <a:endParaRPr/>
          </a:p>
          <a:p>
            <a:endParaRPr/>
          </a:p>
          <a:p>
            <a:r>
              <a:rPr b="1" lang="pl-PL" sz="1800" spc="-1">
                <a:solidFill>
                  <a:srgbClr val="ff3399"/>
                </a:solidFill>
                <a:latin typeface="Calibri"/>
              </a:rPr>
              <a:t>Ponad 1000 miast</a:t>
            </a:r>
            <a:endParaRPr/>
          </a:p>
          <a:p>
            <a:r>
              <a:rPr b="1" lang="pl-PL" sz="1800" spc="-1">
                <a:solidFill>
                  <a:srgbClr val="ff3399"/>
                </a:solidFill>
                <a:latin typeface="Calibri"/>
              </a:rPr>
              <a:t>w 3 perspektywach </a:t>
            </a:r>
            <a:endParaRPr/>
          </a:p>
          <a:p>
            <a:r>
              <a:rPr b="1" lang="pl-PL" sz="1800" spc="-1">
                <a:solidFill>
                  <a:srgbClr val="ff3399"/>
                </a:solidFill>
                <a:latin typeface="Calibri"/>
              </a:rPr>
              <a:t>finansowych</a:t>
            </a:r>
            <a:endParaRPr/>
          </a:p>
          <a:p>
            <a:endParaRPr/>
          </a:p>
          <a:p>
            <a:endParaRPr/>
          </a:p>
          <a:p>
            <a:r>
              <a:rPr b="1" lang="pl-PL" sz="1800" spc="-1">
                <a:solidFill>
                  <a:srgbClr val="ff3399"/>
                </a:solidFill>
                <a:latin typeface="Calibri"/>
              </a:rPr>
              <a:t>139 Sieci Projektowe</a:t>
            </a:r>
            <a:endParaRPr/>
          </a:p>
        </p:txBody>
      </p:sp>
      <p:sp>
        <p:nvSpPr>
          <p:cNvPr id="191" name="CustomShape 2"/>
          <p:cNvSpPr/>
          <p:nvPr/>
        </p:nvSpPr>
        <p:spPr>
          <a:xfrm>
            <a:off x="0" y="4212000"/>
            <a:ext cx="12192120" cy="2664000"/>
          </a:xfrm>
          <a:prstGeom prst="rect">
            <a:avLst/>
          </a:prstGeom>
          <a:solidFill>
            <a:srgbClr val="3465a4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Application>LibreOffice/5.0.2.2$Windows_x86 LibreOffice_project/37b43f919e4de5eeaca9b9755ed688758a8251fe</Application>
  <Paragraphs>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2018-08-21T18:04:18Z</dcterms:created>
  <dc:creator>Windows User</dc:creator>
  <dc:language>pl-PL</dc:language>
  <dcterms:modified xsi:type="dcterms:W3CDTF">2019-04-02T11:25:07Z</dcterms:modified>
  <cp:revision>29</cp:revision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</vt:i4>
  </property>
</Properties>
</file>