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sldIdLst>
    <p:sldId id="318" r:id="rId2"/>
    <p:sldId id="442" r:id="rId3"/>
    <p:sldId id="504" r:id="rId4"/>
    <p:sldId id="408" r:id="rId5"/>
    <p:sldId id="257" r:id="rId6"/>
    <p:sldId id="396" r:id="rId7"/>
    <p:sldId id="506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CE2BC9C-ADAA-4825-B023-AAEBF7D8A41B}">
          <p14:sldIdLst>
            <p14:sldId id="318"/>
            <p14:sldId id="442"/>
            <p14:sldId id="504"/>
            <p14:sldId id="408"/>
            <p14:sldId id="257"/>
            <p14:sldId id="396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769"/>
    <a:srgbClr val="060606"/>
    <a:srgbClr val="B42033"/>
    <a:srgbClr val="FFFFFF"/>
    <a:srgbClr val="84898C"/>
    <a:srgbClr val="F7A600"/>
    <a:srgbClr val="E47A05"/>
    <a:srgbClr val="D56212"/>
    <a:srgbClr val="C84B27"/>
    <a:srgbClr val="A6C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16728772826"/>
          <c:y val="0.16156697767872499"/>
          <c:w val="0.60083771574050004"/>
          <c:h val="0.607951698006147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A4-4515-B3C6-56155E3709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FA4-4515-B3C6-56155E3709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FA4-4515-B3C6-56155E3709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FA4-4515-B3C6-56155E3709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FA4-4515-B3C6-56155E3709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FA4-4515-B3C6-56155E3709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FA4-4515-B3C6-56155E3709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FA4-4515-B3C6-56155E37098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FA4-4515-B3C6-56155E37098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FA4-4515-B3C6-56155E37098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FA4-4515-B3C6-56155E37098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FA4-4515-B3C6-56155E37098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FA4-4515-B3C6-56155E37098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FA4-4515-B3C6-56155E37098F}"/>
              </c:ext>
            </c:extLst>
          </c:dPt>
          <c:dLbls>
            <c:dLbl>
              <c:idx val="0"/>
              <c:layout>
                <c:manualLayout>
                  <c:x val="0"/>
                  <c:y val="2.814956506705470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A4-4515-B3C6-56155E37098F}"/>
                </c:ext>
              </c:extLst>
            </c:dLbl>
            <c:dLbl>
              <c:idx val="5"/>
              <c:layout>
                <c:manualLayout>
                  <c:x val="-8.2144702600961447E-2"/>
                  <c:y val="1.85440559000031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A4-4515-B3C6-56155E37098F}"/>
                </c:ext>
              </c:extLst>
            </c:dLbl>
            <c:dLbl>
              <c:idx val="6"/>
              <c:layout>
                <c:manualLayout>
                  <c:x val="-0.16210373086434482"/>
                  <c:y val="6.956419799878531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A4-4515-B3C6-56155E37098F}"/>
                </c:ext>
              </c:extLst>
            </c:dLbl>
            <c:dLbl>
              <c:idx val="7"/>
              <c:layout>
                <c:manualLayout>
                  <c:x val="-0.10721734280932006"/>
                  <c:y val="-2.13552847117504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A4-4515-B3C6-56155E37098F}"/>
                </c:ext>
              </c:extLst>
            </c:dLbl>
            <c:dLbl>
              <c:idx val="8"/>
              <c:layout>
                <c:manualLayout>
                  <c:x val="-0.14648096549850628"/>
                  <c:y val="-8.89142632575919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A4-4515-B3C6-56155E37098F}"/>
                </c:ext>
              </c:extLst>
            </c:dLbl>
            <c:dLbl>
              <c:idx val="9"/>
              <c:layout>
                <c:manualLayout>
                  <c:x val="-0.1516062056262294"/>
                  <c:y val="-0.120044497390377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52267245384643"/>
                      <c:h val="4.28015245095159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3FA4-4515-B3C6-56155E37098F}"/>
                </c:ext>
              </c:extLst>
            </c:dLbl>
            <c:dLbl>
              <c:idx val="10"/>
              <c:layout>
                <c:manualLayout>
                  <c:x val="-6.7426391375309383E-2"/>
                  <c:y val="-8.12811627227346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FA4-4515-B3C6-56155E37098F}"/>
                </c:ext>
              </c:extLst>
            </c:dLbl>
            <c:dLbl>
              <c:idx val="11"/>
              <c:layout>
                <c:manualLayout>
                  <c:x val="8.2004316684400266E-2"/>
                  <c:y val="-6.86349375977104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rgbClr val="62676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292228881157"/>
                      <c:h val="7.99728576765612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3FA4-4515-B3C6-56155E37098F}"/>
                </c:ext>
              </c:extLst>
            </c:dLbl>
            <c:dLbl>
              <c:idx val="12"/>
              <c:layout>
                <c:manualLayout>
                  <c:x val="6.3986393964731506E-2"/>
                  <c:y val="-2.814956506705470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FA4-4515-B3C6-56155E37098F}"/>
                </c:ext>
              </c:extLst>
            </c:dLbl>
            <c:dLbl>
              <c:idx val="13"/>
              <c:layout>
                <c:manualLayout>
                  <c:x val="7.78964796092384E-2"/>
                  <c:y val="8.44486952011641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FA4-4515-B3C6-56155E370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spc="0" baseline="0">
                    <a:solidFill>
                      <a:srgbClr val="626769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Sheet1!$B$1:$O$1</c:f>
              <c:strCache>
                <c:ptCount val="14"/>
                <c:pt idx="0">
                  <c:v>kubatura</c:v>
                </c:pt>
                <c:pt idx="1">
                  <c:v>infrastruktura drogowa</c:v>
                </c:pt>
                <c:pt idx="2">
                  <c:v>obiekty rekreacyjne</c:v>
                </c:pt>
                <c:pt idx="3">
                  <c:v>infrastruktura transportowa</c:v>
                </c:pt>
                <c:pt idx="4">
                  <c:v>rewitalizacja</c:v>
                </c:pt>
                <c:pt idx="5">
                  <c:v>energetyka</c:v>
                </c:pt>
                <c:pt idx="6">
                  <c:v>wod-kan</c:v>
                </c:pt>
                <c:pt idx="7">
                  <c:v>zagospodarowanie terenu</c:v>
                </c:pt>
                <c:pt idx="8">
                  <c:v>inne</c:v>
                </c:pt>
                <c:pt idx="9">
                  <c:v>zieleń</c:v>
                </c:pt>
                <c:pt idx="10">
                  <c:v>regulacja gospodarki wodnej</c:v>
                </c:pt>
                <c:pt idx="11">
                  <c:v>termomodernizacje</c:v>
                </c:pt>
                <c:pt idx="12">
                  <c:v>ścieżki rowerowe</c:v>
                </c:pt>
                <c:pt idx="13">
                  <c:v>rekultywacje</c:v>
                </c:pt>
              </c:strCache>
            </c:strRef>
          </c:cat>
          <c:val>
            <c:numRef>
              <c:f>Sheet1!$B$2:$O$2</c:f>
              <c:numCache>
                <c:formatCode>0%</c:formatCode>
                <c:ptCount val="14"/>
                <c:pt idx="0">
                  <c:v>0.20089285714285701</c:v>
                </c:pt>
                <c:pt idx="1">
                  <c:v>0.16517857142857101</c:v>
                </c:pt>
                <c:pt idx="2">
                  <c:v>0.13839285714285701</c:v>
                </c:pt>
                <c:pt idx="3">
                  <c:v>8.9285714285714302E-2</c:v>
                </c:pt>
                <c:pt idx="4">
                  <c:v>7.5892857142857095E-2</c:v>
                </c:pt>
                <c:pt idx="5">
                  <c:v>7.1428571428571397E-2</c:v>
                </c:pt>
                <c:pt idx="6">
                  <c:v>6.6964285714285698E-2</c:v>
                </c:pt>
                <c:pt idx="7">
                  <c:v>5.3571428571428603E-2</c:v>
                </c:pt>
                <c:pt idx="8">
                  <c:v>4.9107142857142898E-2</c:v>
                </c:pt>
                <c:pt idx="9">
                  <c:v>3.125E-2</c:v>
                </c:pt>
                <c:pt idx="10">
                  <c:v>2.6785714285714302E-2</c:v>
                </c:pt>
                <c:pt idx="11">
                  <c:v>1.7857142857142901E-2</c:v>
                </c:pt>
                <c:pt idx="12">
                  <c:v>8.9285714285714298E-3</c:v>
                </c:pt>
                <c:pt idx="13" formatCode="0.0%">
                  <c:v>4.4642857142857097E-3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FA4-4515-B3C6-56155E3709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E8D96-BB86-5A40-9206-36E04A4387B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141888-D1F7-1742-AE35-8531E74593A5}">
      <dgm:prSet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PAKIET DLA MIAST ŚREDNICH</a:t>
          </a:r>
        </a:p>
      </dgm:t>
    </dgm:pt>
    <dgm:pt modelId="{37AAA2CE-6895-E24B-BDD0-0B765A157D40}" type="parTrans" cxnId="{659E8A09-7526-6446-A9EF-0D1BCA1A28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BDBAFA6-B659-C34D-AF27-EE50409E0330}" type="sibTrans" cxnId="{659E8A09-7526-6446-A9EF-0D1BCA1A28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E0BAE4-0F15-E44C-BE13-8C0F2265A7BF}">
      <dgm:prSet/>
      <dgm:spPr>
        <a:solidFill>
          <a:srgbClr val="626769">
            <a:alpha val="50000"/>
          </a:srgbClr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SMART CITY </a:t>
          </a:r>
        </a:p>
      </dgm:t>
    </dgm:pt>
    <dgm:pt modelId="{B04DB60A-0433-2D4F-B4DC-6C86DF44D822}" type="parTrans" cxnId="{3FD6BCFA-921E-CF41-89B8-045239F233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05B67BD-BE85-6848-9B69-4604C32F9440}" type="sibTrans" cxnId="{3FD6BCFA-921E-CF41-89B8-045239F233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2F5A8A-5718-0F46-A0A6-AB925AB11EE3}">
      <dgm:prSet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PROGRAMY FLAGOWE</a:t>
          </a:r>
          <a:endParaRPr lang="pl-PL" dirty="0">
            <a:solidFill>
              <a:schemeClr val="bg1"/>
            </a:solidFill>
          </a:endParaRPr>
        </a:p>
      </dgm:t>
    </dgm:pt>
    <dgm:pt modelId="{C7D26227-3A86-0B4B-A06A-78E8D302BE80}" type="parTrans" cxnId="{D3EDF598-49CB-F041-A10A-5C6A0DAA2256}">
      <dgm:prSet/>
      <dgm:spPr/>
      <dgm:t>
        <a:bodyPr/>
        <a:lstStyle/>
        <a:p>
          <a:endParaRPr lang="en-US"/>
        </a:p>
      </dgm:t>
    </dgm:pt>
    <dgm:pt modelId="{607F3CF1-82F9-3144-BA4A-2F08686BBFBA}" type="sibTrans" cxnId="{D3EDF598-49CB-F041-A10A-5C6A0DAA2256}">
      <dgm:prSet/>
      <dgm:spPr/>
      <dgm:t>
        <a:bodyPr/>
        <a:lstStyle/>
        <a:p>
          <a:endParaRPr lang="en-US"/>
        </a:p>
      </dgm:t>
    </dgm:pt>
    <dgm:pt modelId="{349F3AF3-7DAB-9740-8A05-E7C7A3B19A92}" type="pres">
      <dgm:prSet presAssocID="{E8BE8D96-BB86-5A40-9206-36E04A4387B0}" presName="compositeShape" presStyleCnt="0">
        <dgm:presLayoutVars>
          <dgm:chMax val="7"/>
          <dgm:dir/>
          <dgm:resizeHandles val="exact"/>
        </dgm:presLayoutVars>
      </dgm:prSet>
      <dgm:spPr/>
    </dgm:pt>
    <dgm:pt modelId="{0891875E-211C-D64D-9391-19599E45F070}" type="pres">
      <dgm:prSet presAssocID="{52141888-D1F7-1742-AE35-8531E74593A5}" presName="circ1" presStyleLbl="vennNode1" presStyleIdx="0" presStyleCnt="3"/>
      <dgm:spPr/>
    </dgm:pt>
    <dgm:pt modelId="{806A0E1E-B68F-2045-8E34-98701CA2A58C}" type="pres">
      <dgm:prSet presAssocID="{52141888-D1F7-1742-AE35-8531E74593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4C5A0B-EDF8-F047-B489-694FEE482D51}" type="pres">
      <dgm:prSet presAssocID="{AFE0BAE4-0F15-E44C-BE13-8C0F2265A7BF}" presName="circ2" presStyleLbl="vennNode1" presStyleIdx="1" presStyleCnt="3" custLinFactNeighborX="-698" custLinFactNeighborY="-698"/>
      <dgm:spPr/>
    </dgm:pt>
    <dgm:pt modelId="{4401C79B-EA3A-2D46-B975-09AD70614B53}" type="pres">
      <dgm:prSet presAssocID="{AFE0BAE4-0F15-E44C-BE13-8C0F2265A7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F4E2234-9BCC-7847-BBCC-1CB090BA4E95}" type="pres">
      <dgm:prSet presAssocID="{832F5A8A-5718-0F46-A0A6-AB925AB11EE3}" presName="circ3" presStyleLbl="vennNode1" presStyleIdx="2" presStyleCnt="3"/>
      <dgm:spPr/>
    </dgm:pt>
    <dgm:pt modelId="{793A0C86-1809-E445-8A15-0153F960D241}" type="pres">
      <dgm:prSet presAssocID="{832F5A8A-5718-0F46-A0A6-AB925AB11E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59E8A09-7526-6446-A9EF-0D1BCA1A28F8}" srcId="{E8BE8D96-BB86-5A40-9206-36E04A4387B0}" destId="{52141888-D1F7-1742-AE35-8531E74593A5}" srcOrd="0" destOrd="0" parTransId="{37AAA2CE-6895-E24B-BDD0-0B765A157D40}" sibTransId="{0BDBAFA6-B659-C34D-AF27-EE50409E0330}"/>
    <dgm:cxn modelId="{1F5D5735-D217-DA46-BF67-673E790CE7C4}" type="presOf" srcId="{AFE0BAE4-0F15-E44C-BE13-8C0F2265A7BF}" destId="{4401C79B-EA3A-2D46-B975-09AD70614B53}" srcOrd="1" destOrd="0" presId="urn:microsoft.com/office/officeart/2005/8/layout/venn1"/>
    <dgm:cxn modelId="{4A556461-9540-5148-ACDA-D0D0E27E5227}" type="presOf" srcId="{832F5A8A-5718-0F46-A0A6-AB925AB11EE3}" destId="{3F4E2234-9BCC-7847-BBCC-1CB090BA4E95}" srcOrd="0" destOrd="0" presId="urn:microsoft.com/office/officeart/2005/8/layout/venn1"/>
    <dgm:cxn modelId="{3C99F344-40EA-F642-8DCE-83D5B303FC0E}" type="presOf" srcId="{832F5A8A-5718-0F46-A0A6-AB925AB11EE3}" destId="{793A0C86-1809-E445-8A15-0153F960D241}" srcOrd="1" destOrd="0" presId="urn:microsoft.com/office/officeart/2005/8/layout/venn1"/>
    <dgm:cxn modelId="{129C764B-CE65-314D-8664-A022D0CA1E50}" type="presOf" srcId="{AFE0BAE4-0F15-E44C-BE13-8C0F2265A7BF}" destId="{7D4C5A0B-EDF8-F047-B489-694FEE482D51}" srcOrd="0" destOrd="0" presId="urn:microsoft.com/office/officeart/2005/8/layout/venn1"/>
    <dgm:cxn modelId="{ABBD536C-375B-5D4D-A03C-AF0ACC883469}" type="presOf" srcId="{52141888-D1F7-1742-AE35-8531E74593A5}" destId="{806A0E1E-B68F-2045-8E34-98701CA2A58C}" srcOrd="1" destOrd="0" presId="urn:microsoft.com/office/officeart/2005/8/layout/venn1"/>
    <dgm:cxn modelId="{D3EDF598-49CB-F041-A10A-5C6A0DAA2256}" srcId="{E8BE8D96-BB86-5A40-9206-36E04A4387B0}" destId="{832F5A8A-5718-0F46-A0A6-AB925AB11EE3}" srcOrd="2" destOrd="0" parTransId="{C7D26227-3A86-0B4B-A06A-78E8D302BE80}" sibTransId="{607F3CF1-82F9-3144-BA4A-2F08686BBFBA}"/>
    <dgm:cxn modelId="{494BFBA3-33E4-6248-A9D2-81E57E6B6B7F}" type="presOf" srcId="{52141888-D1F7-1742-AE35-8531E74593A5}" destId="{0891875E-211C-D64D-9391-19599E45F070}" srcOrd="0" destOrd="0" presId="urn:microsoft.com/office/officeart/2005/8/layout/venn1"/>
    <dgm:cxn modelId="{916109CC-8BFA-0149-9A5F-5DBD732C57CF}" type="presOf" srcId="{E8BE8D96-BB86-5A40-9206-36E04A4387B0}" destId="{349F3AF3-7DAB-9740-8A05-E7C7A3B19A92}" srcOrd="0" destOrd="0" presId="urn:microsoft.com/office/officeart/2005/8/layout/venn1"/>
    <dgm:cxn modelId="{3FD6BCFA-921E-CF41-89B8-045239F2339E}" srcId="{E8BE8D96-BB86-5A40-9206-36E04A4387B0}" destId="{AFE0BAE4-0F15-E44C-BE13-8C0F2265A7BF}" srcOrd="1" destOrd="0" parTransId="{B04DB60A-0433-2D4F-B4DC-6C86DF44D822}" sibTransId="{C05B67BD-BE85-6848-9B69-4604C32F9440}"/>
    <dgm:cxn modelId="{36F8AA56-AD00-4542-B3AD-79B1376ADC90}" type="presParOf" srcId="{349F3AF3-7DAB-9740-8A05-E7C7A3B19A92}" destId="{0891875E-211C-D64D-9391-19599E45F070}" srcOrd="0" destOrd="0" presId="urn:microsoft.com/office/officeart/2005/8/layout/venn1"/>
    <dgm:cxn modelId="{1BCF2B35-A25F-EE47-8BAD-89DBEA349D2C}" type="presParOf" srcId="{349F3AF3-7DAB-9740-8A05-E7C7A3B19A92}" destId="{806A0E1E-B68F-2045-8E34-98701CA2A58C}" srcOrd="1" destOrd="0" presId="urn:microsoft.com/office/officeart/2005/8/layout/venn1"/>
    <dgm:cxn modelId="{AB65C1DD-CDD3-8F49-9029-902192FCE30F}" type="presParOf" srcId="{349F3AF3-7DAB-9740-8A05-E7C7A3B19A92}" destId="{7D4C5A0B-EDF8-F047-B489-694FEE482D51}" srcOrd="2" destOrd="0" presId="urn:microsoft.com/office/officeart/2005/8/layout/venn1"/>
    <dgm:cxn modelId="{88ECDFBF-E281-FF44-B42C-3647E3415974}" type="presParOf" srcId="{349F3AF3-7DAB-9740-8A05-E7C7A3B19A92}" destId="{4401C79B-EA3A-2D46-B975-09AD70614B53}" srcOrd="3" destOrd="0" presId="urn:microsoft.com/office/officeart/2005/8/layout/venn1"/>
    <dgm:cxn modelId="{70B99B77-DFEF-1941-87DE-05BED5DD301A}" type="presParOf" srcId="{349F3AF3-7DAB-9740-8A05-E7C7A3B19A92}" destId="{3F4E2234-9BCC-7847-BBCC-1CB090BA4E95}" srcOrd="4" destOrd="0" presId="urn:microsoft.com/office/officeart/2005/8/layout/venn1"/>
    <dgm:cxn modelId="{B4CB059C-6828-2B45-84D1-35B2FF7B42E2}" type="presParOf" srcId="{349F3AF3-7DAB-9740-8A05-E7C7A3B19A92}" destId="{793A0C86-1809-E445-8A15-0153F960D24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875E-211C-D64D-9391-19599E45F070}">
      <dsp:nvSpPr>
        <dsp:cNvPr id="0" name=""/>
        <dsp:cNvSpPr/>
      </dsp:nvSpPr>
      <dsp:spPr>
        <a:xfrm>
          <a:off x="1449627" y="50545"/>
          <a:ext cx="2426207" cy="24262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bg1"/>
              </a:solidFill>
            </a:rPr>
            <a:t>PAKIET DLA MIAST ŚREDNICH</a:t>
          </a:r>
        </a:p>
      </dsp:txBody>
      <dsp:txXfrm>
        <a:off x="1773121" y="475132"/>
        <a:ext cx="1779218" cy="1091793"/>
      </dsp:txXfrm>
    </dsp:sp>
    <dsp:sp modelId="{7D4C5A0B-EDF8-F047-B489-694FEE482D51}">
      <dsp:nvSpPr>
        <dsp:cNvPr id="0" name=""/>
        <dsp:cNvSpPr/>
      </dsp:nvSpPr>
      <dsp:spPr>
        <a:xfrm>
          <a:off x="2308148" y="1549990"/>
          <a:ext cx="2426207" cy="2426207"/>
        </a:xfrm>
        <a:prstGeom prst="ellipse">
          <a:avLst/>
        </a:prstGeom>
        <a:solidFill>
          <a:srgbClr val="62676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bg1"/>
              </a:solidFill>
            </a:rPr>
            <a:t>SMART CITY </a:t>
          </a:r>
        </a:p>
      </dsp:txBody>
      <dsp:txXfrm>
        <a:off x="3050163" y="2176760"/>
        <a:ext cx="1455724" cy="1334414"/>
      </dsp:txXfrm>
    </dsp:sp>
    <dsp:sp modelId="{3F4E2234-9BCC-7847-BBCC-1CB090BA4E95}">
      <dsp:nvSpPr>
        <dsp:cNvPr id="0" name=""/>
        <dsp:cNvSpPr/>
      </dsp:nvSpPr>
      <dsp:spPr>
        <a:xfrm>
          <a:off x="574170" y="1566925"/>
          <a:ext cx="2426207" cy="2426207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>
              <a:solidFill>
                <a:schemeClr val="bg1"/>
              </a:solidFill>
            </a:rPr>
            <a:t>PROGRAMY FLAGOWE</a:t>
          </a:r>
          <a:endParaRPr lang="pl-PL" sz="2300" kern="1200" dirty="0">
            <a:solidFill>
              <a:schemeClr val="bg1"/>
            </a:solidFill>
          </a:endParaRPr>
        </a:p>
      </dsp:txBody>
      <dsp:txXfrm>
        <a:off x="802638" y="2193695"/>
        <a:ext cx="1455724" cy="1334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71399-DE5F-4AEC-983F-73FABD417EF0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C60F-06B1-444F-85D5-59D4587791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77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C60F-06B1-444F-85D5-59D45877915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69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E5E58-10E0-4D4B-B52A-009A963753B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51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C60F-06B1-444F-85D5-59D45877915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53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owy + logo partn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6"/>
          <p:cNvCxnSpPr>
            <a:cxnSpLocks/>
          </p:cNvCxnSpPr>
          <p:nvPr userDrawn="1"/>
        </p:nvCxnSpPr>
        <p:spPr>
          <a:xfrm>
            <a:off x="468000" y="3698674"/>
            <a:ext cx="11232000" cy="13791"/>
          </a:xfrm>
          <a:prstGeom prst="straightConnector1">
            <a:avLst/>
          </a:prstGeom>
          <a:ln w="25400">
            <a:gradFill flip="none" rotWithShape="1">
              <a:gsLst>
                <a:gs pos="61000">
                  <a:srgbClr val="D2796D"/>
                </a:gs>
                <a:gs pos="31000">
                  <a:srgbClr val="C34B45"/>
                </a:gs>
                <a:gs pos="100000">
                  <a:schemeClr val="bg1"/>
                </a:gs>
                <a:gs pos="0">
                  <a:schemeClr val="accent1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ymbol zastępczy tekstu 25"/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504950"/>
            <a:ext cx="11232000" cy="1689100"/>
          </a:xfr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prezentacji (Times New Roman, 36 </a:t>
            </a:r>
            <a:r>
              <a:rPr lang="pl-PL" dirty="0" err="1"/>
              <a:t>pt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spc="-20" dirty="0" err="1"/>
              <a:t>Offic</a:t>
            </a:r>
            <a:r>
              <a:rPr lang="pl-PL" spc="-2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5" dirty="0"/>
              <a:t>lam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5" dirty="0" err="1"/>
              <a:t>inihitat</a:t>
            </a:r>
            <a:r>
              <a:rPr lang="pl-PL" spc="-5" dirty="0"/>
              <a:t> </a:t>
            </a:r>
            <a:r>
              <a:rPr lang="pl-PL" spc="-10" dirty="0" err="1"/>
              <a:t>ommo-loris</a:t>
            </a:r>
            <a:r>
              <a:rPr lang="pl-PL" spc="-10" dirty="0"/>
              <a:t> </a:t>
            </a:r>
            <a:r>
              <a:rPr lang="pl-PL" spc="-5" dirty="0" err="1"/>
              <a:t>etur</a:t>
            </a:r>
            <a:r>
              <a:rPr lang="pl-PL" spc="-5" dirty="0"/>
              <a:t> </a:t>
            </a:r>
            <a:r>
              <a:rPr lang="pl-PL" spc="-20" dirty="0"/>
              <a:t>aut  </a:t>
            </a:r>
            <a:r>
              <a:rPr lang="pl-PL" dirty="0" err="1"/>
              <a:t>verum</a:t>
            </a:r>
            <a:endParaRPr lang="pl-PL" dirty="0"/>
          </a:p>
        </p:txBody>
      </p:sp>
      <p:sp>
        <p:nvSpPr>
          <p:cNvPr id="28" name="Symbol zastępczy tekstu 27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4249281"/>
            <a:ext cx="8280000" cy="112236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Podtytuł prezentacji (Calibri, 24 </a:t>
            </a:r>
            <a:r>
              <a:rPr lang="pl-PL" dirty="0" err="1"/>
              <a:t>pt</a:t>
            </a:r>
            <a:r>
              <a:rPr lang="pl-PL" dirty="0"/>
              <a:t>)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endParaRPr lang="pl-PL" dirty="0"/>
          </a:p>
        </p:txBody>
      </p:sp>
      <p:sp>
        <p:nvSpPr>
          <p:cNvPr id="29" name="Symbol zastępczy tekstu 27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5567424"/>
            <a:ext cx="8280000" cy="905743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Data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3" hasCustomPrompt="1"/>
          </p:nvPr>
        </p:nvSpPr>
        <p:spPr>
          <a:xfrm>
            <a:off x="8882717" y="499600"/>
            <a:ext cx="2817283" cy="753038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pl-PL" dirty="0"/>
              <a:t>Logo partnera</a:t>
            </a:r>
          </a:p>
        </p:txBody>
      </p:sp>
    </p:spTree>
    <p:extLst>
      <p:ext uri="{BB962C8B-B14F-4D97-AF65-F5344CB8AC3E}">
        <p14:creationId xmlns:p14="http://schemas.microsoft.com/office/powerpoint/2010/main" val="27964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1 kolum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sz="quarter" idx="13" hasCustomPrompt="1"/>
          </p:nvPr>
        </p:nvSpPr>
        <p:spPr>
          <a:xfrm>
            <a:off x="323999" y="1458999"/>
            <a:ext cx="11520000" cy="374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Podtytuł/Nagłówek</a:t>
            </a:r>
          </a:p>
        </p:txBody>
      </p:sp>
      <p:cxnSp>
        <p:nvCxnSpPr>
          <p:cNvPr id="9" name="Straight Arrow Connector 6"/>
          <p:cNvCxnSpPr>
            <a:cxnSpLocks/>
          </p:cNvCxnSpPr>
          <p:nvPr userDrawn="1"/>
        </p:nvCxnSpPr>
        <p:spPr>
          <a:xfrm>
            <a:off x="323999" y="1152001"/>
            <a:ext cx="10368000" cy="0"/>
          </a:xfrm>
          <a:prstGeom prst="straightConnector1">
            <a:avLst/>
          </a:prstGeom>
          <a:ln w="25400">
            <a:gradFill flip="none" rotWithShape="1">
              <a:gsLst>
                <a:gs pos="65000">
                  <a:srgbClr val="D2796D"/>
                </a:gs>
                <a:gs pos="35000">
                  <a:srgbClr val="C34B45"/>
                </a:gs>
                <a:gs pos="100000">
                  <a:schemeClr val="bg1"/>
                </a:gs>
                <a:gs pos="0">
                  <a:schemeClr val="accent1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3999" y="324914"/>
            <a:ext cx="10080000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prezentacji (Times New Roman, 24 </a:t>
            </a:r>
            <a:r>
              <a:rPr lang="pl-PL" dirty="0" err="1"/>
              <a:t>pt</a:t>
            </a:r>
            <a:r>
              <a:rPr lang="pl-PL" dirty="0"/>
              <a:t>),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office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spc="-5" dirty="0">
                <a:cs typeface="Calibri" panose="020F0502020204030204" pitchFamily="34" charset="0"/>
              </a:rPr>
              <a:t> lam </a:t>
            </a:r>
            <a:r>
              <a:rPr lang="pl-PL" dirty="0" err="1">
                <a:cs typeface="Calibri" panose="020F0502020204030204" pitchFamily="34" charset="0"/>
              </a:rPr>
              <a:t>il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inihitat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ommoloris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etur</a:t>
            </a:r>
            <a:r>
              <a:rPr lang="pl-PL" spc="-5" dirty="0">
                <a:cs typeface="Calibri" panose="020F0502020204030204" pitchFamily="34" charset="0"/>
              </a:rPr>
              <a:t> </a:t>
            </a:r>
            <a:r>
              <a:rPr lang="pl-PL" spc="-20" dirty="0">
                <a:cs typeface="Calibri" panose="020F0502020204030204" pitchFamily="34" charset="0"/>
              </a:rPr>
              <a:t>aut  </a:t>
            </a:r>
            <a:r>
              <a:rPr lang="pl-PL" dirty="0" err="1">
                <a:cs typeface="Calibri" panose="020F0502020204030204" pitchFamily="34" charset="0"/>
              </a:rPr>
              <a:t>verum</a:t>
            </a:r>
            <a:r>
              <a:rPr lang="pl-PL" dirty="0">
                <a:cs typeface="Calibri" panose="020F0502020204030204" pitchFamily="34" charset="0"/>
              </a:rPr>
              <a:t> </a:t>
            </a:r>
            <a:r>
              <a:rPr lang="pl-PL" spc="-10" dirty="0" err="1">
                <a:cs typeface="Calibri" panose="020F0502020204030204" pitchFamily="34" charset="0"/>
              </a:rPr>
              <a:t>dolupta</a:t>
            </a:r>
            <a:r>
              <a:rPr lang="pl-PL" spc="-10" dirty="0">
                <a:cs typeface="Calibri" panose="020F0502020204030204" pitchFamily="34" charset="0"/>
              </a:rPr>
              <a:t> </a:t>
            </a:r>
            <a:r>
              <a:rPr lang="pl-PL" spc="-5" dirty="0" err="1">
                <a:cs typeface="Calibri" panose="020F0502020204030204" pitchFamily="34" charset="0"/>
              </a:rPr>
              <a:t>tecest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324000" y="1855373"/>
            <a:ext cx="11520000" cy="3997325"/>
          </a:xfrm>
        </p:spPr>
        <p:txBody>
          <a:bodyPr lIns="0" tIns="0" rIns="0" bIns="0"/>
          <a:lstStyle>
            <a:lvl1pPr marL="0" indent="0" defTabSz="357188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Times New Roman" panose="02020603050405020304" pitchFamily="18" charset="0"/>
              <a:buNone/>
              <a:defRPr sz="1800" b="0"/>
            </a:lvl1pPr>
            <a:lvl2pPr marL="288000" marR="0" indent="-228600" algn="l" defTabSz="5381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imes New Roman" panose="02020603050405020304" pitchFamily="18" charset="0"/>
              <a:buChar char="̴"/>
              <a:tabLst/>
              <a:defRPr sz="1800"/>
            </a:lvl2pPr>
            <a:lvl3pPr marL="504000">
              <a:defRPr sz="1600"/>
            </a:lvl3pPr>
            <a:lvl4pPr marL="792000" indent="-228600">
              <a:buFont typeface="Times New Roman" panose="02020603050405020304" pitchFamily="18" charset="0"/>
              <a:buChar char="̵"/>
              <a:defRPr sz="1400"/>
            </a:lvl4pPr>
          </a:lstStyle>
          <a:p>
            <a:pPr lvl="0"/>
            <a:r>
              <a:rPr lang="pl-PL" dirty="0"/>
              <a:t>Kliknij, aby dodać tekst slajdu (Calibri 18 </a:t>
            </a:r>
            <a:r>
              <a:rPr lang="pl-PL" dirty="0" err="1"/>
              <a:t>pt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Pierwszy poziom wypunktowania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910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324914"/>
            <a:ext cx="10080000" cy="8270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pl-PL" dirty="0"/>
              <a:t>Tytuł sekcji (Times New Roman, 24 </a:t>
            </a:r>
            <a:r>
              <a:rPr lang="pl-PL" dirty="0" err="1"/>
              <a:t>pt</a:t>
            </a:r>
            <a:r>
              <a:rPr lang="pl-PL" dirty="0"/>
              <a:t>)</a:t>
            </a:r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DCEF83E4-8D03-4B5B-B10E-D3CD130177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4000" y="1522921"/>
            <a:ext cx="3420000" cy="40429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C23DF372-F539-46A0-9140-8CECEA919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8704" y="1522922"/>
            <a:ext cx="7735296" cy="33331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chemeClr val="tx2"/>
                </a:solidFill>
              </a:rPr>
              <a:t>Imię Nazwisko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930A5F8C-4523-44B2-BB5D-607C75893D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8704" y="1886172"/>
            <a:ext cx="7735296" cy="32719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Stanowisko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8B7AFCBE-5B80-4899-887D-F1C23D7B3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704" y="2359153"/>
            <a:ext cx="7735296" cy="320676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>
              <a:solidFill>
                <a:srgbClr val="62676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tel.: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 err="1">
                <a:solidFill>
                  <a:srgbClr val="626769"/>
                </a:solidFill>
              </a:rPr>
              <a:t>mob</a:t>
            </a:r>
            <a:r>
              <a:rPr lang="pl-PL" spc="-10" dirty="0">
                <a:solidFill>
                  <a:srgbClr val="626769"/>
                </a:solidFill>
              </a:rPr>
              <a:t>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e-mail: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www.paih.pl</a:t>
            </a:r>
          </a:p>
        </p:txBody>
      </p: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C08FFB68-94BD-4F1E-9FF1-78A2673B0F89}"/>
              </a:ext>
            </a:extLst>
          </p:cNvPr>
          <p:cNvCxnSpPr>
            <a:cxnSpLocks/>
          </p:cNvCxnSpPr>
          <p:nvPr userDrawn="1"/>
        </p:nvCxnSpPr>
        <p:spPr>
          <a:xfrm>
            <a:off x="323999" y="1152001"/>
            <a:ext cx="10368000" cy="0"/>
          </a:xfrm>
          <a:prstGeom prst="straightConnector1">
            <a:avLst/>
          </a:prstGeom>
          <a:ln w="25400">
            <a:gradFill flip="none" rotWithShape="1">
              <a:gsLst>
                <a:gs pos="65000">
                  <a:srgbClr val="D2796D"/>
                </a:gs>
                <a:gs pos="35000">
                  <a:srgbClr val="C34B45"/>
                </a:gs>
                <a:gs pos="100000">
                  <a:schemeClr val="bg1"/>
                </a:gs>
                <a:gs pos="0">
                  <a:schemeClr val="accent1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7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y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6"/>
          <p:cNvCxnSpPr>
            <a:cxnSpLocks/>
          </p:cNvCxnSpPr>
          <p:nvPr userDrawn="1"/>
        </p:nvCxnSpPr>
        <p:spPr>
          <a:xfrm>
            <a:off x="323999" y="1152001"/>
            <a:ext cx="10368000" cy="0"/>
          </a:xfrm>
          <a:prstGeom prst="straightConnector1">
            <a:avLst/>
          </a:prstGeom>
          <a:ln w="25400">
            <a:gradFill flip="none" rotWithShape="1">
              <a:gsLst>
                <a:gs pos="65000">
                  <a:srgbClr val="D2796D"/>
                </a:gs>
                <a:gs pos="35000">
                  <a:srgbClr val="C34B45"/>
                </a:gs>
                <a:gs pos="100000">
                  <a:schemeClr val="bg1"/>
                </a:gs>
                <a:gs pos="0">
                  <a:schemeClr val="accent1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31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605-31A1-8641-AE91-1887824A63FA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AD3E-E7FE-1A4A-A5C6-384F2E5BEC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58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ACF7-F0A0-4A91-BFC8-73FFE143871A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B16D-D7FB-4722-A93E-B27BAD17AA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7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43" r:id="rId3"/>
    <p:sldLayoutId id="2147483745" r:id="rId4"/>
    <p:sldLayoutId id="214748374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539AD05-881C-471C-BCFA-6E5505008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536" y="3862070"/>
            <a:ext cx="11232000" cy="1024891"/>
          </a:xfrm>
        </p:spPr>
        <p:txBody>
          <a:bodyPr/>
          <a:lstStyle/>
          <a:p>
            <a:r>
              <a:rPr lang="pl-PL" sz="2400" b="1" dirty="0">
                <a:latin typeface="+mn-lt"/>
                <a:cs typeface="Times New Roman"/>
              </a:rPr>
              <a:t>PFR – partner w realizacji projektów samorządowych</a:t>
            </a:r>
          </a:p>
        </p:txBody>
      </p:sp>
      <p:sp>
        <p:nvSpPr>
          <p:cNvPr id="4" name="Symbol zastępczy tekstu 1">
            <a:extLst>
              <a:ext uri="{FF2B5EF4-FFF2-40B4-BE49-F238E27FC236}">
                <a16:creationId xmlns:a16="http://schemas.microsoft.com/office/drawing/2014/main" id="{1694323B-9616-4C29-BC19-0C7F741B3BFB}"/>
              </a:ext>
            </a:extLst>
          </p:cNvPr>
          <p:cNvSpPr txBox="1">
            <a:spLocks/>
          </p:cNvSpPr>
          <p:nvPr/>
        </p:nvSpPr>
        <p:spPr>
          <a:xfrm>
            <a:off x="480000" y="1534161"/>
            <a:ext cx="11232000" cy="14617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>
                <a:latin typeface="+mn-lt"/>
              </a:rPr>
              <a:t>Wymiar miejski polityki rozwoju, działania wspierające rozwój miast w kontekście realizacji New Urban Agenda i SDG 11</a:t>
            </a:r>
          </a:p>
        </p:txBody>
      </p:sp>
      <p:sp>
        <p:nvSpPr>
          <p:cNvPr id="5" name="Prostokąt 3">
            <a:extLst>
              <a:ext uri="{FF2B5EF4-FFF2-40B4-BE49-F238E27FC236}">
                <a16:creationId xmlns:a16="http://schemas.microsoft.com/office/drawing/2014/main" id="{A7E251BB-41A0-334E-937E-F4C0B5C687A2}"/>
              </a:ext>
            </a:extLst>
          </p:cNvPr>
          <p:cNvSpPr/>
          <p:nvPr/>
        </p:nvSpPr>
        <p:spPr>
          <a:xfrm>
            <a:off x="464536" y="5199674"/>
            <a:ext cx="5136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60606"/>
                </a:solidFill>
                <a:ea typeface="Times New Roman" charset="0"/>
                <a:cs typeface="Times New Roman" charset="0"/>
              </a:rPr>
              <a:t>Bartłomiej Pawlak – V-ce Prezes PFR S.A.</a:t>
            </a:r>
            <a:endParaRPr lang="pl-PL" dirty="0">
              <a:solidFill>
                <a:srgbClr val="060606"/>
              </a:solidFill>
              <a:ea typeface="Times New Roman" charset="0"/>
              <a:cs typeface="Times New Roman" charset="0"/>
            </a:endParaRPr>
          </a:p>
          <a:p>
            <a:endParaRPr lang="pl-PL" sz="1600" dirty="0">
              <a:solidFill>
                <a:srgbClr val="060606"/>
              </a:solidFill>
              <a:ea typeface="Times New Roman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rgbClr val="060606"/>
                </a:solidFill>
                <a:ea typeface="Times New Roman" charset="0"/>
                <a:cs typeface="Times New Roman" panose="02020603050405020304" pitchFamily="18" charset="0"/>
              </a:rPr>
              <a:t>Kraków, 1 kwietnia 2019</a:t>
            </a:r>
            <a:r>
              <a:rPr lang="pl-PL" dirty="0">
                <a:solidFill>
                  <a:srgbClr val="060606"/>
                </a:solidFill>
                <a:ea typeface="Times New Roman" charset="0"/>
                <a:cs typeface="Times New Roman" charset="0"/>
              </a:rPr>
              <a:t> </a:t>
            </a:r>
            <a:br>
              <a:rPr lang="pl-PL" dirty="0">
                <a:solidFill>
                  <a:srgbClr val="060606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pl-PL" dirty="0">
              <a:solidFill>
                <a:srgbClr val="06060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3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23D84C7B-00C2-472E-B483-A48D1E5BC8E0}"/>
              </a:ext>
            </a:extLst>
          </p:cNvPr>
          <p:cNvSpPr txBox="1">
            <a:spLocks/>
          </p:cNvSpPr>
          <p:nvPr/>
        </p:nvSpPr>
        <p:spPr>
          <a:xfrm>
            <a:off x="323999" y="324914"/>
            <a:ext cx="10080000" cy="827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rgbClr val="626769"/>
                </a:solidFill>
              </a:rPr>
              <a:t>30 lat transformacji </a:t>
            </a:r>
            <a:r>
              <a:rPr lang="mr-IN" dirty="0">
                <a:solidFill>
                  <a:srgbClr val="626769"/>
                </a:solidFill>
              </a:rPr>
              <a:t>–</a:t>
            </a:r>
            <a:r>
              <a:rPr lang="pl-PL" dirty="0">
                <a:solidFill>
                  <a:srgbClr val="626769"/>
                </a:solidFill>
              </a:rPr>
              <a:t> stare i nowe wyzwania polskich miast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53BE40F-FB91-4E93-90E0-F04C350C7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234" y="1388092"/>
            <a:ext cx="3157537" cy="2873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301AF0F-2103-4C75-A032-B21F646E3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86" y="1553619"/>
            <a:ext cx="258948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34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600" b="1" dirty="0">
                <a:solidFill>
                  <a:srgbClr val="17AE4A"/>
                </a:solidFill>
                <a:latin typeface="+mn-lt"/>
              </a:rPr>
              <a:t>Oczekiwania Mieszkańców </a:t>
            </a:r>
            <a:endParaRPr lang="pl-PL" altLang="pl-PL" sz="1600" dirty="0">
              <a:solidFill>
                <a:srgbClr val="7E7E7E"/>
              </a:solidFill>
              <a:latin typeface="+mn-lt"/>
            </a:endParaRPr>
          </a:p>
          <a:p>
            <a:pPr algn="r" eaLnBrk="1" hangingPunct="1"/>
            <a:r>
              <a:rPr lang="pl-PL" altLang="pl-PL" sz="1400" dirty="0">
                <a:solidFill>
                  <a:srgbClr val="7E7E7E"/>
                </a:solidFill>
                <a:latin typeface="+mn-lt"/>
              </a:rPr>
              <a:t>Poczucie bezpieczeństwa, fizycznego i socjalnego (praca i mieszkanie, żłobki i przedszkola), rosnące poczucie komfortu, </a:t>
            </a:r>
            <a:br>
              <a:rPr lang="pl-PL" altLang="pl-PL" sz="1400" dirty="0">
                <a:solidFill>
                  <a:srgbClr val="7E7E7E"/>
                </a:solidFill>
                <a:latin typeface="+mn-lt"/>
              </a:rPr>
            </a:br>
            <a:r>
              <a:rPr lang="pl-PL" altLang="pl-PL" sz="1400" dirty="0">
                <a:solidFill>
                  <a:srgbClr val="7E7E7E"/>
                </a:solidFill>
                <a:latin typeface="+mn-lt"/>
              </a:rPr>
              <a:t>możliwości rozwoju,</a:t>
            </a:r>
          </a:p>
          <a:p>
            <a:pPr algn="r" eaLnBrk="1" hangingPunct="1"/>
            <a:r>
              <a:rPr lang="pl-PL" altLang="pl-PL" sz="1400" dirty="0">
                <a:solidFill>
                  <a:srgbClr val="7E7E7E"/>
                </a:solidFill>
                <a:latin typeface="+mn-lt"/>
              </a:rPr>
              <a:t>zapewnienie rozrywki, </a:t>
            </a:r>
            <a:endParaRPr lang="pl-PL" altLang="pl-PL" sz="1400" dirty="0">
              <a:latin typeface="+mn-lt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A46680D-11AD-4D0E-B6E3-3B88C59C1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83" y="4399985"/>
            <a:ext cx="461168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1085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600" b="1" dirty="0">
                <a:solidFill>
                  <a:srgbClr val="17AE4A"/>
                </a:solidFill>
                <a:latin typeface="+mn-lt"/>
              </a:rPr>
              <a:t>Zaopatrzenie w</a:t>
            </a:r>
          </a:p>
          <a:p>
            <a:pPr algn="r" eaLnBrk="1" hangingPunct="1"/>
            <a:r>
              <a:rPr lang="pl-PL" altLang="pl-PL" sz="1400" dirty="0">
                <a:solidFill>
                  <a:srgbClr val="7E7E7E"/>
                </a:solidFill>
                <a:latin typeface="+mn-lt"/>
              </a:rPr>
              <a:t>wodę, czystą energię, transport, infrastrukturę komunikacyjną, opiekę zdrowotną, nowoczesną edukację</a:t>
            </a:r>
            <a:endParaRPr lang="pl-PL" altLang="pl-PL" sz="1400" dirty="0">
              <a:latin typeface="+mn-lt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4D73CDF0-548D-4F4E-9CC5-7DA6F445E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59" y="1594150"/>
            <a:ext cx="413702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b="1" dirty="0">
                <a:solidFill>
                  <a:srgbClr val="17AE4A"/>
                </a:solidFill>
                <a:latin typeface="+mn-lt"/>
              </a:rPr>
              <a:t>Rosnące presje</a:t>
            </a:r>
            <a:endParaRPr lang="pl-PL" altLang="pl-PL" sz="1600" dirty="0">
              <a:latin typeface="+mn-lt"/>
            </a:endParaRPr>
          </a:p>
          <a:p>
            <a:pPr eaLnBrk="1" hangingPunct="1"/>
            <a:r>
              <a:rPr lang="pl-PL" altLang="pl-PL" sz="1400" dirty="0">
                <a:solidFill>
                  <a:srgbClr val="7E7E7E"/>
                </a:solidFill>
                <a:latin typeface="+mn-lt"/>
              </a:rPr>
              <a:t>zadłużenie, depopulacja miast średnich, starzejąca się infrastruktura, wyzwania środowiskowe, coraz bardziej złożona organizacja urzędu, nowe zagrożenia </a:t>
            </a:r>
            <a:endParaRPr lang="pl-PL" altLang="pl-PL" sz="1400" dirty="0">
              <a:latin typeface="+mn-lt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E863522A-B44B-4FCF-B77C-C568FBB22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84" y="4523205"/>
            <a:ext cx="38242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b="1" dirty="0">
                <a:solidFill>
                  <a:srgbClr val="17AE4A"/>
                </a:solidFill>
                <a:latin typeface="+mn-lt"/>
              </a:rPr>
              <a:t>Nowe otoczenie technologiczne</a:t>
            </a:r>
            <a:endParaRPr lang="pl-PL" altLang="pl-PL" sz="1600" dirty="0">
              <a:solidFill>
                <a:srgbClr val="7E7E7E"/>
              </a:solidFill>
              <a:latin typeface="+mn-lt"/>
            </a:endParaRPr>
          </a:p>
          <a:p>
            <a:pPr eaLnBrk="1" hangingPunct="1"/>
            <a:r>
              <a:rPr lang="pl-PL" altLang="pl-PL" sz="1400" dirty="0">
                <a:solidFill>
                  <a:srgbClr val="7E7E7E"/>
                </a:solidFill>
                <a:latin typeface="+mn-lt"/>
              </a:rPr>
              <a:t>Dane i analityka, technologie mobilne, media społecznościowe, </a:t>
            </a:r>
            <a:r>
              <a:rPr lang="pl-PL" altLang="pl-PL" sz="1400" dirty="0" err="1">
                <a:solidFill>
                  <a:srgbClr val="7E7E7E"/>
                </a:solidFill>
                <a:latin typeface="+mn-lt"/>
              </a:rPr>
              <a:t>internet</a:t>
            </a:r>
            <a:r>
              <a:rPr lang="pl-PL" altLang="pl-PL" sz="1400" dirty="0">
                <a:solidFill>
                  <a:srgbClr val="7E7E7E"/>
                </a:solidFill>
                <a:latin typeface="+mn-lt"/>
              </a:rPr>
              <a:t> rzeczy</a:t>
            </a:r>
            <a:endParaRPr lang="pl-PL" altLang="pl-PL" sz="1400" dirty="0">
              <a:latin typeface="+mn-lt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2791776E-2205-4262-A7E8-85494B18A7EA}"/>
              </a:ext>
            </a:extLst>
          </p:cNvPr>
          <p:cNvSpPr>
            <a:spLocks/>
          </p:cNvSpPr>
          <p:nvPr/>
        </p:nvSpPr>
        <p:spPr bwMode="auto">
          <a:xfrm>
            <a:off x="3436983" y="1646547"/>
            <a:ext cx="1493837" cy="113913"/>
          </a:xfrm>
          <a:custGeom>
            <a:avLst/>
            <a:gdLst>
              <a:gd name="T0" fmla="*/ 38100 w 984250"/>
              <a:gd name="T1" fmla="*/ 0 h 76200"/>
              <a:gd name="T2" fmla="*/ 23252 w 984250"/>
              <a:gd name="T3" fmla="*/ 2988 h 76200"/>
              <a:gd name="T4" fmla="*/ 11144 w 984250"/>
              <a:gd name="T5" fmla="*/ 11144 h 76200"/>
              <a:gd name="T6" fmla="*/ 2988 w 984250"/>
              <a:gd name="T7" fmla="*/ 23252 h 76200"/>
              <a:gd name="T8" fmla="*/ 0 w 984250"/>
              <a:gd name="T9" fmla="*/ 38100 h 76200"/>
              <a:gd name="T10" fmla="*/ 2988 w 984250"/>
              <a:gd name="T11" fmla="*/ 52947 h 76200"/>
              <a:gd name="T12" fmla="*/ 11144 w 984250"/>
              <a:gd name="T13" fmla="*/ 65055 h 76200"/>
              <a:gd name="T14" fmla="*/ 23252 w 984250"/>
              <a:gd name="T15" fmla="*/ 73211 h 76200"/>
              <a:gd name="T16" fmla="*/ 38100 w 984250"/>
              <a:gd name="T17" fmla="*/ 76200 h 76200"/>
              <a:gd name="T18" fmla="*/ 52947 w 984250"/>
              <a:gd name="T19" fmla="*/ 73211 h 76200"/>
              <a:gd name="T20" fmla="*/ 65055 w 984250"/>
              <a:gd name="T21" fmla="*/ 65055 h 76200"/>
              <a:gd name="T22" fmla="*/ 73211 w 984250"/>
              <a:gd name="T23" fmla="*/ 52947 h 76200"/>
              <a:gd name="T24" fmla="*/ 74921 w 984250"/>
              <a:gd name="T25" fmla="*/ 44450 h 76200"/>
              <a:gd name="T26" fmla="*/ 38100 w 984250"/>
              <a:gd name="T27" fmla="*/ 44450 h 76200"/>
              <a:gd name="T28" fmla="*/ 38100 w 984250"/>
              <a:gd name="T29" fmla="*/ 31750 h 76200"/>
              <a:gd name="T30" fmla="*/ 74921 w 984250"/>
              <a:gd name="T31" fmla="*/ 31750 h 76200"/>
              <a:gd name="T32" fmla="*/ 73211 w 984250"/>
              <a:gd name="T33" fmla="*/ 23252 h 76200"/>
              <a:gd name="T34" fmla="*/ 65055 w 984250"/>
              <a:gd name="T35" fmla="*/ 11144 h 76200"/>
              <a:gd name="T36" fmla="*/ 52947 w 984250"/>
              <a:gd name="T37" fmla="*/ 2988 h 76200"/>
              <a:gd name="T38" fmla="*/ 38100 w 984250"/>
              <a:gd name="T39" fmla="*/ 0 h 76200"/>
              <a:gd name="T40" fmla="*/ 74921 w 984250"/>
              <a:gd name="T41" fmla="*/ 31750 h 76200"/>
              <a:gd name="T42" fmla="*/ 38100 w 984250"/>
              <a:gd name="T43" fmla="*/ 31750 h 76200"/>
              <a:gd name="T44" fmla="*/ 38100 w 984250"/>
              <a:gd name="T45" fmla="*/ 44450 h 76200"/>
              <a:gd name="T46" fmla="*/ 74921 w 984250"/>
              <a:gd name="T47" fmla="*/ 44450 h 76200"/>
              <a:gd name="T48" fmla="*/ 76200 w 984250"/>
              <a:gd name="T49" fmla="*/ 38100 h 76200"/>
              <a:gd name="T50" fmla="*/ 74921 w 984250"/>
              <a:gd name="T51" fmla="*/ 31750 h 76200"/>
              <a:gd name="T52" fmla="*/ 984250 w 984250"/>
              <a:gd name="T53" fmla="*/ 31750 h 76200"/>
              <a:gd name="T54" fmla="*/ 74921 w 984250"/>
              <a:gd name="T55" fmla="*/ 31750 h 76200"/>
              <a:gd name="T56" fmla="*/ 76200 w 984250"/>
              <a:gd name="T57" fmla="*/ 38100 h 76200"/>
              <a:gd name="T58" fmla="*/ 74921 w 984250"/>
              <a:gd name="T59" fmla="*/ 44450 h 76200"/>
              <a:gd name="T60" fmla="*/ 984250 w 984250"/>
              <a:gd name="T61" fmla="*/ 44450 h 76200"/>
              <a:gd name="T62" fmla="*/ 984250 w 984250"/>
              <a:gd name="T63" fmla="*/ 31750 h 76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84250"/>
              <a:gd name="T97" fmla="*/ 0 h 76200"/>
              <a:gd name="T98" fmla="*/ 984250 w 984250"/>
              <a:gd name="T99" fmla="*/ 76200 h 762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8425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984250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984250" h="76200">
                <a:moveTo>
                  <a:pt x="98425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984250" y="44450"/>
                </a:lnTo>
                <a:lnTo>
                  <a:pt x="984250" y="31750"/>
                </a:lnTo>
                <a:close/>
              </a:path>
            </a:pathLst>
          </a:custGeom>
          <a:solidFill>
            <a:srgbClr val="00B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B91D3FE-F55A-42A0-AF20-C76788D882E9}"/>
              </a:ext>
            </a:extLst>
          </p:cNvPr>
          <p:cNvSpPr>
            <a:spLocks/>
          </p:cNvSpPr>
          <p:nvPr/>
        </p:nvSpPr>
        <p:spPr bwMode="auto">
          <a:xfrm>
            <a:off x="4854621" y="3753468"/>
            <a:ext cx="76200" cy="549275"/>
          </a:xfrm>
          <a:custGeom>
            <a:avLst/>
            <a:gdLst>
              <a:gd name="T0" fmla="*/ 31750 w 76200"/>
              <a:gd name="T1" fmla="*/ 474357 h 549275"/>
              <a:gd name="T2" fmla="*/ 23306 w 76200"/>
              <a:gd name="T3" fmla="*/ 476063 h 549275"/>
              <a:gd name="T4" fmla="*/ 11191 w 76200"/>
              <a:gd name="T5" fmla="*/ 484219 h 549275"/>
              <a:gd name="T6" fmla="*/ 3006 w 76200"/>
              <a:gd name="T7" fmla="*/ 496327 h 549275"/>
              <a:gd name="T8" fmla="*/ 0 w 76200"/>
              <a:gd name="T9" fmla="*/ 511175 h 549275"/>
              <a:gd name="T10" fmla="*/ 3006 w 76200"/>
              <a:gd name="T11" fmla="*/ 526022 h 549275"/>
              <a:gd name="T12" fmla="*/ 11191 w 76200"/>
              <a:gd name="T13" fmla="*/ 538130 h 549275"/>
              <a:gd name="T14" fmla="*/ 23306 w 76200"/>
              <a:gd name="T15" fmla="*/ 546286 h 549275"/>
              <a:gd name="T16" fmla="*/ 38100 w 76200"/>
              <a:gd name="T17" fmla="*/ 549275 h 549275"/>
              <a:gd name="T18" fmla="*/ 52947 w 76200"/>
              <a:gd name="T19" fmla="*/ 546286 h 549275"/>
              <a:gd name="T20" fmla="*/ 65055 w 76200"/>
              <a:gd name="T21" fmla="*/ 538130 h 549275"/>
              <a:gd name="T22" fmla="*/ 73211 w 76200"/>
              <a:gd name="T23" fmla="*/ 526022 h 549275"/>
              <a:gd name="T24" fmla="*/ 76200 w 76200"/>
              <a:gd name="T25" fmla="*/ 511175 h 549275"/>
              <a:gd name="T26" fmla="*/ 31750 w 76200"/>
              <a:gd name="T27" fmla="*/ 511175 h 549275"/>
              <a:gd name="T28" fmla="*/ 31750 w 76200"/>
              <a:gd name="T29" fmla="*/ 474357 h 549275"/>
              <a:gd name="T30" fmla="*/ 38100 w 76200"/>
              <a:gd name="T31" fmla="*/ 473075 h 549275"/>
              <a:gd name="T32" fmla="*/ 31763 w 76200"/>
              <a:gd name="T33" fmla="*/ 474354 h 549275"/>
              <a:gd name="T34" fmla="*/ 31750 w 76200"/>
              <a:gd name="T35" fmla="*/ 511175 h 549275"/>
              <a:gd name="T36" fmla="*/ 44450 w 76200"/>
              <a:gd name="T37" fmla="*/ 511175 h 549275"/>
              <a:gd name="T38" fmla="*/ 44459 w 76200"/>
              <a:gd name="T39" fmla="*/ 474354 h 549275"/>
              <a:gd name="T40" fmla="*/ 38100 w 76200"/>
              <a:gd name="T41" fmla="*/ 473075 h 549275"/>
              <a:gd name="T42" fmla="*/ 44459 w 76200"/>
              <a:gd name="T43" fmla="*/ 474354 h 549275"/>
              <a:gd name="T44" fmla="*/ 44450 w 76200"/>
              <a:gd name="T45" fmla="*/ 511175 h 549275"/>
              <a:gd name="T46" fmla="*/ 76200 w 76200"/>
              <a:gd name="T47" fmla="*/ 511175 h 549275"/>
              <a:gd name="T48" fmla="*/ 73211 w 76200"/>
              <a:gd name="T49" fmla="*/ 496327 h 549275"/>
              <a:gd name="T50" fmla="*/ 65055 w 76200"/>
              <a:gd name="T51" fmla="*/ 484219 h 549275"/>
              <a:gd name="T52" fmla="*/ 52947 w 76200"/>
              <a:gd name="T53" fmla="*/ 476063 h 549275"/>
              <a:gd name="T54" fmla="*/ 44459 w 76200"/>
              <a:gd name="T55" fmla="*/ 474354 h 549275"/>
              <a:gd name="T56" fmla="*/ 44576 w 76200"/>
              <a:gd name="T57" fmla="*/ 0 h 549275"/>
              <a:gd name="T58" fmla="*/ 31750 w 76200"/>
              <a:gd name="T59" fmla="*/ 0 h 549275"/>
              <a:gd name="T60" fmla="*/ 31750 w 76200"/>
              <a:gd name="T61" fmla="*/ 474357 h 549275"/>
              <a:gd name="T62" fmla="*/ 38100 w 76200"/>
              <a:gd name="T63" fmla="*/ 473075 h 549275"/>
              <a:gd name="T64" fmla="*/ 44459 w 76200"/>
              <a:gd name="T65" fmla="*/ 473075 h 549275"/>
              <a:gd name="T66" fmla="*/ 44576 w 76200"/>
              <a:gd name="T67" fmla="*/ 0 h 549275"/>
              <a:gd name="T68" fmla="*/ 44459 w 76200"/>
              <a:gd name="T69" fmla="*/ 473075 h 549275"/>
              <a:gd name="T70" fmla="*/ 38100 w 76200"/>
              <a:gd name="T71" fmla="*/ 473075 h 549275"/>
              <a:gd name="T72" fmla="*/ 44459 w 76200"/>
              <a:gd name="T73" fmla="*/ 474354 h 549275"/>
              <a:gd name="T74" fmla="*/ 44459 w 76200"/>
              <a:gd name="T75" fmla="*/ 473075 h 54927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200"/>
              <a:gd name="T115" fmla="*/ 0 h 549275"/>
              <a:gd name="T116" fmla="*/ 76200 w 76200"/>
              <a:gd name="T117" fmla="*/ 549275 h 54927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200" h="549275">
                <a:moveTo>
                  <a:pt x="31750" y="474357"/>
                </a:moveTo>
                <a:lnTo>
                  <a:pt x="23306" y="476063"/>
                </a:lnTo>
                <a:lnTo>
                  <a:pt x="11191" y="484219"/>
                </a:lnTo>
                <a:lnTo>
                  <a:pt x="3006" y="496327"/>
                </a:lnTo>
                <a:lnTo>
                  <a:pt x="0" y="511175"/>
                </a:lnTo>
                <a:lnTo>
                  <a:pt x="3006" y="526022"/>
                </a:lnTo>
                <a:lnTo>
                  <a:pt x="11191" y="538130"/>
                </a:lnTo>
                <a:lnTo>
                  <a:pt x="23306" y="546286"/>
                </a:lnTo>
                <a:lnTo>
                  <a:pt x="38100" y="549275"/>
                </a:lnTo>
                <a:lnTo>
                  <a:pt x="52947" y="546286"/>
                </a:lnTo>
                <a:lnTo>
                  <a:pt x="65055" y="538130"/>
                </a:lnTo>
                <a:lnTo>
                  <a:pt x="73211" y="526022"/>
                </a:lnTo>
                <a:lnTo>
                  <a:pt x="76200" y="511175"/>
                </a:lnTo>
                <a:lnTo>
                  <a:pt x="31750" y="511175"/>
                </a:lnTo>
                <a:lnTo>
                  <a:pt x="31750" y="474357"/>
                </a:lnTo>
                <a:close/>
              </a:path>
              <a:path w="76200" h="549275">
                <a:moveTo>
                  <a:pt x="38100" y="473075"/>
                </a:moveTo>
                <a:lnTo>
                  <a:pt x="31763" y="474354"/>
                </a:lnTo>
                <a:lnTo>
                  <a:pt x="31750" y="511175"/>
                </a:lnTo>
                <a:lnTo>
                  <a:pt x="44450" y="511175"/>
                </a:lnTo>
                <a:lnTo>
                  <a:pt x="44459" y="474354"/>
                </a:lnTo>
                <a:lnTo>
                  <a:pt x="38100" y="473075"/>
                </a:lnTo>
                <a:close/>
              </a:path>
              <a:path w="76200" h="549275">
                <a:moveTo>
                  <a:pt x="44459" y="474354"/>
                </a:moveTo>
                <a:lnTo>
                  <a:pt x="44450" y="511175"/>
                </a:lnTo>
                <a:lnTo>
                  <a:pt x="76200" y="511175"/>
                </a:lnTo>
                <a:lnTo>
                  <a:pt x="73211" y="496327"/>
                </a:lnTo>
                <a:lnTo>
                  <a:pt x="65055" y="484219"/>
                </a:lnTo>
                <a:lnTo>
                  <a:pt x="52947" y="476063"/>
                </a:lnTo>
                <a:lnTo>
                  <a:pt x="44459" y="474354"/>
                </a:lnTo>
                <a:close/>
              </a:path>
              <a:path w="76200" h="549275">
                <a:moveTo>
                  <a:pt x="44576" y="0"/>
                </a:moveTo>
                <a:lnTo>
                  <a:pt x="31750" y="0"/>
                </a:lnTo>
                <a:lnTo>
                  <a:pt x="31750" y="474357"/>
                </a:lnTo>
                <a:lnTo>
                  <a:pt x="38100" y="473075"/>
                </a:lnTo>
                <a:lnTo>
                  <a:pt x="44459" y="473075"/>
                </a:lnTo>
                <a:lnTo>
                  <a:pt x="44576" y="0"/>
                </a:lnTo>
                <a:close/>
              </a:path>
              <a:path w="76200" h="549275">
                <a:moveTo>
                  <a:pt x="44459" y="473075"/>
                </a:moveTo>
                <a:lnTo>
                  <a:pt x="38100" y="473075"/>
                </a:lnTo>
                <a:lnTo>
                  <a:pt x="44459" y="474354"/>
                </a:lnTo>
                <a:lnTo>
                  <a:pt x="44459" y="473075"/>
                </a:lnTo>
                <a:close/>
              </a:path>
            </a:pathLst>
          </a:custGeom>
          <a:solidFill>
            <a:srgbClr val="00B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932B386A-C374-4CF2-B051-E26B7BB5D6D1}"/>
              </a:ext>
            </a:extLst>
          </p:cNvPr>
          <p:cNvSpPr>
            <a:spLocks/>
          </p:cNvSpPr>
          <p:nvPr/>
        </p:nvSpPr>
        <p:spPr bwMode="auto">
          <a:xfrm>
            <a:off x="6532608" y="1667444"/>
            <a:ext cx="1046163" cy="76200"/>
          </a:xfrm>
          <a:custGeom>
            <a:avLst/>
            <a:gdLst>
              <a:gd name="T0" fmla="*/ 1008126 w 1046479"/>
              <a:gd name="T1" fmla="*/ 0 h 76200"/>
              <a:gd name="T2" fmla="*/ 993278 w 1046479"/>
              <a:gd name="T3" fmla="*/ 2988 h 76200"/>
              <a:gd name="T4" fmla="*/ 981170 w 1046479"/>
              <a:gd name="T5" fmla="*/ 11144 h 76200"/>
              <a:gd name="T6" fmla="*/ 973014 w 1046479"/>
              <a:gd name="T7" fmla="*/ 23252 h 76200"/>
              <a:gd name="T8" fmla="*/ 970026 w 1046479"/>
              <a:gd name="T9" fmla="*/ 38100 h 76200"/>
              <a:gd name="T10" fmla="*/ 973014 w 1046479"/>
              <a:gd name="T11" fmla="*/ 52947 h 76200"/>
              <a:gd name="T12" fmla="*/ 981170 w 1046479"/>
              <a:gd name="T13" fmla="*/ 65055 h 76200"/>
              <a:gd name="T14" fmla="*/ 993278 w 1046479"/>
              <a:gd name="T15" fmla="*/ 73211 h 76200"/>
              <a:gd name="T16" fmla="*/ 1008126 w 1046479"/>
              <a:gd name="T17" fmla="*/ 76200 h 76200"/>
              <a:gd name="T18" fmla="*/ 1022919 w 1046479"/>
              <a:gd name="T19" fmla="*/ 73211 h 76200"/>
              <a:gd name="T20" fmla="*/ 1035034 w 1046479"/>
              <a:gd name="T21" fmla="*/ 65055 h 76200"/>
              <a:gd name="T22" fmla="*/ 1043219 w 1046479"/>
              <a:gd name="T23" fmla="*/ 52947 h 76200"/>
              <a:gd name="T24" fmla="*/ 1044940 w 1046479"/>
              <a:gd name="T25" fmla="*/ 44450 h 76200"/>
              <a:gd name="T26" fmla="*/ 1008126 w 1046479"/>
              <a:gd name="T27" fmla="*/ 44450 h 76200"/>
              <a:gd name="T28" fmla="*/ 1008126 w 1046479"/>
              <a:gd name="T29" fmla="*/ 31750 h 76200"/>
              <a:gd name="T30" fmla="*/ 1044940 w 1046479"/>
              <a:gd name="T31" fmla="*/ 31750 h 76200"/>
              <a:gd name="T32" fmla="*/ 1043219 w 1046479"/>
              <a:gd name="T33" fmla="*/ 23252 h 76200"/>
              <a:gd name="T34" fmla="*/ 1035034 w 1046479"/>
              <a:gd name="T35" fmla="*/ 11144 h 76200"/>
              <a:gd name="T36" fmla="*/ 1022919 w 1046479"/>
              <a:gd name="T37" fmla="*/ 2988 h 76200"/>
              <a:gd name="T38" fmla="*/ 1008126 w 1046479"/>
              <a:gd name="T39" fmla="*/ 0 h 76200"/>
              <a:gd name="T40" fmla="*/ 971304 w 1046479"/>
              <a:gd name="T41" fmla="*/ 31750 h 76200"/>
              <a:gd name="T42" fmla="*/ 0 w 1046479"/>
              <a:gd name="T43" fmla="*/ 31750 h 76200"/>
              <a:gd name="T44" fmla="*/ 0 w 1046479"/>
              <a:gd name="T45" fmla="*/ 44450 h 76200"/>
              <a:gd name="T46" fmla="*/ 971304 w 1046479"/>
              <a:gd name="T47" fmla="*/ 44450 h 76200"/>
              <a:gd name="T48" fmla="*/ 970026 w 1046479"/>
              <a:gd name="T49" fmla="*/ 38100 h 76200"/>
              <a:gd name="T50" fmla="*/ 971304 w 1046479"/>
              <a:gd name="T51" fmla="*/ 31750 h 76200"/>
              <a:gd name="T52" fmla="*/ 1044940 w 1046479"/>
              <a:gd name="T53" fmla="*/ 31750 h 76200"/>
              <a:gd name="T54" fmla="*/ 1008126 w 1046479"/>
              <a:gd name="T55" fmla="*/ 31750 h 76200"/>
              <a:gd name="T56" fmla="*/ 1008126 w 1046479"/>
              <a:gd name="T57" fmla="*/ 44450 h 76200"/>
              <a:gd name="T58" fmla="*/ 1044940 w 1046479"/>
              <a:gd name="T59" fmla="*/ 44450 h 76200"/>
              <a:gd name="T60" fmla="*/ 1046226 w 1046479"/>
              <a:gd name="T61" fmla="*/ 38100 h 76200"/>
              <a:gd name="T62" fmla="*/ 1044940 w 1046479"/>
              <a:gd name="T63" fmla="*/ 31750 h 76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46479"/>
              <a:gd name="T97" fmla="*/ 0 h 76200"/>
              <a:gd name="T98" fmla="*/ 1046479 w 1046479"/>
              <a:gd name="T99" fmla="*/ 76200 h 762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46479" h="76200">
                <a:moveTo>
                  <a:pt x="1008126" y="0"/>
                </a:moveTo>
                <a:lnTo>
                  <a:pt x="993278" y="2988"/>
                </a:lnTo>
                <a:lnTo>
                  <a:pt x="981170" y="11144"/>
                </a:lnTo>
                <a:lnTo>
                  <a:pt x="973014" y="23252"/>
                </a:lnTo>
                <a:lnTo>
                  <a:pt x="970026" y="38100"/>
                </a:lnTo>
                <a:lnTo>
                  <a:pt x="973014" y="52947"/>
                </a:lnTo>
                <a:lnTo>
                  <a:pt x="981170" y="65055"/>
                </a:lnTo>
                <a:lnTo>
                  <a:pt x="993278" y="73211"/>
                </a:lnTo>
                <a:lnTo>
                  <a:pt x="1008126" y="76200"/>
                </a:lnTo>
                <a:lnTo>
                  <a:pt x="1022919" y="73211"/>
                </a:lnTo>
                <a:lnTo>
                  <a:pt x="1035034" y="65055"/>
                </a:lnTo>
                <a:lnTo>
                  <a:pt x="1043219" y="52947"/>
                </a:lnTo>
                <a:lnTo>
                  <a:pt x="1044940" y="44450"/>
                </a:lnTo>
                <a:lnTo>
                  <a:pt x="1008126" y="44450"/>
                </a:lnTo>
                <a:lnTo>
                  <a:pt x="1008126" y="31750"/>
                </a:lnTo>
                <a:lnTo>
                  <a:pt x="1044940" y="31750"/>
                </a:lnTo>
                <a:lnTo>
                  <a:pt x="1043219" y="23252"/>
                </a:lnTo>
                <a:lnTo>
                  <a:pt x="1035034" y="11144"/>
                </a:lnTo>
                <a:lnTo>
                  <a:pt x="1022919" y="2988"/>
                </a:lnTo>
                <a:lnTo>
                  <a:pt x="1008126" y="0"/>
                </a:lnTo>
                <a:close/>
              </a:path>
              <a:path w="1046479" h="76200">
                <a:moveTo>
                  <a:pt x="97130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71304" y="44450"/>
                </a:lnTo>
                <a:lnTo>
                  <a:pt x="970026" y="38100"/>
                </a:lnTo>
                <a:lnTo>
                  <a:pt x="971304" y="31750"/>
                </a:lnTo>
                <a:close/>
              </a:path>
              <a:path w="1046479" h="76200">
                <a:moveTo>
                  <a:pt x="1044940" y="31750"/>
                </a:moveTo>
                <a:lnTo>
                  <a:pt x="1008126" y="31750"/>
                </a:lnTo>
                <a:lnTo>
                  <a:pt x="1008126" y="44450"/>
                </a:lnTo>
                <a:lnTo>
                  <a:pt x="1044940" y="44450"/>
                </a:lnTo>
                <a:lnTo>
                  <a:pt x="1046226" y="38100"/>
                </a:lnTo>
                <a:lnTo>
                  <a:pt x="1044940" y="31750"/>
                </a:lnTo>
                <a:close/>
              </a:path>
            </a:pathLst>
          </a:custGeom>
          <a:solidFill>
            <a:srgbClr val="00B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8D2CE3A8-CCFD-438E-86E3-E8D05C123410}"/>
              </a:ext>
            </a:extLst>
          </p:cNvPr>
          <p:cNvSpPr>
            <a:spLocks/>
          </p:cNvSpPr>
          <p:nvPr/>
        </p:nvSpPr>
        <p:spPr bwMode="auto">
          <a:xfrm>
            <a:off x="6767559" y="3641548"/>
            <a:ext cx="76200" cy="773113"/>
          </a:xfrm>
          <a:custGeom>
            <a:avLst/>
            <a:gdLst>
              <a:gd name="T0" fmla="*/ 31756 w 76200"/>
              <a:gd name="T1" fmla="*/ 698278 h 773429"/>
              <a:gd name="T2" fmla="*/ 23377 w 76200"/>
              <a:gd name="T3" fmla="*/ 699964 h 773429"/>
              <a:gd name="T4" fmla="*/ 11255 w 76200"/>
              <a:gd name="T5" fmla="*/ 708120 h 773429"/>
              <a:gd name="T6" fmla="*/ 3061 w 76200"/>
              <a:gd name="T7" fmla="*/ 720228 h 773429"/>
              <a:gd name="T8" fmla="*/ 0 w 76200"/>
              <a:gd name="T9" fmla="*/ 735076 h 773429"/>
              <a:gd name="T10" fmla="*/ 3006 w 76200"/>
              <a:gd name="T11" fmla="*/ 749869 h 773429"/>
              <a:gd name="T12" fmla="*/ 11191 w 76200"/>
              <a:gd name="T13" fmla="*/ 761984 h 773429"/>
              <a:gd name="T14" fmla="*/ 23306 w 76200"/>
              <a:gd name="T15" fmla="*/ 770169 h 773429"/>
              <a:gd name="T16" fmla="*/ 38100 w 76200"/>
              <a:gd name="T17" fmla="*/ 773176 h 773429"/>
              <a:gd name="T18" fmla="*/ 52947 w 76200"/>
              <a:gd name="T19" fmla="*/ 770169 h 773429"/>
              <a:gd name="T20" fmla="*/ 65055 w 76200"/>
              <a:gd name="T21" fmla="*/ 761984 h 773429"/>
              <a:gd name="T22" fmla="*/ 73211 w 76200"/>
              <a:gd name="T23" fmla="*/ 749869 h 773429"/>
              <a:gd name="T24" fmla="*/ 76200 w 76200"/>
              <a:gd name="T25" fmla="*/ 735076 h 773429"/>
              <a:gd name="T26" fmla="*/ 31750 w 76200"/>
              <a:gd name="T27" fmla="*/ 735076 h 773429"/>
              <a:gd name="T28" fmla="*/ 31756 w 76200"/>
              <a:gd name="T29" fmla="*/ 698278 h 773429"/>
              <a:gd name="T30" fmla="*/ 38226 w 76200"/>
              <a:gd name="T31" fmla="*/ 696976 h 773429"/>
              <a:gd name="T32" fmla="*/ 31756 w 76200"/>
              <a:gd name="T33" fmla="*/ 698278 h 773429"/>
              <a:gd name="T34" fmla="*/ 31750 w 76200"/>
              <a:gd name="T35" fmla="*/ 735076 h 773429"/>
              <a:gd name="T36" fmla="*/ 44450 w 76200"/>
              <a:gd name="T37" fmla="*/ 735076 h 773429"/>
              <a:gd name="T38" fmla="*/ 44456 w 76200"/>
              <a:gd name="T39" fmla="*/ 698234 h 773429"/>
              <a:gd name="T40" fmla="*/ 38226 w 76200"/>
              <a:gd name="T41" fmla="*/ 696976 h 773429"/>
              <a:gd name="T42" fmla="*/ 44456 w 76200"/>
              <a:gd name="T43" fmla="*/ 698234 h 773429"/>
              <a:gd name="T44" fmla="*/ 44450 w 76200"/>
              <a:gd name="T45" fmla="*/ 735076 h 773429"/>
              <a:gd name="T46" fmla="*/ 76200 w 76200"/>
              <a:gd name="T47" fmla="*/ 735076 h 773429"/>
              <a:gd name="T48" fmla="*/ 73267 w 76200"/>
              <a:gd name="T49" fmla="*/ 720228 h 773429"/>
              <a:gd name="T50" fmla="*/ 65119 w 76200"/>
              <a:gd name="T51" fmla="*/ 708120 h 773429"/>
              <a:gd name="T52" fmla="*/ 53018 w 76200"/>
              <a:gd name="T53" fmla="*/ 699964 h 773429"/>
              <a:gd name="T54" fmla="*/ 44456 w 76200"/>
              <a:gd name="T55" fmla="*/ 698234 h 773429"/>
              <a:gd name="T56" fmla="*/ 44576 w 76200"/>
              <a:gd name="T57" fmla="*/ 0 h 773429"/>
              <a:gd name="T58" fmla="*/ 31876 w 76200"/>
              <a:gd name="T59" fmla="*/ 0 h 773429"/>
              <a:gd name="T60" fmla="*/ 31756 w 76200"/>
              <a:gd name="T61" fmla="*/ 698278 h 773429"/>
              <a:gd name="T62" fmla="*/ 38226 w 76200"/>
              <a:gd name="T63" fmla="*/ 696976 h 773429"/>
              <a:gd name="T64" fmla="*/ 44456 w 76200"/>
              <a:gd name="T65" fmla="*/ 696976 h 773429"/>
              <a:gd name="T66" fmla="*/ 44576 w 76200"/>
              <a:gd name="T67" fmla="*/ 0 h 773429"/>
              <a:gd name="T68" fmla="*/ 44456 w 76200"/>
              <a:gd name="T69" fmla="*/ 696976 h 773429"/>
              <a:gd name="T70" fmla="*/ 38226 w 76200"/>
              <a:gd name="T71" fmla="*/ 696976 h 773429"/>
              <a:gd name="T72" fmla="*/ 44456 w 76200"/>
              <a:gd name="T73" fmla="*/ 698234 h 773429"/>
              <a:gd name="T74" fmla="*/ 44456 w 76200"/>
              <a:gd name="T75" fmla="*/ 696976 h 77342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200"/>
              <a:gd name="T115" fmla="*/ 0 h 773429"/>
              <a:gd name="T116" fmla="*/ 76200 w 76200"/>
              <a:gd name="T117" fmla="*/ 773429 h 77342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200" h="773429">
                <a:moveTo>
                  <a:pt x="31756" y="698278"/>
                </a:moveTo>
                <a:lnTo>
                  <a:pt x="23377" y="699964"/>
                </a:lnTo>
                <a:lnTo>
                  <a:pt x="11255" y="708120"/>
                </a:lnTo>
                <a:lnTo>
                  <a:pt x="3061" y="720228"/>
                </a:lnTo>
                <a:lnTo>
                  <a:pt x="0" y="735076"/>
                </a:lnTo>
                <a:lnTo>
                  <a:pt x="3006" y="749869"/>
                </a:lnTo>
                <a:lnTo>
                  <a:pt x="11191" y="761984"/>
                </a:lnTo>
                <a:lnTo>
                  <a:pt x="23306" y="770169"/>
                </a:lnTo>
                <a:lnTo>
                  <a:pt x="38100" y="773176"/>
                </a:lnTo>
                <a:lnTo>
                  <a:pt x="52947" y="770169"/>
                </a:lnTo>
                <a:lnTo>
                  <a:pt x="65055" y="761984"/>
                </a:lnTo>
                <a:lnTo>
                  <a:pt x="73211" y="749869"/>
                </a:lnTo>
                <a:lnTo>
                  <a:pt x="76200" y="735076"/>
                </a:lnTo>
                <a:lnTo>
                  <a:pt x="31750" y="735076"/>
                </a:lnTo>
                <a:lnTo>
                  <a:pt x="31756" y="698278"/>
                </a:lnTo>
                <a:close/>
              </a:path>
              <a:path w="76200" h="773429">
                <a:moveTo>
                  <a:pt x="38226" y="696976"/>
                </a:moveTo>
                <a:lnTo>
                  <a:pt x="31756" y="698278"/>
                </a:lnTo>
                <a:lnTo>
                  <a:pt x="31750" y="735076"/>
                </a:lnTo>
                <a:lnTo>
                  <a:pt x="44450" y="735076"/>
                </a:lnTo>
                <a:lnTo>
                  <a:pt x="44456" y="698234"/>
                </a:lnTo>
                <a:lnTo>
                  <a:pt x="38226" y="696976"/>
                </a:lnTo>
                <a:close/>
              </a:path>
              <a:path w="76200" h="773429">
                <a:moveTo>
                  <a:pt x="44456" y="698234"/>
                </a:moveTo>
                <a:lnTo>
                  <a:pt x="44450" y="735076"/>
                </a:lnTo>
                <a:lnTo>
                  <a:pt x="76200" y="735076"/>
                </a:lnTo>
                <a:lnTo>
                  <a:pt x="73267" y="720228"/>
                </a:lnTo>
                <a:lnTo>
                  <a:pt x="65119" y="708120"/>
                </a:lnTo>
                <a:lnTo>
                  <a:pt x="53018" y="699964"/>
                </a:lnTo>
                <a:lnTo>
                  <a:pt x="44456" y="698234"/>
                </a:lnTo>
                <a:close/>
              </a:path>
              <a:path w="76200" h="773429">
                <a:moveTo>
                  <a:pt x="44576" y="0"/>
                </a:moveTo>
                <a:lnTo>
                  <a:pt x="31876" y="0"/>
                </a:lnTo>
                <a:lnTo>
                  <a:pt x="31756" y="698278"/>
                </a:lnTo>
                <a:lnTo>
                  <a:pt x="38226" y="696976"/>
                </a:lnTo>
                <a:lnTo>
                  <a:pt x="44456" y="696976"/>
                </a:lnTo>
                <a:lnTo>
                  <a:pt x="44576" y="0"/>
                </a:lnTo>
                <a:close/>
              </a:path>
              <a:path w="76200" h="773429">
                <a:moveTo>
                  <a:pt x="44456" y="696976"/>
                </a:moveTo>
                <a:lnTo>
                  <a:pt x="38226" y="696976"/>
                </a:lnTo>
                <a:lnTo>
                  <a:pt x="44456" y="698234"/>
                </a:lnTo>
                <a:lnTo>
                  <a:pt x="44456" y="696976"/>
                </a:lnTo>
                <a:close/>
              </a:path>
            </a:pathLst>
          </a:custGeom>
          <a:solidFill>
            <a:srgbClr val="00B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32943B47-3193-5841-831E-AC3813066113}"/>
              </a:ext>
            </a:extLst>
          </p:cNvPr>
          <p:cNvSpPr txBox="1">
            <a:spLocks/>
          </p:cNvSpPr>
          <p:nvPr/>
        </p:nvSpPr>
        <p:spPr>
          <a:xfrm>
            <a:off x="1053692" y="5536585"/>
            <a:ext cx="10579725" cy="827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C00000"/>
                </a:solidFill>
              </a:rPr>
              <a:t>Grupa Polskiego Funduszu Rozwoju wypełnia lukę w narzędziach finansowych oraz akcelerowaniu najbardziej rozwojowych programów. </a:t>
            </a:r>
          </a:p>
        </p:txBody>
      </p:sp>
    </p:spTree>
    <p:extLst>
      <p:ext uri="{BB962C8B-B14F-4D97-AF65-F5344CB8AC3E}">
        <p14:creationId xmlns:p14="http://schemas.microsoft.com/office/powerpoint/2010/main" val="36059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E624C221-F9B7-42F5-AC0E-6281C7E9B68B}"/>
              </a:ext>
            </a:extLst>
          </p:cNvPr>
          <p:cNvSpPr txBox="1">
            <a:spLocks/>
          </p:cNvSpPr>
          <p:nvPr/>
        </p:nvSpPr>
        <p:spPr>
          <a:xfrm>
            <a:off x="323999" y="324914"/>
            <a:ext cx="10080000" cy="8270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cs typeface="Times New Roman" panose="02020603050405020304" pitchFamily="18" charset="0"/>
              </a:rPr>
              <a:t>Potrzeba kompleksowego </a:t>
            </a:r>
            <a:r>
              <a:rPr lang="pl-PL" dirty="0" err="1">
                <a:cs typeface="Times New Roman" panose="02020603050405020304" pitchFamily="18" charset="0"/>
              </a:rPr>
              <a:t>podejści</a:t>
            </a:r>
            <a:r>
              <a:rPr lang="en-GB" dirty="0">
                <a:cs typeface="Times New Roman" panose="02020603050405020304" pitchFamily="18" charset="0"/>
              </a:rPr>
              <a:t>a</a:t>
            </a:r>
            <a:r>
              <a:rPr lang="pl-PL" dirty="0">
                <a:cs typeface="Times New Roman" panose="02020603050405020304" pitchFamily="18" charset="0"/>
              </a:rPr>
              <a:t> do potrzeb miast </a:t>
            </a:r>
          </a:p>
          <a:p>
            <a:pPr marL="0" indent="0">
              <a:buNone/>
            </a:pPr>
            <a:endParaRPr lang="pl-PL" dirty="0">
              <a:solidFill>
                <a:srgbClr val="626769"/>
              </a:solidFill>
            </a:endParaRPr>
          </a:p>
        </p:txBody>
      </p:sp>
      <p:sp>
        <p:nvSpPr>
          <p:cNvPr id="25" name="Prostokąt 19">
            <a:extLst>
              <a:ext uri="{FF2B5EF4-FFF2-40B4-BE49-F238E27FC236}">
                <a16:creationId xmlns:a16="http://schemas.microsoft.com/office/drawing/2014/main" id="{4829315B-005B-7D4E-B072-3FC75A11AE02}"/>
              </a:ext>
            </a:extLst>
          </p:cNvPr>
          <p:cNvSpPr/>
          <p:nvPr/>
        </p:nvSpPr>
        <p:spPr>
          <a:xfrm>
            <a:off x="1135545" y="1755697"/>
            <a:ext cx="145471" cy="677108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>
            <a:spAutoFit/>
          </a:bodyPr>
          <a:lstStyle/>
          <a:p>
            <a:endParaRPr lang="en-US" sz="4400" dirty="0">
              <a:solidFill>
                <a:srgbClr val="B52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D17372C-5A2C-EA48-A33A-DCB4CC723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552922"/>
              </p:ext>
            </p:extLst>
          </p:nvPr>
        </p:nvGraphicFramePr>
        <p:xfrm>
          <a:off x="3835472" y="1341121"/>
          <a:ext cx="5325462" cy="404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Tekstowe 1"/>
          <p:cNvSpPr txBox="1"/>
          <p:nvPr/>
        </p:nvSpPr>
        <p:spPr>
          <a:xfrm>
            <a:off x="659696" y="1765017"/>
            <a:ext cx="267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Fundusz Inwestycji </a:t>
            </a:r>
          </a:p>
          <a:p>
            <a:r>
              <a:rPr lang="pl-PL" sz="2400" b="1" dirty="0"/>
              <a:t>Samorządowych</a:t>
            </a:r>
          </a:p>
        </p:txBody>
      </p:sp>
      <p:sp>
        <p:nvSpPr>
          <p:cNvPr id="5" name="PoleTekstowe 4"/>
          <p:cNvSpPr txBox="1"/>
          <p:nvPr/>
        </p:nvSpPr>
        <p:spPr>
          <a:xfrm>
            <a:off x="659255" y="4319485"/>
            <a:ext cx="360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Departament </a:t>
            </a:r>
          </a:p>
          <a:p>
            <a:r>
              <a:rPr lang="pl-PL" sz="2400" b="1" dirty="0"/>
              <a:t>Programów Sektorowych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8955991" y="4251315"/>
            <a:ext cx="2601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b="1" dirty="0"/>
              <a:t>Departament </a:t>
            </a:r>
          </a:p>
          <a:p>
            <a:pPr algn="r"/>
            <a:r>
              <a:rPr lang="pl-PL" sz="2400" b="1" dirty="0"/>
              <a:t>Rozwoju Innowacji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9103801" y="1402116"/>
            <a:ext cx="263878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/>
          </a:p>
          <a:p>
            <a:pPr algn="r"/>
            <a:r>
              <a:rPr lang="pl-PL" sz="2400" b="1" dirty="0"/>
              <a:t>Fundusze Infrastrukturalne</a:t>
            </a: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32943B47-3193-5841-831E-AC3813066113}"/>
              </a:ext>
            </a:extLst>
          </p:cNvPr>
          <p:cNvSpPr txBox="1">
            <a:spLocks/>
          </p:cNvSpPr>
          <p:nvPr/>
        </p:nvSpPr>
        <p:spPr>
          <a:xfrm>
            <a:off x="1270000" y="5909733"/>
            <a:ext cx="9985913" cy="4328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C00000"/>
                </a:solidFill>
              </a:rPr>
              <a:t>Oferta PFR opiera się także na szerokiej współpracy w ramach Grupy Kapitałowej, Grupy Instytucji Rozwoju, Ministerstw, zwłaszcza </a:t>
            </a:r>
            <a:r>
              <a:rPr lang="pl-PL" sz="2400" b="1" dirty="0" err="1">
                <a:solidFill>
                  <a:srgbClr val="C00000"/>
                </a:solidFill>
              </a:rPr>
              <a:t>MIiR</a:t>
            </a:r>
            <a:r>
              <a:rPr lang="pl-PL" sz="2400" b="1" dirty="0">
                <a:solidFill>
                  <a:srgbClr val="C00000"/>
                </a:solidFill>
              </a:rPr>
              <a:t> i </a:t>
            </a:r>
            <a:r>
              <a:rPr lang="pl-PL" sz="2400" b="1" dirty="0" err="1">
                <a:solidFill>
                  <a:srgbClr val="C00000"/>
                </a:solidFill>
              </a:rPr>
              <a:t>MPiT</a:t>
            </a:r>
            <a:r>
              <a:rPr lang="pl-PL" sz="2400" b="1" dirty="0">
                <a:solidFill>
                  <a:srgbClr val="C0000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76133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626769"/>
                </a:solidFill>
                <a:latin typeface="+mn-lt"/>
              </a:rPr>
              <a:t>Pakiet dla Miast Średnich </a:t>
            </a:r>
            <a:r>
              <a:rPr lang="mr-IN" sz="2800" dirty="0">
                <a:solidFill>
                  <a:srgbClr val="626769"/>
                </a:solidFill>
                <a:latin typeface="+mn-lt"/>
              </a:rPr>
              <a:t>–</a:t>
            </a:r>
            <a:r>
              <a:rPr lang="pl-PL" sz="2800" dirty="0">
                <a:solidFill>
                  <a:srgbClr val="626769"/>
                </a:solidFill>
                <a:latin typeface="+mn-lt"/>
              </a:rPr>
              <a:t> kompleksowa analiza potrzeb miast w formie indywidualnych warsztatów </a:t>
            </a:r>
          </a:p>
        </p:txBody>
      </p:sp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4A1AEC2E-9B55-46FE-BADD-C6F0D3BF49C3}"/>
              </a:ext>
            </a:extLst>
          </p:cNvPr>
          <p:cNvSpPr/>
          <p:nvPr/>
        </p:nvSpPr>
        <p:spPr>
          <a:xfrm rot="5400000">
            <a:off x="4395972" y="3928999"/>
            <a:ext cx="2794959" cy="246874"/>
          </a:xfrm>
          <a:prstGeom prst="triangle">
            <a:avLst/>
          </a:prstGeom>
          <a:solidFill>
            <a:srgbClr val="626769"/>
          </a:solidFill>
          <a:ln>
            <a:solidFill>
              <a:srgbClr val="626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0" name="Chart 23">
            <a:extLst>
              <a:ext uri="{FF2B5EF4-FFF2-40B4-BE49-F238E27FC236}">
                <a16:creationId xmlns:a16="http://schemas.microsoft.com/office/drawing/2014/main" id="{74634A9E-F598-4F13-B033-61E1F5BB8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468375"/>
              </p:ext>
            </p:extLst>
          </p:nvPr>
        </p:nvGraphicFramePr>
        <p:xfrm>
          <a:off x="6302213" y="1419367"/>
          <a:ext cx="5565788" cy="479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600DEBBD-145E-4BFF-A06A-428730B68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9" y="1701741"/>
            <a:ext cx="5076000" cy="4159433"/>
          </a:xfrm>
          <a:prstGeom prst="rect">
            <a:avLst/>
          </a:prstGeom>
        </p:spPr>
      </p:pic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32943B47-3193-5841-831E-AC3813066113}"/>
              </a:ext>
            </a:extLst>
          </p:cNvPr>
          <p:cNvSpPr txBox="1">
            <a:spLocks/>
          </p:cNvSpPr>
          <p:nvPr/>
        </p:nvSpPr>
        <p:spPr>
          <a:xfrm>
            <a:off x="1270000" y="5909733"/>
            <a:ext cx="9985913" cy="4328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C00000"/>
                </a:solidFill>
              </a:rPr>
              <a:t>Potrzeby inwestycyjne miast i malejący udział dotacji wymagają poszukiwania nowych narzędzi finansowania.  </a:t>
            </a:r>
          </a:p>
        </p:txBody>
      </p:sp>
    </p:spTree>
    <p:extLst>
      <p:ext uri="{BB962C8B-B14F-4D97-AF65-F5344CB8AC3E}">
        <p14:creationId xmlns:p14="http://schemas.microsoft.com/office/powerpoint/2010/main" val="374098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8C9254DA-06CF-496F-A628-A1C7FA31BFF9}"/>
              </a:ext>
            </a:extLst>
          </p:cNvPr>
          <p:cNvSpPr>
            <a:spLocks noChangeAspect="1"/>
          </p:cNvSpPr>
          <p:nvPr/>
        </p:nvSpPr>
        <p:spPr>
          <a:xfrm>
            <a:off x="1311201" y="2074762"/>
            <a:ext cx="1332000" cy="1332000"/>
          </a:xfrm>
          <a:prstGeom prst="rect">
            <a:avLst/>
          </a:prstGeom>
          <a:noFill/>
          <a:ln w="25400">
            <a:solidFill>
              <a:srgbClr val="B52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8013F5F1-7BFA-4F60-BCC8-07A2C3C013ED}"/>
              </a:ext>
            </a:extLst>
          </p:cNvPr>
          <p:cNvSpPr>
            <a:spLocks noChangeAspect="1"/>
          </p:cNvSpPr>
          <p:nvPr/>
        </p:nvSpPr>
        <p:spPr>
          <a:xfrm>
            <a:off x="4336166" y="2074762"/>
            <a:ext cx="1332000" cy="1332000"/>
          </a:xfrm>
          <a:prstGeom prst="rect">
            <a:avLst/>
          </a:prstGeom>
          <a:noFill/>
          <a:ln w="25400">
            <a:solidFill>
              <a:srgbClr val="848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4A676A6-1BBF-4F3D-8FAC-0376B0B260A3}"/>
              </a:ext>
            </a:extLst>
          </p:cNvPr>
          <p:cNvSpPr>
            <a:spLocks noChangeAspect="1"/>
          </p:cNvSpPr>
          <p:nvPr/>
        </p:nvSpPr>
        <p:spPr>
          <a:xfrm>
            <a:off x="6881491" y="2074762"/>
            <a:ext cx="1332000" cy="1332000"/>
          </a:xfrm>
          <a:prstGeom prst="rect">
            <a:avLst/>
          </a:prstGeom>
          <a:noFill/>
          <a:ln w="25400">
            <a:solidFill>
              <a:srgbClr val="D56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6115F5-A4A0-4CFB-927F-8CD29E62DD2B}"/>
              </a:ext>
            </a:extLst>
          </p:cNvPr>
          <p:cNvSpPr>
            <a:spLocks noChangeAspect="1"/>
          </p:cNvSpPr>
          <p:nvPr/>
        </p:nvSpPr>
        <p:spPr>
          <a:xfrm>
            <a:off x="9666636" y="2074762"/>
            <a:ext cx="1332000" cy="1332000"/>
          </a:xfrm>
          <a:prstGeom prst="rect">
            <a:avLst/>
          </a:prstGeom>
          <a:noFill/>
          <a:ln w="25400">
            <a:solidFill>
              <a:srgbClr val="4D8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2B57113-097B-419F-ADAF-44A80A7DF14F}"/>
              </a:ext>
            </a:extLst>
          </p:cNvPr>
          <p:cNvSpPr/>
          <p:nvPr/>
        </p:nvSpPr>
        <p:spPr>
          <a:xfrm>
            <a:off x="1135545" y="1755697"/>
            <a:ext cx="1001410" cy="677108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>
            <a:spAutoFit/>
          </a:bodyPr>
          <a:lstStyle/>
          <a:p>
            <a:r>
              <a:rPr lang="pl-PL" sz="4400" b="1">
                <a:solidFill>
                  <a:srgbClr val="B52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endParaRPr lang="en-US" sz="4400">
              <a:solidFill>
                <a:srgbClr val="B52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687EE848-2FA6-4BC3-A618-DDAEF011156B}"/>
              </a:ext>
            </a:extLst>
          </p:cNvPr>
          <p:cNvSpPr/>
          <p:nvPr/>
        </p:nvSpPr>
        <p:spPr>
          <a:xfrm>
            <a:off x="6735932" y="1755697"/>
            <a:ext cx="716075" cy="677108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>
            <a:spAutoFit/>
          </a:bodyPr>
          <a:lstStyle/>
          <a:p>
            <a:r>
              <a:rPr lang="pl-PL" sz="4400" b="1">
                <a:solidFill>
                  <a:srgbClr val="D56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4400">
              <a:solidFill>
                <a:srgbClr val="D56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4C8412BC-4CCE-4FCA-8421-896DAE7E5BB0}"/>
              </a:ext>
            </a:extLst>
          </p:cNvPr>
          <p:cNvSpPr/>
          <p:nvPr/>
        </p:nvSpPr>
        <p:spPr>
          <a:xfrm>
            <a:off x="4185677" y="1755697"/>
            <a:ext cx="716075" cy="677108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>
            <a:spAutoFit/>
          </a:bodyPr>
          <a:lstStyle/>
          <a:p>
            <a:r>
              <a:rPr lang="pl-PL" sz="4400" b="1">
                <a:solidFill>
                  <a:srgbClr val="848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4400">
              <a:solidFill>
                <a:srgbClr val="8489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4A583CD-7A6F-4D20-9F1E-37D9DFE75E20}"/>
              </a:ext>
            </a:extLst>
          </p:cNvPr>
          <p:cNvSpPr/>
          <p:nvPr/>
        </p:nvSpPr>
        <p:spPr>
          <a:xfrm>
            <a:off x="1416835" y="2481825"/>
            <a:ext cx="2529021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B52033"/>
                </a:solidFill>
              </a:rPr>
              <a:t>Przeanalizowanych Wieloletnich Prognoz Finansowych pod </a:t>
            </a:r>
            <a:br>
              <a:rPr lang="pl-PL" sz="1600" b="1" dirty="0">
                <a:solidFill>
                  <a:srgbClr val="B52033"/>
                </a:solidFill>
              </a:rPr>
            </a:br>
            <a:r>
              <a:rPr lang="pl-PL" sz="1600" b="1" dirty="0">
                <a:solidFill>
                  <a:srgbClr val="B52033"/>
                </a:solidFill>
              </a:rPr>
              <a:t>kątem struktury budżetu </a:t>
            </a:r>
            <a:br>
              <a:rPr lang="pl-PL" sz="1600" b="1" dirty="0">
                <a:solidFill>
                  <a:srgbClr val="B52033"/>
                </a:solidFill>
              </a:rPr>
            </a:br>
            <a:r>
              <a:rPr lang="pl-PL" sz="1600" b="1" dirty="0">
                <a:solidFill>
                  <a:srgbClr val="B52033"/>
                </a:solidFill>
              </a:rPr>
              <a:t>i zdolności do </a:t>
            </a:r>
            <a:r>
              <a:rPr lang="pl-PL" sz="1600" b="1" dirty="0" err="1">
                <a:solidFill>
                  <a:srgbClr val="B52033"/>
                </a:solidFill>
              </a:rPr>
              <a:t>zaciągniecia</a:t>
            </a:r>
            <a:r>
              <a:rPr lang="pl-PL" sz="1600" b="1" dirty="0">
                <a:solidFill>
                  <a:srgbClr val="B52033"/>
                </a:solidFill>
              </a:rPr>
              <a:t> dodatkowego </a:t>
            </a:r>
            <a:br>
              <a:rPr lang="pl-PL" sz="1600" b="1" dirty="0">
                <a:solidFill>
                  <a:srgbClr val="B52033"/>
                </a:solidFill>
              </a:rPr>
            </a:br>
            <a:r>
              <a:rPr lang="pl-PL" sz="1600" b="1" dirty="0">
                <a:solidFill>
                  <a:srgbClr val="B52033"/>
                </a:solidFill>
              </a:rPr>
              <a:t>zadłużenia w oparciu </a:t>
            </a:r>
            <a:br>
              <a:rPr lang="pl-PL" sz="1600" b="1" dirty="0">
                <a:solidFill>
                  <a:srgbClr val="B52033"/>
                </a:solidFill>
              </a:rPr>
            </a:br>
            <a:r>
              <a:rPr lang="pl-PL" sz="1600" b="1" dirty="0">
                <a:solidFill>
                  <a:srgbClr val="B52033"/>
                </a:solidFill>
              </a:rPr>
              <a:t>o budżet</a:t>
            </a:r>
            <a:endParaRPr lang="pl-PL" b="1" dirty="0">
              <a:solidFill>
                <a:srgbClr val="B52033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79FEF29-9749-48C3-801A-984EEF64F269}"/>
              </a:ext>
            </a:extLst>
          </p:cNvPr>
          <p:cNvSpPr/>
          <p:nvPr/>
        </p:nvSpPr>
        <p:spPr>
          <a:xfrm>
            <a:off x="4499486" y="2481825"/>
            <a:ext cx="2041836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84898C"/>
                </a:solidFill>
              </a:rPr>
              <a:t>Podpisane porozumienia o współpracy i poufności z JST</a:t>
            </a:r>
          </a:p>
          <a:p>
            <a:endParaRPr lang="pl-PL" b="1" dirty="0">
              <a:solidFill>
                <a:srgbClr val="84898C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5CB9F33-7C18-4E71-BA8E-168862031623}"/>
              </a:ext>
            </a:extLst>
          </p:cNvPr>
          <p:cNvSpPr/>
          <p:nvPr/>
        </p:nvSpPr>
        <p:spPr>
          <a:xfrm>
            <a:off x="7054642" y="2481825"/>
            <a:ext cx="210311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D56212"/>
                </a:solidFill>
              </a:rPr>
              <a:t>Przebadanych </a:t>
            </a:r>
            <a:br>
              <a:rPr lang="pl-PL" sz="1600" b="1" dirty="0">
                <a:solidFill>
                  <a:srgbClr val="D56212"/>
                </a:solidFill>
              </a:rPr>
            </a:br>
            <a:r>
              <a:rPr lang="pl-PL" sz="1600" b="1" dirty="0">
                <a:solidFill>
                  <a:srgbClr val="D56212"/>
                </a:solidFill>
              </a:rPr>
              <a:t>pod kątem potencjału do transakcji kapitałowych spółek samorządowych</a:t>
            </a:r>
          </a:p>
          <a:p>
            <a:endParaRPr lang="pl-PL" sz="1600" b="1" dirty="0">
              <a:solidFill>
                <a:srgbClr val="D56212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5000249-EA4D-4E00-8148-3889DEBB4B16}"/>
              </a:ext>
            </a:extLst>
          </p:cNvPr>
          <p:cNvSpPr/>
          <p:nvPr/>
        </p:nvSpPr>
        <p:spPr>
          <a:xfrm>
            <a:off x="9849617" y="2481825"/>
            <a:ext cx="1657899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4D8DA9"/>
                </a:solidFill>
              </a:rPr>
              <a:t>Nowe</a:t>
            </a:r>
            <a:br>
              <a:rPr lang="pl-PL" sz="1600" b="1" dirty="0">
                <a:solidFill>
                  <a:srgbClr val="4D8DA9"/>
                </a:solidFill>
              </a:rPr>
            </a:br>
            <a:r>
              <a:rPr lang="pl-PL" sz="1600" b="1" dirty="0">
                <a:solidFill>
                  <a:srgbClr val="4D8DA9"/>
                </a:solidFill>
              </a:rPr>
              <a:t>Produkty - PPP Pakietowe.</a:t>
            </a:r>
          </a:p>
          <a:p>
            <a:r>
              <a:rPr lang="pl-PL" sz="1600" b="1" dirty="0">
                <a:solidFill>
                  <a:srgbClr val="4D8DA9"/>
                </a:solidFill>
              </a:rPr>
              <a:t>Obligacje konwertowane na akcje, i in.</a:t>
            </a:r>
          </a:p>
          <a:p>
            <a:endParaRPr lang="pl-PL" sz="1600" b="1" dirty="0">
              <a:solidFill>
                <a:srgbClr val="4D8DA9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C665FFA8-8FF8-4EE3-81F1-45EA16716BF9}"/>
              </a:ext>
            </a:extLst>
          </p:cNvPr>
          <p:cNvSpPr/>
          <p:nvPr/>
        </p:nvSpPr>
        <p:spPr>
          <a:xfrm>
            <a:off x="1185916" y="5628994"/>
            <a:ext cx="9849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</a:rPr>
              <a:t>Efekty działania PFR: 8 transakcji kapitałowych z 17 samorządami w łącznej </a:t>
            </a:r>
          </a:p>
          <a:p>
            <a:r>
              <a:rPr lang="pl-PL" sz="2400" b="1" dirty="0">
                <a:solidFill>
                  <a:srgbClr val="C00000"/>
                </a:solidFill>
              </a:rPr>
              <a:t>kwocie prawie 500 mln PLN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413C9FB2-E6BC-40BA-A3E0-94F291C5B40C}"/>
              </a:ext>
            </a:extLst>
          </p:cNvPr>
          <p:cNvSpPr txBox="1">
            <a:spLocks/>
          </p:cNvSpPr>
          <p:nvPr/>
        </p:nvSpPr>
        <p:spPr>
          <a:xfrm>
            <a:off x="323999" y="324914"/>
            <a:ext cx="10080000" cy="8270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rgbClr val="626769"/>
                </a:solidFill>
              </a:rPr>
              <a:t>Efekty realizacji Pakietu dla Miast Średnich</a:t>
            </a:r>
            <a:r>
              <a:rPr lang="mr-IN" dirty="0">
                <a:solidFill>
                  <a:srgbClr val="626769"/>
                </a:solidFill>
              </a:rPr>
              <a:t>…</a:t>
            </a:r>
            <a:r>
              <a:rPr lang="pl-PL" dirty="0">
                <a:solidFill>
                  <a:srgbClr val="626769"/>
                </a:solidFill>
              </a:rPr>
              <a:t> i miast wojewódzkich</a:t>
            </a:r>
          </a:p>
          <a:p>
            <a:pPr marL="0" indent="0">
              <a:buNone/>
            </a:pPr>
            <a:endParaRPr lang="pl-PL" dirty="0">
              <a:solidFill>
                <a:srgbClr val="6267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26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4" grpId="0" animBg="1"/>
      <p:bldP spid="7" grpId="0" animBg="1"/>
      <p:bldP spid="11" grpId="0" animBg="1"/>
      <p:bldP spid="1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A03944-3E32-4CD9-9951-82D404227B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626769"/>
                </a:solidFill>
                <a:latin typeface="+mn-lt"/>
              </a:rPr>
              <a:t>PPP pakietowe: Dotychczasowe rezultaty i dalsze kroki</a:t>
            </a:r>
          </a:p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6F1D4B6-21C9-48DC-B8EC-9E00E39CCEAE}"/>
              </a:ext>
            </a:extLst>
          </p:cNvPr>
          <p:cNvSpPr/>
          <p:nvPr/>
        </p:nvSpPr>
        <p:spPr>
          <a:xfrm>
            <a:off x="489825" y="1411209"/>
            <a:ext cx="6355592" cy="4239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108000"/>
          <a:lstStyle/>
          <a:p>
            <a:pPr>
              <a:spcAft>
                <a:spcPts val="600"/>
              </a:spcAft>
              <a:defRPr/>
            </a:pPr>
            <a:r>
              <a:rPr lang="pl-PL" b="1" dirty="0">
                <a:solidFill>
                  <a:schemeClr val="tx2"/>
                </a:solidFill>
              </a:rPr>
              <a:t>Dążymy do połączenia potencjalnych uczestników pakietowania:</a:t>
            </a:r>
          </a:p>
          <a:p>
            <a:pPr eaLnBrk="1" hangingPunct="1">
              <a:spcAft>
                <a:spcPts val="600"/>
              </a:spcAft>
              <a:defRPr/>
            </a:pPr>
            <a:endParaRPr lang="pl-PL" sz="1400" dirty="0">
              <a:solidFill>
                <a:srgbClr val="060606"/>
              </a:solidFill>
              <a:cs typeface="Arial" panose="020B0604020202020204" pitchFamily="34" charset="0"/>
            </a:endParaRPr>
          </a:p>
          <a:p>
            <a:r>
              <a:rPr lang="pl-PL" u="sng" dirty="0">
                <a:solidFill>
                  <a:srgbClr val="060606"/>
                </a:solidFill>
              </a:rPr>
              <a:t>Wyłonione pakiety PPP:</a:t>
            </a:r>
            <a:r>
              <a:rPr lang="pl-PL" dirty="0">
                <a:solidFill>
                  <a:srgbClr val="060606"/>
                </a:solidFill>
              </a:rPr>
              <a:t> </a:t>
            </a:r>
          </a:p>
          <a:p>
            <a:endParaRPr lang="pl-PL" dirty="0">
              <a:solidFill>
                <a:srgbClr val="06060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Drogi publiczne</a:t>
            </a:r>
            <a:r>
              <a:rPr lang="pl-PL" b="1" dirty="0">
                <a:solidFill>
                  <a:srgbClr val="060606"/>
                </a:solidFill>
              </a:rPr>
              <a:t>: </a:t>
            </a:r>
            <a:r>
              <a:rPr lang="pl-PL" dirty="0">
                <a:solidFill>
                  <a:srgbClr val="060606"/>
                </a:solidFill>
              </a:rPr>
              <a:t>Nakło, Wejherowo, Tomaszów Mazowiecki</a:t>
            </a:r>
          </a:p>
          <a:p>
            <a:pPr lvl="0"/>
            <a:endParaRPr lang="pl-PL" dirty="0">
              <a:solidFill>
                <a:srgbClr val="06060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Baseny: </a:t>
            </a:r>
            <a:r>
              <a:rPr lang="pl-PL" dirty="0">
                <a:solidFill>
                  <a:srgbClr val="060606"/>
                </a:solidFill>
              </a:rPr>
              <a:t>Wałbrzych, Gorlice, Lubliniec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06060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Stadiony/Boiska: </a:t>
            </a:r>
            <a:r>
              <a:rPr lang="pl-PL" dirty="0">
                <a:solidFill>
                  <a:srgbClr val="060606"/>
                </a:solidFill>
              </a:rPr>
              <a:t>Jasło, Wałbrzych, Prudnik, Braniewo, Gorlice, Stalowa Wola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06060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Hale sportowe: </a:t>
            </a:r>
            <a:r>
              <a:rPr lang="pl-PL" dirty="0">
                <a:solidFill>
                  <a:srgbClr val="060606"/>
                </a:solidFill>
              </a:rPr>
              <a:t>Masłów, Przemyśl, Wejherowo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06060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Efektywność energetyczna: </a:t>
            </a:r>
            <a:r>
              <a:rPr lang="pl-PL" dirty="0">
                <a:solidFill>
                  <a:srgbClr val="060606"/>
                </a:solidFill>
              </a:rPr>
              <a:t>Koszalin, Lubań </a:t>
            </a:r>
          </a:p>
          <a:p>
            <a:pPr eaLnBrk="1" hangingPunct="1">
              <a:spcAft>
                <a:spcPts val="600"/>
              </a:spcAft>
              <a:defRPr/>
            </a:pPr>
            <a:endParaRPr lang="pl-PL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32943B47-3193-5841-831E-AC3813066113}"/>
              </a:ext>
            </a:extLst>
          </p:cNvPr>
          <p:cNvSpPr txBox="1">
            <a:spLocks/>
          </p:cNvSpPr>
          <p:nvPr/>
        </p:nvSpPr>
        <p:spPr>
          <a:xfrm>
            <a:off x="1270000" y="5909733"/>
            <a:ext cx="9985913" cy="4328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C00000"/>
                </a:solidFill>
              </a:rPr>
              <a:t>Pakietowe PPP zachęca miasta do współpracy, upraszcza procedury i zwiększa atrakcyjność inwestycji dla partnerów prywatnych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3C8147-DDF1-4564-BC94-3856A6FDB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38" y="1965510"/>
            <a:ext cx="4385703" cy="2926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16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33896E03-B723-445C-87D7-2E18D1CDB61F}"/>
              </a:ext>
            </a:extLst>
          </p:cNvPr>
          <p:cNvSpPr txBox="1">
            <a:spLocks/>
          </p:cNvSpPr>
          <p:nvPr/>
        </p:nvSpPr>
        <p:spPr>
          <a:xfrm>
            <a:off x="432000" y="180000"/>
            <a:ext cx="10300734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dirty="0">
                <a:solidFill>
                  <a:srgbClr val="626769"/>
                </a:solidFill>
              </a:rPr>
              <a:t>Integracja oferty finansowej i produktowej: Platforma smart </a:t>
            </a:r>
            <a:r>
              <a:rPr lang="pl-PL" dirty="0" err="1">
                <a:solidFill>
                  <a:srgbClr val="626769"/>
                </a:solidFill>
              </a:rPr>
              <a:t>city</a:t>
            </a:r>
            <a:r>
              <a:rPr lang="pl-PL" dirty="0">
                <a:solidFill>
                  <a:srgbClr val="626769"/>
                </a:solidFill>
              </a:rPr>
              <a:t> dedykowana JST i biznesowi</a:t>
            </a:r>
          </a:p>
        </p:txBody>
      </p:sp>
      <p:pic>
        <p:nvPicPr>
          <p:cNvPr id="4" name="Obraz 6">
            <a:extLst>
              <a:ext uri="{FF2B5EF4-FFF2-40B4-BE49-F238E27FC236}">
                <a16:creationId xmlns:a16="http://schemas.microsoft.com/office/drawing/2014/main" id="{DAA0204B-53C4-9045-839E-3A05F2C30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5521797"/>
            <a:ext cx="2476500" cy="849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4EE7DC-A25E-254E-97FB-156C258C98AC}"/>
              </a:ext>
            </a:extLst>
          </p:cNvPr>
          <p:cNvSpPr/>
          <p:nvPr/>
        </p:nvSpPr>
        <p:spPr>
          <a:xfrm>
            <a:off x="723900" y="1349824"/>
            <a:ext cx="4838700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Miejsce promocji </a:t>
            </a:r>
            <a:r>
              <a:rPr lang="pl-PL" dirty="0"/>
              <a:t>polskich samorządów i rozwiązań w obszarze smart </a:t>
            </a:r>
            <a:r>
              <a:rPr lang="pl-PL" dirty="0" err="1"/>
              <a:t>city</a:t>
            </a:r>
            <a:r>
              <a:rPr lang="pl-PL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Wymiana wiedzy </a:t>
            </a:r>
            <a:r>
              <a:rPr lang="pl-PL" dirty="0"/>
              <a:t>i doświadczeń dot. realizacji projektów smart </a:t>
            </a:r>
            <a:r>
              <a:rPr lang="pl-PL" dirty="0" err="1"/>
              <a:t>city</a:t>
            </a:r>
            <a:r>
              <a:rPr lang="pl-PL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Współpraca między miastami</a:t>
            </a:r>
            <a:r>
              <a:rPr lang="pl-PL" dirty="0"/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Platforma sprzedażowa </a:t>
            </a:r>
            <a:r>
              <a:rPr lang="pl-PL" dirty="0"/>
              <a:t>działająca dla miast i firm oferujących nowoczesne rozwiązania,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Programy akceleracyjne </a:t>
            </a:r>
            <a:r>
              <a:rPr lang="pl-PL" dirty="0"/>
              <a:t>dedykowane konkretnym rozwiązaniom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Hub smart </a:t>
            </a:r>
            <a:r>
              <a:rPr lang="pl-PL" b="1" dirty="0" err="1">
                <a:solidFill>
                  <a:srgbClr val="C00000"/>
                </a:solidFill>
              </a:rPr>
              <a:t>city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dirty="0"/>
              <a:t>dla dla polskich start-</a:t>
            </a:r>
            <a:r>
              <a:rPr lang="pl-PL" dirty="0" err="1"/>
              <a:t>upów</a:t>
            </a:r>
            <a:r>
              <a:rPr lang="pl-PL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b="0" i="0" u="none" strike="noStrike" dirty="0">
              <a:solidFill>
                <a:srgbClr val="001C28"/>
              </a:solidFill>
              <a:effectLst/>
              <a:latin typeface="Roboto"/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32943B47-3193-5841-831E-AC3813066113}"/>
              </a:ext>
            </a:extLst>
          </p:cNvPr>
          <p:cNvSpPr txBox="1">
            <a:spLocks/>
          </p:cNvSpPr>
          <p:nvPr/>
        </p:nvSpPr>
        <p:spPr>
          <a:xfrm>
            <a:off x="1134533" y="5740399"/>
            <a:ext cx="9985913" cy="4328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C00000"/>
                </a:solidFill>
              </a:rPr>
              <a:t>Poprzez </a:t>
            </a:r>
            <a:r>
              <a:rPr lang="pl-PL" sz="2400" b="1" dirty="0" err="1">
                <a:solidFill>
                  <a:srgbClr val="C00000"/>
                </a:solidFill>
              </a:rPr>
              <a:t>platoformę</a:t>
            </a:r>
            <a:r>
              <a:rPr lang="pl-PL" sz="2400" b="1" dirty="0">
                <a:solidFill>
                  <a:srgbClr val="C00000"/>
                </a:solidFill>
              </a:rPr>
              <a:t> PFR chce integrować, rozwijać, finansować i 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C00000"/>
                </a:solidFill>
              </a:rPr>
              <a:t>wspierać rozwiązania smart </a:t>
            </a:r>
            <a:r>
              <a:rPr lang="pl-PL" sz="2400" b="1" dirty="0" err="1">
                <a:solidFill>
                  <a:srgbClr val="C00000"/>
                </a:solidFill>
              </a:rPr>
              <a:t>city</a:t>
            </a:r>
            <a:r>
              <a:rPr lang="pl-PL" sz="2400" b="1" dirty="0">
                <a:solidFill>
                  <a:srgbClr val="C00000"/>
                </a:solidFill>
              </a:rPr>
              <a:t> w Polsce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EED25-CA62-453B-B77C-1D41916C9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5104"/>
          <a:stretch/>
        </p:blipFill>
        <p:spPr>
          <a:xfrm>
            <a:off x="6283354" y="1493240"/>
            <a:ext cx="5364000" cy="40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51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FR">
      <a:dk1>
        <a:srgbClr val="626769"/>
      </a:dk1>
      <a:lt1>
        <a:srgbClr val="FFFFFF"/>
      </a:lt1>
      <a:dk2>
        <a:srgbClr val="B61928"/>
      </a:dk2>
      <a:lt2>
        <a:srgbClr val="FFFFFF"/>
      </a:lt2>
      <a:accent1>
        <a:srgbClr val="B61928"/>
      </a:accent1>
      <a:accent2>
        <a:srgbClr val="D2796D"/>
      </a:accent2>
      <a:accent3>
        <a:srgbClr val="626769"/>
      </a:accent3>
      <a:accent4>
        <a:srgbClr val="A4A8AB"/>
      </a:accent4>
      <a:accent5>
        <a:srgbClr val="0C7492"/>
      </a:accent5>
      <a:accent6>
        <a:srgbClr val="F7A600"/>
      </a:accent6>
      <a:hlink>
        <a:srgbClr val="B61928"/>
      </a:hlink>
      <a:folHlink>
        <a:srgbClr val="7F7F7F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14153</TotalTime>
  <Words>454</Words>
  <Application>Microsoft Office PowerPoint</Application>
  <PresentationFormat>Widescreen</PresentationFormat>
  <Paragraphs>79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Times New Roman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j.grzybowska@poczta.fm</dc:creator>
  <cp:lastModifiedBy>Mateusz Wyszyński</cp:lastModifiedBy>
  <cp:revision>572</cp:revision>
  <cp:lastPrinted>2019-03-12T09:42:53Z</cp:lastPrinted>
  <dcterms:created xsi:type="dcterms:W3CDTF">2017-01-17T17:37:53Z</dcterms:created>
  <dcterms:modified xsi:type="dcterms:W3CDTF">2019-04-01T05:25:15Z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e4972-a3b7-4d51-a933-10309688c2b7_Enabled">
    <vt:lpwstr>True</vt:lpwstr>
  </property>
  <property fmtid="{D5CDD505-2E9C-101B-9397-08002B2CF9AE}" pid="3" name="MSIP_Label_6a7e4972-a3b7-4d51-a933-10309688c2b7_SiteId">
    <vt:lpwstr>0d2b6bbb-a69c-41e8-9ef1-c035572bd00e</vt:lpwstr>
  </property>
  <property fmtid="{D5CDD505-2E9C-101B-9397-08002B2CF9AE}" pid="4" name="MSIP_Label_6a7e4972-a3b7-4d51-a933-10309688c2b7_Ref">
    <vt:lpwstr>https://api.informationprotection.azure.com/api/0d2b6bbb-a69c-41e8-9ef1-c035572bd00e</vt:lpwstr>
  </property>
  <property fmtid="{D5CDD505-2E9C-101B-9397-08002B2CF9AE}" pid="5" name="MSIP_Label_6a7e4972-a3b7-4d51-a933-10309688c2b7_Owner">
    <vt:lpwstr>maciej.buczkowski@pfr.pl</vt:lpwstr>
  </property>
  <property fmtid="{D5CDD505-2E9C-101B-9397-08002B2CF9AE}" pid="6" name="MSIP_Label_6a7e4972-a3b7-4d51-a933-10309688c2b7_SetDate">
    <vt:lpwstr>2017-12-06T11:29:32.1700133+01:00</vt:lpwstr>
  </property>
  <property fmtid="{D5CDD505-2E9C-101B-9397-08002B2CF9AE}" pid="7" name="MSIP_Label_6a7e4972-a3b7-4d51-a933-10309688c2b7_Name">
    <vt:lpwstr>Publiczne</vt:lpwstr>
  </property>
  <property fmtid="{D5CDD505-2E9C-101B-9397-08002B2CF9AE}" pid="8" name="MSIP_Label_6a7e4972-a3b7-4d51-a933-10309688c2b7_Application">
    <vt:lpwstr>Microsoft Azure Information Protection</vt:lpwstr>
  </property>
  <property fmtid="{D5CDD505-2E9C-101B-9397-08002B2CF9AE}" pid="9" name="MSIP_Label_6a7e4972-a3b7-4d51-a933-10309688c2b7_Extended_MSFT_Method">
    <vt:lpwstr>Automatic</vt:lpwstr>
  </property>
  <property fmtid="{D5CDD505-2E9C-101B-9397-08002B2CF9AE}" pid="10" name="Sensitivity">
    <vt:lpwstr>Publiczne</vt:lpwstr>
  </property>
</Properties>
</file>