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754" r:id="rId2"/>
    <p:sldMasterId id="2147483772" r:id="rId3"/>
    <p:sldMasterId id="2147483785" r:id="rId4"/>
  </p:sldMasterIdLst>
  <p:notesMasterIdLst>
    <p:notesMasterId r:id="rId20"/>
  </p:notesMasterIdLst>
  <p:handoutMasterIdLst>
    <p:handoutMasterId r:id="rId21"/>
  </p:handoutMasterIdLst>
  <p:sldIdLst>
    <p:sldId id="256" r:id="rId5"/>
    <p:sldId id="625" r:id="rId6"/>
    <p:sldId id="624" r:id="rId7"/>
    <p:sldId id="627" r:id="rId8"/>
    <p:sldId id="628" r:id="rId9"/>
    <p:sldId id="623" r:id="rId10"/>
    <p:sldId id="626" r:id="rId11"/>
    <p:sldId id="634" r:id="rId12"/>
    <p:sldId id="635" r:id="rId13"/>
    <p:sldId id="636" r:id="rId14"/>
    <p:sldId id="637" r:id="rId15"/>
    <p:sldId id="638" r:id="rId16"/>
    <p:sldId id="639" r:id="rId17"/>
    <p:sldId id="629" r:id="rId18"/>
    <p:sldId id="622" r:id="rId19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1" autoAdjust="0"/>
    <p:restoredTop sz="76554" autoAdjust="0"/>
  </p:normalViewPr>
  <p:slideViewPr>
    <p:cSldViewPr>
      <p:cViewPr varScale="1">
        <p:scale>
          <a:sx n="55" d="100"/>
          <a:sy n="55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63B32-9D9C-4887-A4D6-7B60AFA68A02}" type="doc">
      <dgm:prSet loTypeId="urn:microsoft.com/office/officeart/2005/8/layout/arrow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82B03CB7-F356-4094-AE64-76BF9B0EFDB1}">
      <dgm:prSet custT="1"/>
      <dgm:spPr/>
      <dgm:t>
        <a:bodyPr/>
        <a:lstStyle/>
        <a:p>
          <a:pPr rtl="0"/>
          <a:r>
            <a:rPr lang="pl-PL" sz="1600" b="1" dirty="0" smtClean="0"/>
            <a:t>60-80% zużycia energii</a:t>
          </a:r>
          <a:endParaRPr lang="pl-PL" sz="1600" dirty="0"/>
        </a:p>
      </dgm:t>
    </dgm:pt>
    <dgm:pt modelId="{7D0CEBAE-4D34-46B3-8D90-ACD11353CBCA}" type="parTrans" cxnId="{C2F08354-8495-4AAC-AEFF-E60E7EE50465}">
      <dgm:prSet/>
      <dgm:spPr/>
      <dgm:t>
        <a:bodyPr/>
        <a:lstStyle/>
        <a:p>
          <a:endParaRPr lang="pl-PL"/>
        </a:p>
      </dgm:t>
    </dgm:pt>
    <dgm:pt modelId="{122ECDE6-D1BD-42F9-A9FB-3EB1E48D16AF}" type="sibTrans" cxnId="{C2F08354-8495-4AAC-AEFF-E60E7EE50465}">
      <dgm:prSet/>
      <dgm:spPr/>
      <dgm:t>
        <a:bodyPr/>
        <a:lstStyle/>
        <a:p>
          <a:endParaRPr lang="pl-PL"/>
        </a:p>
      </dgm:t>
    </dgm:pt>
    <dgm:pt modelId="{ACFF7A4F-E297-4F9D-B158-E0885130A6F2}">
      <dgm:prSet custT="1"/>
      <dgm:spPr/>
      <dgm:t>
        <a:bodyPr/>
        <a:lstStyle/>
        <a:p>
          <a:pPr rtl="0"/>
          <a:r>
            <a:rPr lang="pl-PL" sz="1600" b="1" dirty="0" smtClean="0"/>
            <a:t>3% powierzchni Ziemi</a:t>
          </a:r>
          <a:endParaRPr lang="pl-PL" sz="1600" dirty="0"/>
        </a:p>
      </dgm:t>
    </dgm:pt>
    <dgm:pt modelId="{16BEA453-9FBF-4316-ABD0-F4ADFB542771}" type="parTrans" cxnId="{45034842-06C9-4AEC-B9B6-6197A633EF32}">
      <dgm:prSet/>
      <dgm:spPr/>
      <dgm:t>
        <a:bodyPr/>
        <a:lstStyle/>
        <a:p>
          <a:endParaRPr lang="pl-PL"/>
        </a:p>
      </dgm:t>
    </dgm:pt>
    <dgm:pt modelId="{5C535251-257A-45E7-8666-DE1F8EAE8966}" type="sibTrans" cxnId="{45034842-06C9-4AEC-B9B6-6197A633EF32}">
      <dgm:prSet/>
      <dgm:spPr/>
      <dgm:t>
        <a:bodyPr/>
        <a:lstStyle/>
        <a:p>
          <a:endParaRPr lang="pl-PL"/>
        </a:p>
      </dgm:t>
    </dgm:pt>
    <dgm:pt modelId="{43C905D0-F95A-4ECD-B27E-D82E95433A7E}" type="pres">
      <dgm:prSet presAssocID="{44163B32-9D9C-4887-A4D6-7B60AFA68A0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6F2EB3E-4CD2-4BBD-9A2A-ACE38283EE2B}" type="pres">
      <dgm:prSet presAssocID="{44163B32-9D9C-4887-A4D6-7B60AFA68A02}" presName="divider" presStyleLbl="fgShp" presStyleIdx="0" presStyleCnt="1"/>
      <dgm:spPr/>
    </dgm:pt>
    <dgm:pt modelId="{B1634585-A244-4F70-A580-1AB8D791FEC1}" type="pres">
      <dgm:prSet presAssocID="{82B03CB7-F356-4094-AE64-76BF9B0EFDB1}" presName="downArrow" presStyleLbl="node1" presStyleIdx="0" presStyleCnt="2"/>
      <dgm:spPr/>
    </dgm:pt>
    <dgm:pt modelId="{01273671-7B3E-445A-969E-A4E9BEBBAB81}" type="pres">
      <dgm:prSet presAssocID="{82B03CB7-F356-4094-AE64-76BF9B0EFDB1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457944-381B-4385-9FA0-BEA8DA2A2758}" type="pres">
      <dgm:prSet presAssocID="{ACFF7A4F-E297-4F9D-B158-E0885130A6F2}" presName="upArrow" presStyleLbl="node1" presStyleIdx="1" presStyleCnt="2"/>
      <dgm:spPr/>
    </dgm:pt>
    <dgm:pt modelId="{DF61207F-E005-416B-B059-CDEC7B18DE42}" type="pres">
      <dgm:prSet presAssocID="{ACFF7A4F-E297-4F9D-B158-E0885130A6F2}" presName="upArrowText" presStyleLbl="revTx" presStyleIdx="1" presStyleCnt="2" custScaleX="1573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2F08354-8495-4AAC-AEFF-E60E7EE50465}" srcId="{44163B32-9D9C-4887-A4D6-7B60AFA68A02}" destId="{82B03CB7-F356-4094-AE64-76BF9B0EFDB1}" srcOrd="0" destOrd="0" parTransId="{7D0CEBAE-4D34-46B3-8D90-ACD11353CBCA}" sibTransId="{122ECDE6-D1BD-42F9-A9FB-3EB1E48D16AF}"/>
    <dgm:cxn modelId="{63A8B8EE-8927-4ABE-BA18-BC0ADCA0CBE8}" type="presOf" srcId="{82B03CB7-F356-4094-AE64-76BF9B0EFDB1}" destId="{01273671-7B3E-445A-969E-A4E9BEBBAB81}" srcOrd="0" destOrd="0" presId="urn:microsoft.com/office/officeart/2005/8/layout/arrow3"/>
    <dgm:cxn modelId="{45034842-06C9-4AEC-B9B6-6197A633EF32}" srcId="{44163B32-9D9C-4887-A4D6-7B60AFA68A02}" destId="{ACFF7A4F-E297-4F9D-B158-E0885130A6F2}" srcOrd="1" destOrd="0" parTransId="{16BEA453-9FBF-4316-ABD0-F4ADFB542771}" sibTransId="{5C535251-257A-45E7-8666-DE1F8EAE8966}"/>
    <dgm:cxn modelId="{EC7C34EB-01D8-4976-95B0-6F0D4CC92F91}" type="presOf" srcId="{ACFF7A4F-E297-4F9D-B158-E0885130A6F2}" destId="{DF61207F-E005-416B-B059-CDEC7B18DE42}" srcOrd="0" destOrd="0" presId="urn:microsoft.com/office/officeart/2005/8/layout/arrow3"/>
    <dgm:cxn modelId="{85F65F23-A2A5-47FF-9F29-DC930C386602}" type="presOf" srcId="{44163B32-9D9C-4887-A4D6-7B60AFA68A02}" destId="{43C905D0-F95A-4ECD-B27E-D82E95433A7E}" srcOrd="0" destOrd="0" presId="urn:microsoft.com/office/officeart/2005/8/layout/arrow3"/>
    <dgm:cxn modelId="{AE584D21-A6E5-4262-9D29-C8975BD3A2EF}" type="presParOf" srcId="{43C905D0-F95A-4ECD-B27E-D82E95433A7E}" destId="{D6F2EB3E-4CD2-4BBD-9A2A-ACE38283EE2B}" srcOrd="0" destOrd="0" presId="urn:microsoft.com/office/officeart/2005/8/layout/arrow3"/>
    <dgm:cxn modelId="{067D1934-C71E-49BF-8B1A-C6D55DB11ADB}" type="presParOf" srcId="{43C905D0-F95A-4ECD-B27E-D82E95433A7E}" destId="{B1634585-A244-4F70-A580-1AB8D791FEC1}" srcOrd="1" destOrd="0" presId="urn:microsoft.com/office/officeart/2005/8/layout/arrow3"/>
    <dgm:cxn modelId="{53CCBBF9-8748-416E-B3B1-9B3A65F3ACFC}" type="presParOf" srcId="{43C905D0-F95A-4ECD-B27E-D82E95433A7E}" destId="{01273671-7B3E-445A-969E-A4E9BEBBAB81}" srcOrd="2" destOrd="0" presId="urn:microsoft.com/office/officeart/2005/8/layout/arrow3"/>
    <dgm:cxn modelId="{AA324FFD-FD28-4F70-A5C0-86FEAEB0AA4D}" type="presParOf" srcId="{43C905D0-F95A-4ECD-B27E-D82E95433A7E}" destId="{56457944-381B-4385-9FA0-BEA8DA2A2758}" srcOrd="3" destOrd="0" presId="urn:microsoft.com/office/officeart/2005/8/layout/arrow3"/>
    <dgm:cxn modelId="{4FA23042-2706-44CA-A89C-E3A280918817}" type="presParOf" srcId="{43C905D0-F95A-4ECD-B27E-D82E95433A7E}" destId="{DF61207F-E005-416B-B059-CDEC7B18DE4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F8ADB5-AC7A-46D5-8CAA-41F9A75A3D32}" type="doc">
      <dgm:prSet loTypeId="urn:microsoft.com/office/officeart/2005/8/layout/p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27CF99B-E249-4650-958A-6AD14720C3B8}">
      <dgm:prSet custT="1"/>
      <dgm:spPr/>
      <dgm:t>
        <a:bodyPr/>
        <a:lstStyle/>
        <a:p>
          <a:pPr rtl="0"/>
          <a:r>
            <a:rPr lang="pl-PL" sz="1200" b="1" dirty="0" smtClean="0">
              <a:solidFill>
                <a:schemeClr val="tx2"/>
              </a:solidFill>
            </a:rPr>
            <a:t>Efektywność energetyczna</a:t>
          </a:r>
          <a:endParaRPr lang="pl-PL" sz="1200" b="1" dirty="0">
            <a:solidFill>
              <a:schemeClr val="tx2"/>
            </a:solidFill>
          </a:endParaRPr>
        </a:p>
      </dgm:t>
    </dgm:pt>
    <dgm:pt modelId="{A9F64D69-3E92-4E51-A9AC-9ADDDB51B82B}" type="parTrans" cxnId="{2D475FC5-CFBA-4942-8F99-2517DD0925E0}">
      <dgm:prSet/>
      <dgm:spPr/>
      <dgm:t>
        <a:bodyPr/>
        <a:lstStyle/>
        <a:p>
          <a:endParaRPr lang="pl-PL"/>
        </a:p>
      </dgm:t>
    </dgm:pt>
    <dgm:pt modelId="{9828E1E7-64F3-4B20-B7F9-ECB314C04CF4}" type="sibTrans" cxnId="{2D475FC5-CFBA-4942-8F99-2517DD0925E0}">
      <dgm:prSet/>
      <dgm:spPr/>
      <dgm:t>
        <a:bodyPr/>
        <a:lstStyle/>
        <a:p>
          <a:endParaRPr lang="pl-PL"/>
        </a:p>
      </dgm:t>
    </dgm:pt>
    <dgm:pt modelId="{377C48A6-E341-42BC-BC07-8287DCE74BEB}">
      <dgm:prSet custT="1"/>
      <dgm:spPr/>
      <dgm:t>
        <a:bodyPr/>
        <a:lstStyle/>
        <a:p>
          <a:pPr rtl="0"/>
          <a:r>
            <a:rPr lang="pl-PL" sz="1200" b="1" dirty="0" smtClean="0">
              <a:solidFill>
                <a:schemeClr val="tx2"/>
              </a:solidFill>
            </a:rPr>
            <a:t>OZE</a:t>
          </a:r>
          <a:endParaRPr lang="pl-PL" sz="1200" b="1" dirty="0">
            <a:solidFill>
              <a:schemeClr val="tx2"/>
            </a:solidFill>
          </a:endParaRPr>
        </a:p>
      </dgm:t>
    </dgm:pt>
    <dgm:pt modelId="{67D967CB-1B3A-47D1-A505-6A3936621758}" type="parTrans" cxnId="{50CC73B1-167A-4AE3-94D4-472AEDAE9307}">
      <dgm:prSet/>
      <dgm:spPr/>
      <dgm:t>
        <a:bodyPr/>
        <a:lstStyle/>
        <a:p>
          <a:endParaRPr lang="pl-PL"/>
        </a:p>
      </dgm:t>
    </dgm:pt>
    <dgm:pt modelId="{168A30EB-3E80-41F9-88ED-8C9BC09C5835}" type="sibTrans" cxnId="{50CC73B1-167A-4AE3-94D4-472AEDAE9307}">
      <dgm:prSet/>
      <dgm:spPr/>
      <dgm:t>
        <a:bodyPr/>
        <a:lstStyle/>
        <a:p>
          <a:endParaRPr lang="pl-PL"/>
        </a:p>
      </dgm:t>
    </dgm:pt>
    <dgm:pt modelId="{9EE50018-800B-42CC-AB83-C57E20C85B00}">
      <dgm:prSet custT="1"/>
      <dgm:spPr/>
      <dgm:t>
        <a:bodyPr/>
        <a:lstStyle/>
        <a:p>
          <a:pPr rtl="0"/>
          <a:r>
            <a:rPr lang="pl-PL" sz="1200" b="1" dirty="0" smtClean="0">
              <a:solidFill>
                <a:schemeClr val="tx2"/>
              </a:solidFill>
            </a:rPr>
            <a:t>Inteligentna i czysta energia dla konsumentów</a:t>
          </a:r>
          <a:endParaRPr lang="pl-PL" sz="1200" b="1" dirty="0">
            <a:solidFill>
              <a:schemeClr val="tx2"/>
            </a:solidFill>
          </a:endParaRPr>
        </a:p>
      </dgm:t>
    </dgm:pt>
    <dgm:pt modelId="{8A41A78F-7F7E-4EFC-9D99-B36C8CAC5355}" type="parTrans" cxnId="{80A60B1F-8371-47A4-9408-346826A94469}">
      <dgm:prSet/>
      <dgm:spPr/>
      <dgm:t>
        <a:bodyPr/>
        <a:lstStyle/>
        <a:p>
          <a:endParaRPr lang="pl-PL"/>
        </a:p>
      </dgm:t>
    </dgm:pt>
    <dgm:pt modelId="{89F93114-9465-4857-8F17-3E0F5CEA95FA}" type="sibTrans" cxnId="{80A60B1F-8371-47A4-9408-346826A94469}">
      <dgm:prSet/>
      <dgm:spPr/>
      <dgm:t>
        <a:bodyPr/>
        <a:lstStyle/>
        <a:p>
          <a:endParaRPr lang="pl-PL"/>
        </a:p>
      </dgm:t>
    </dgm:pt>
    <dgm:pt modelId="{284C4161-3079-4D4A-B071-6969682BEC3A}">
      <dgm:prSet custT="1"/>
      <dgm:spPr/>
      <dgm:t>
        <a:bodyPr/>
        <a:lstStyle/>
        <a:p>
          <a:pPr rtl="0"/>
          <a:r>
            <a:rPr lang="pl-PL" sz="1200" b="1" dirty="0" smtClean="0">
              <a:solidFill>
                <a:schemeClr val="tx2"/>
              </a:solidFill>
            </a:rPr>
            <a:t>Inteligentny system energetyczny</a:t>
          </a:r>
          <a:endParaRPr lang="pl-PL" sz="1200" b="1" dirty="0">
            <a:solidFill>
              <a:schemeClr val="tx2"/>
            </a:solidFill>
          </a:endParaRPr>
        </a:p>
      </dgm:t>
    </dgm:pt>
    <dgm:pt modelId="{59E985C4-7EF3-4021-823D-AABAF4C9D813}" type="parTrans" cxnId="{8CBFC180-2F43-4887-8E31-47BA2DD382C4}">
      <dgm:prSet/>
      <dgm:spPr/>
      <dgm:t>
        <a:bodyPr/>
        <a:lstStyle/>
        <a:p>
          <a:endParaRPr lang="pl-PL"/>
        </a:p>
      </dgm:t>
    </dgm:pt>
    <dgm:pt modelId="{9DEC4B8C-3DF1-4D60-A16D-99CB4DBFA055}" type="sibTrans" cxnId="{8CBFC180-2F43-4887-8E31-47BA2DD382C4}">
      <dgm:prSet/>
      <dgm:spPr/>
      <dgm:t>
        <a:bodyPr/>
        <a:lstStyle/>
        <a:p>
          <a:endParaRPr lang="pl-PL"/>
        </a:p>
      </dgm:t>
    </dgm:pt>
    <dgm:pt modelId="{978C6A68-247B-4138-90CB-73CC4CC3442B}">
      <dgm:prSet custT="1"/>
      <dgm:spPr/>
      <dgm:t>
        <a:bodyPr/>
        <a:lstStyle/>
        <a:p>
          <a:pPr rtl="0"/>
          <a:r>
            <a:rPr lang="pl-PL" sz="1200" b="1" dirty="0" smtClean="0">
              <a:solidFill>
                <a:schemeClr val="tx2"/>
              </a:solidFill>
            </a:rPr>
            <a:t>Smart </a:t>
          </a:r>
          <a:r>
            <a:rPr lang="pl-PL" sz="1200" b="1" dirty="0" err="1" smtClean="0">
              <a:solidFill>
                <a:schemeClr val="tx2"/>
              </a:solidFill>
            </a:rPr>
            <a:t>cities</a:t>
          </a:r>
          <a:endParaRPr lang="pl-PL" sz="1200" b="1" dirty="0">
            <a:solidFill>
              <a:schemeClr val="tx2"/>
            </a:solidFill>
          </a:endParaRPr>
        </a:p>
      </dgm:t>
    </dgm:pt>
    <dgm:pt modelId="{02E49504-E29E-4A1C-B171-66E6A63D65C8}" type="parTrans" cxnId="{D02674FD-9863-4EC5-AC73-5EFF789275C3}">
      <dgm:prSet/>
      <dgm:spPr/>
      <dgm:t>
        <a:bodyPr/>
        <a:lstStyle/>
        <a:p>
          <a:endParaRPr lang="pl-PL"/>
        </a:p>
      </dgm:t>
    </dgm:pt>
    <dgm:pt modelId="{80E7C8DC-6619-42E1-8F40-FC2B75A7CBAC}" type="sibTrans" cxnId="{D02674FD-9863-4EC5-AC73-5EFF789275C3}">
      <dgm:prSet/>
      <dgm:spPr/>
      <dgm:t>
        <a:bodyPr/>
        <a:lstStyle/>
        <a:p>
          <a:endParaRPr lang="pl-PL"/>
        </a:p>
      </dgm:t>
    </dgm:pt>
    <dgm:pt modelId="{8F604699-7BD7-4F21-B5B8-27ABE2A382BD}">
      <dgm:prSet custT="1"/>
      <dgm:spPr/>
      <dgm:t>
        <a:bodyPr/>
        <a:lstStyle/>
        <a:p>
          <a:pPr rtl="0"/>
          <a:r>
            <a:rPr lang="pl-PL" sz="1200" b="1" dirty="0" smtClean="0">
              <a:solidFill>
                <a:schemeClr val="tx2"/>
              </a:solidFill>
            </a:rPr>
            <a:t>Zero emisji ze źródeł węglowych</a:t>
          </a:r>
          <a:endParaRPr lang="pl-PL" sz="1200" b="1" dirty="0">
            <a:solidFill>
              <a:schemeClr val="tx2"/>
            </a:solidFill>
          </a:endParaRPr>
        </a:p>
      </dgm:t>
    </dgm:pt>
    <dgm:pt modelId="{7D0E3A62-71D1-4622-A45B-132F91B2A920}" type="parTrans" cxnId="{AE69FB97-B216-4CE7-8DCA-AFF570E48E6C}">
      <dgm:prSet/>
      <dgm:spPr/>
      <dgm:t>
        <a:bodyPr/>
        <a:lstStyle/>
        <a:p>
          <a:endParaRPr lang="pl-PL"/>
        </a:p>
      </dgm:t>
    </dgm:pt>
    <dgm:pt modelId="{17F9CFE1-7F20-423A-BBFA-7799DDFE0072}" type="sibTrans" cxnId="{AE69FB97-B216-4CE7-8DCA-AFF570E48E6C}">
      <dgm:prSet/>
      <dgm:spPr/>
      <dgm:t>
        <a:bodyPr/>
        <a:lstStyle/>
        <a:p>
          <a:endParaRPr lang="pl-PL"/>
        </a:p>
      </dgm:t>
    </dgm:pt>
    <dgm:pt modelId="{529C085A-01BB-4EF7-941D-77EA25ECDA4C}">
      <dgm:prSet custT="1"/>
      <dgm:spPr/>
      <dgm:t>
        <a:bodyPr/>
        <a:lstStyle/>
        <a:p>
          <a:pPr rtl="0"/>
          <a:r>
            <a:rPr lang="pl-PL" sz="1200" b="1" dirty="0" smtClean="0">
              <a:solidFill>
                <a:schemeClr val="tx2"/>
              </a:solidFill>
            </a:rPr>
            <a:t>Cyfryzacja</a:t>
          </a:r>
          <a:endParaRPr lang="pl-PL" sz="1200" b="1" dirty="0">
            <a:solidFill>
              <a:schemeClr val="tx2"/>
            </a:solidFill>
          </a:endParaRPr>
        </a:p>
      </dgm:t>
    </dgm:pt>
    <dgm:pt modelId="{2F1B9263-C615-43FF-8EBF-2B6112FCC799}" type="parTrans" cxnId="{F52B1613-10FA-4920-98B9-31BF9B047F90}">
      <dgm:prSet/>
      <dgm:spPr/>
      <dgm:t>
        <a:bodyPr/>
        <a:lstStyle/>
        <a:p>
          <a:endParaRPr lang="pl-PL"/>
        </a:p>
      </dgm:t>
    </dgm:pt>
    <dgm:pt modelId="{CD6C4D8B-4B6D-45D8-9FB7-92C529A7AFDE}" type="sibTrans" cxnId="{F52B1613-10FA-4920-98B9-31BF9B047F90}">
      <dgm:prSet/>
      <dgm:spPr/>
      <dgm:t>
        <a:bodyPr/>
        <a:lstStyle/>
        <a:p>
          <a:endParaRPr lang="pl-PL"/>
        </a:p>
      </dgm:t>
    </dgm:pt>
    <dgm:pt modelId="{E6B3DD9C-DC67-4FBA-B524-D229B8B10E23}" type="pres">
      <dgm:prSet presAssocID="{DBF8ADB5-AC7A-46D5-8CAA-41F9A75A3D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6077421-A03C-46BF-BC54-F36BFFFF70F6}" type="pres">
      <dgm:prSet presAssocID="{727CF99B-E249-4650-958A-6AD14720C3B8}" presName="compNode" presStyleCnt="0"/>
      <dgm:spPr/>
    </dgm:pt>
    <dgm:pt modelId="{4A67868C-122E-4CAB-B269-515C89F6F0A8}" type="pres">
      <dgm:prSet presAssocID="{727CF99B-E249-4650-958A-6AD14720C3B8}" presName="pict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D07102A-1FF3-47AA-AB6C-6DA834B5668E}" type="pres">
      <dgm:prSet presAssocID="{727CF99B-E249-4650-958A-6AD14720C3B8}" presName="textRec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7FBE91-E04E-48C1-8441-CA87F3B7855E}" type="pres">
      <dgm:prSet presAssocID="{9828E1E7-64F3-4B20-B7F9-ECB314C04CF4}" presName="sibTrans" presStyleLbl="sibTrans2D1" presStyleIdx="0" presStyleCnt="0"/>
      <dgm:spPr/>
      <dgm:t>
        <a:bodyPr/>
        <a:lstStyle/>
        <a:p>
          <a:endParaRPr lang="pl-PL"/>
        </a:p>
      </dgm:t>
    </dgm:pt>
    <dgm:pt modelId="{B24CA5AC-6C9F-4523-9AAE-E4E9D0917B59}" type="pres">
      <dgm:prSet presAssocID="{377C48A6-E341-42BC-BC07-8287DCE74BEB}" presName="compNode" presStyleCnt="0"/>
      <dgm:spPr/>
    </dgm:pt>
    <dgm:pt modelId="{FE35753D-F7D3-4548-B932-9CD7B9EDCBF4}" type="pres">
      <dgm:prSet presAssocID="{377C48A6-E341-42BC-BC07-8287DCE74BEB}" presName="pictRect" presStyleLbl="nod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65760D1-2C91-4BBD-B87C-4312419AD5AF}" type="pres">
      <dgm:prSet presAssocID="{377C48A6-E341-42BC-BC07-8287DCE74BEB}" presName="textRec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ED59CD-2679-4561-BDD3-6FAFD4A0F36F}" type="pres">
      <dgm:prSet presAssocID="{168A30EB-3E80-41F9-88ED-8C9BC09C5835}" presName="sibTrans" presStyleLbl="sibTrans2D1" presStyleIdx="0" presStyleCnt="0"/>
      <dgm:spPr/>
      <dgm:t>
        <a:bodyPr/>
        <a:lstStyle/>
        <a:p>
          <a:endParaRPr lang="pl-PL"/>
        </a:p>
      </dgm:t>
    </dgm:pt>
    <dgm:pt modelId="{14EE9AA4-0CB3-49B9-8F8D-28D12E23EE58}" type="pres">
      <dgm:prSet presAssocID="{9EE50018-800B-42CC-AB83-C57E20C85B00}" presName="compNode" presStyleCnt="0"/>
      <dgm:spPr/>
    </dgm:pt>
    <dgm:pt modelId="{03A8BFF1-4701-41FD-941F-C8B67F8F405F}" type="pres">
      <dgm:prSet presAssocID="{9EE50018-800B-42CC-AB83-C57E20C85B00}" presName="pictRect" presStyleLbl="nod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1BB87A65-4497-4BE9-9CC5-230546844A45}" type="pres">
      <dgm:prSet presAssocID="{9EE50018-800B-42CC-AB83-C57E20C85B00}" presName="textRec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182CCA-E103-4B25-95CC-08C644C96D15}" type="pres">
      <dgm:prSet presAssocID="{89F93114-9465-4857-8F17-3E0F5CEA95FA}" presName="sibTrans" presStyleLbl="sibTrans2D1" presStyleIdx="0" presStyleCnt="0"/>
      <dgm:spPr/>
      <dgm:t>
        <a:bodyPr/>
        <a:lstStyle/>
        <a:p>
          <a:endParaRPr lang="pl-PL"/>
        </a:p>
      </dgm:t>
    </dgm:pt>
    <dgm:pt modelId="{65A2BE10-B768-4D49-B967-DDE385149291}" type="pres">
      <dgm:prSet presAssocID="{284C4161-3079-4D4A-B071-6969682BEC3A}" presName="compNode" presStyleCnt="0"/>
      <dgm:spPr/>
    </dgm:pt>
    <dgm:pt modelId="{2D8551F5-458C-4531-B8C2-5F3178C12871}" type="pres">
      <dgm:prSet presAssocID="{284C4161-3079-4D4A-B071-6969682BEC3A}" presName="pictRect" presStyleLbl="nod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BB96058F-9A4F-4E81-8B1D-37D6D91E1289}" type="pres">
      <dgm:prSet presAssocID="{284C4161-3079-4D4A-B071-6969682BEC3A}" presName="textRec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08354C-DE4D-40C5-A5A4-A7F420C8F31C}" type="pres">
      <dgm:prSet presAssocID="{9DEC4B8C-3DF1-4D60-A16D-99CB4DBFA055}" presName="sibTrans" presStyleLbl="sibTrans2D1" presStyleIdx="0" presStyleCnt="0"/>
      <dgm:spPr/>
      <dgm:t>
        <a:bodyPr/>
        <a:lstStyle/>
        <a:p>
          <a:endParaRPr lang="pl-PL"/>
        </a:p>
      </dgm:t>
    </dgm:pt>
    <dgm:pt modelId="{5FA251DA-5F5F-4881-9DAF-EFB1E0F8FE3E}" type="pres">
      <dgm:prSet presAssocID="{978C6A68-247B-4138-90CB-73CC4CC3442B}" presName="compNode" presStyleCnt="0"/>
      <dgm:spPr/>
    </dgm:pt>
    <dgm:pt modelId="{7627C605-D6AD-4293-8346-A2735E5878C2}" type="pres">
      <dgm:prSet presAssocID="{978C6A68-247B-4138-90CB-73CC4CC3442B}" presName="pictRect" presStyleLbl="node1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E75DB540-446A-4D85-ADD6-8AF806AF9AAC}" type="pres">
      <dgm:prSet presAssocID="{978C6A68-247B-4138-90CB-73CC4CC3442B}" presName="textRec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F19E2B-525A-44B7-953C-1B51A226FF68}" type="pres">
      <dgm:prSet presAssocID="{80E7C8DC-6619-42E1-8F40-FC2B75A7CBAC}" presName="sibTrans" presStyleLbl="sibTrans2D1" presStyleIdx="0" presStyleCnt="0"/>
      <dgm:spPr/>
      <dgm:t>
        <a:bodyPr/>
        <a:lstStyle/>
        <a:p>
          <a:endParaRPr lang="pl-PL"/>
        </a:p>
      </dgm:t>
    </dgm:pt>
    <dgm:pt modelId="{979365CA-E050-4865-BF07-DED66EECFA4E}" type="pres">
      <dgm:prSet presAssocID="{8F604699-7BD7-4F21-B5B8-27ABE2A382BD}" presName="compNode" presStyleCnt="0"/>
      <dgm:spPr/>
    </dgm:pt>
    <dgm:pt modelId="{F0D873C6-8B8C-4EE6-8394-D901E709182E}" type="pres">
      <dgm:prSet presAssocID="{8F604699-7BD7-4F21-B5B8-27ABE2A382BD}" presName="pictRect" presStyleLbl="nod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3000" r="-123000"/>
          </a:stretch>
        </a:blipFill>
      </dgm:spPr>
    </dgm:pt>
    <dgm:pt modelId="{FC2A58B5-DA8F-49C1-A089-F8E51F2B00ED}" type="pres">
      <dgm:prSet presAssocID="{8F604699-7BD7-4F21-B5B8-27ABE2A382BD}" presName="textRec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316407-1906-443A-A02D-767C22E68470}" type="pres">
      <dgm:prSet presAssocID="{17F9CFE1-7F20-423A-BBFA-7799DDFE0072}" presName="sibTrans" presStyleLbl="sibTrans2D1" presStyleIdx="0" presStyleCnt="0"/>
      <dgm:spPr/>
      <dgm:t>
        <a:bodyPr/>
        <a:lstStyle/>
        <a:p>
          <a:endParaRPr lang="pl-PL"/>
        </a:p>
      </dgm:t>
    </dgm:pt>
    <dgm:pt modelId="{21C045BF-37E2-4C33-9709-F61E24FF6D9B}" type="pres">
      <dgm:prSet presAssocID="{529C085A-01BB-4EF7-941D-77EA25ECDA4C}" presName="compNode" presStyleCnt="0"/>
      <dgm:spPr/>
    </dgm:pt>
    <dgm:pt modelId="{8F27AF53-FCF1-4A1E-89A9-5D9A066A7778}" type="pres">
      <dgm:prSet presAssocID="{529C085A-01BB-4EF7-941D-77EA25ECDA4C}" presName="pictRect" presStyleLbl="nod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FD974C2F-38F5-4FC8-A3E9-8055C87F54E8}" type="pres">
      <dgm:prSet presAssocID="{529C085A-01BB-4EF7-941D-77EA25ECDA4C}" presName="textRec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63D58D3-F61B-48F7-AC38-2042C0CC5CFC}" type="presOf" srcId="{89F93114-9465-4857-8F17-3E0F5CEA95FA}" destId="{16182CCA-E103-4B25-95CC-08C644C96D15}" srcOrd="0" destOrd="0" presId="urn:microsoft.com/office/officeart/2005/8/layout/pList1"/>
    <dgm:cxn modelId="{2D475FC5-CFBA-4942-8F99-2517DD0925E0}" srcId="{DBF8ADB5-AC7A-46D5-8CAA-41F9A75A3D32}" destId="{727CF99B-E249-4650-958A-6AD14720C3B8}" srcOrd="0" destOrd="0" parTransId="{A9F64D69-3E92-4E51-A9AC-9ADDDB51B82B}" sibTransId="{9828E1E7-64F3-4B20-B7F9-ECB314C04CF4}"/>
    <dgm:cxn modelId="{9C064FB5-DB29-4F75-AA73-4E6A968F4A7E}" type="presOf" srcId="{DBF8ADB5-AC7A-46D5-8CAA-41F9A75A3D32}" destId="{E6B3DD9C-DC67-4FBA-B524-D229B8B10E23}" srcOrd="0" destOrd="0" presId="urn:microsoft.com/office/officeart/2005/8/layout/pList1"/>
    <dgm:cxn modelId="{50CC73B1-167A-4AE3-94D4-472AEDAE9307}" srcId="{DBF8ADB5-AC7A-46D5-8CAA-41F9A75A3D32}" destId="{377C48A6-E341-42BC-BC07-8287DCE74BEB}" srcOrd="1" destOrd="0" parTransId="{67D967CB-1B3A-47D1-A505-6A3936621758}" sibTransId="{168A30EB-3E80-41F9-88ED-8C9BC09C5835}"/>
    <dgm:cxn modelId="{8CBFC180-2F43-4887-8E31-47BA2DD382C4}" srcId="{DBF8ADB5-AC7A-46D5-8CAA-41F9A75A3D32}" destId="{284C4161-3079-4D4A-B071-6969682BEC3A}" srcOrd="3" destOrd="0" parTransId="{59E985C4-7EF3-4021-823D-AABAF4C9D813}" sibTransId="{9DEC4B8C-3DF1-4D60-A16D-99CB4DBFA055}"/>
    <dgm:cxn modelId="{8AA01D9A-4113-4F73-A2AE-8688ACBAEC29}" type="presOf" srcId="{377C48A6-E341-42BC-BC07-8287DCE74BEB}" destId="{965760D1-2C91-4BBD-B87C-4312419AD5AF}" srcOrd="0" destOrd="0" presId="urn:microsoft.com/office/officeart/2005/8/layout/pList1"/>
    <dgm:cxn modelId="{D60C4670-A898-4A26-8702-6B28756A2164}" type="presOf" srcId="{978C6A68-247B-4138-90CB-73CC4CC3442B}" destId="{E75DB540-446A-4D85-ADD6-8AF806AF9AAC}" srcOrd="0" destOrd="0" presId="urn:microsoft.com/office/officeart/2005/8/layout/pList1"/>
    <dgm:cxn modelId="{D02674FD-9863-4EC5-AC73-5EFF789275C3}" srcId="{DBF8ADB5-AC7A-46D5-8CAA-41F9A75A3D32}" destId="{978C6A68-247B-4138-90CB-73CC4CC3442B}" srcOrd="4" destOrd="0" parTransId="{02E49504-E29E-4A1C-B171-66E6A63D65C8}" sibTransId="{80E7C8DC-6619-42E1-8F40-FC2B75A7CBAC}"/>
    <dgm:cxn modelId="{3B0264B1-8C85-4401-9703-CE58F9C64C72}" type="presOf" srcId="{9828E1E7-64F3-4B20-B7F9-ECB314C04CF4}" destId="{0D7FBE91-E04E-48C1-8441-CA87F3B7855E}" srcOrd="0" destOrd="0" presId="urn:microsoft.com/office/officeart/2005/8/layout/pList1"/>
    <dgm:cxn modelId="{90BD532C-DBBC-4B9A-872F-F2E3BE1F769D}" type="presOf" srcId="{17F9CFE1-7F20-423A-BBFA-7799DDFE0072}" destId="{D3316407-1906-443A-A02D-767C22E68470}" srcOrd="0" destOrd="0" presId="urn:microsoft.com/office/officeart/2005/8/layout/pList1"/>
    <dgm:cxn modelId="{62986B12-07CE-45AC-B4F0-905B1AB17E76}" type="presOf" srcId="{8F604699-7BD7-4F21-B5B8-27ABE2A382BD}" destId="{FC2A58B5-DA8F-49C1-A089-F8E51F2B00ED}" srcOrd="0" destOrd="0" presId="urn:microsoft.com/office/officeart/2005/8/layout/pList1"/>
    <dgm:cxn modelId="{F52B1613-10FA-4920-98B9-31BF9B047F90}" srcId="{DBF8ADB5-AC7A-46D5-8CAA-41F9A75A3D32}" destId="{529C085A-01BB-4EF7-941D-77EA25ECDA4C}" srcOrd="6" destOrd="0" parTransId="{2F1B9263-C615-43FF-8EBF-2B6112FCC799}" sibTransId="{CD6C4D8B-4B6D-45D8-9FB7-92C529A7AFDE}"/>
    <dgm:cxn modelId="{681B6F17-9BA1-4C41-BB08-E2040D2C9CF2}" type="presOf" srcId="{284C4161-3079-4D4A-B071-6969682BEC3A}" destId="{BB96058F-9A4F-4E81-8B1D-37D6D91E1289}" srcOrd="0" destOrd="0" presId="urn:microsoft.com/office/officeart/2005/8/layout/pList1"/>
    <dgm:cxn modelId="{80A60B1F-8371-47A4-9408-346826A94469}" srcId="{DBF8ADB5-AC7A-46D5-8CAA-41F9A75A3D32}" destId="{9EE50018-800B-42CC-AB83-C57E20C85B00}" srcOrd="2" destOrd="0" parTransId="{8A41A78F-7F7E-4EFC-9D99-B36C8CAC5355}" sibTransId="{89F93114-9465-4857-8F17-3E0F5CEA95FA}"/>
    <dgm:cxn modelId="{98A6B731-7ACC-4FC5-8F9D-23EF3289A122}" type="presOf" srcId="{9EE50018-800B-42CC-AB83-C57E20C85B00}" destId="{1BB87A65-4497-4BE9-9CC5-230546844A45}" srcOrd="0" destOrd="0" presId="urn:microsoft.com/office/officeart/2005/8/layout/pList1"/>
    <dgm:cxn modelId="{AE69FB97-B216-4CE7-8DCA-AFF570E48E6C}" srcId="{DBF8ADB5-AC7A-46D5-8CAA-41F9A75A3D32}" destId="{8F604699-7BD7-4F21-B5B8-27ABE2A382BD}" srcOrd="5" destOrd="0" parTransId="{7D0E3A62-71D1-4622-A45B-132F91B2A920}" sibTransId="{17F9CFE1-7F20-423A-BBFA-7799DDFE0072}"/>
    <dgm:cxn modelId="{9C8293C6-B7F7-489D-AC94-E37AA2E9A1DA}" type="presOf" srcId="{529C085A-01BB-4EF7-941D-77EA25ECDA4C}" destId="{FD974C2F-38F5-4FC8-A3E9-8055C87F54E8}" srcOrd="0" destOrd="0" presId="urn:microsoft.com/office/officeart/2005/8/layout/pList1"/>
    <dgm:cxn modelId="{9B46E4DC-5903-4E1D-A795-45D59437BF18}" type="presOf" srcId="{80E7C8DC-6619-42E1-8F40-FC2B75A7CBAC}" destId="{07F19E2B-525A-44B7-953C-1B51A226FF68}" srcOrd="0" destOrd="0" presId="urn:microsoft.com/office/officeart/2005/8/layout/pList1"/>
    <dgm:cxn modelId="{87E29EEC-53ED-4674-9288-6369B11A0C73}" type="presOf" srcId="{9DEC4B8C-3DF1-4D60-A16D-99CB4DBFA055}" destId="{0208354C-DE4D-40C5-A5A4-A7F420C8F31C}" srcOrd="0" destOrd="0" presId="urn:microsoft.com/office/officeart/2005/8/layout/pList1"/>
    <dgm:cxn modelId="{C6B8DCDC-F4DB-463D-BA98-5768294521DD}" type="presOf" srcId="{727CF99B-E249-4650-958A-6AD14720C3B8}" destId="{3D07102A-1FF3-47AA-AB6C-6DA834B5668E}" srcOrd="0" destOrd="0" presId="urn:microsoft.com/office/officeart/2005/8/layout/pList1"/>
    <dgm:cxn modelId="{5216CEA3-F694-497A-A160-2461B92C02F3}" type="presOf" srcId="{168A30EB-3E80-41F9-88ED-8C9BC09C5835}" destId="{6EED59CD-2679-4561-BDD3-6FAFD4A0F36F}" srcOrd="0" destOrd="0" presId="urn:microsoft.com/office/officeart/2005/8/layout/pList1"/>
    <dgm:cxn modelId="{D0545264-723A-4F81-B0F2-5425D1AAB662}" type="presParOf" srcId="{E6B3DD9C-DC67-4FBA-B524-D229B8B10E23}" destId="{16077421-A03C-46BF-BC54-F36BFFFF70F6}" srcOrd="0" destOrd="0" presId="urn:microsoft.com/office/officeart/2005/8/layout/pList1"/>
    <dgm:cxn modelId="{D2BCC280-907F-489B-838D-635F8FC6CB70}" type="presParOf" srcId="{16077421-A03C-46BF-BC54-F36BFFFF70F6}" destId="{4A67868C-122E-4CAB-B269-515C89F6F0A8}" srcOrd="0" destOrd="0" presId="urn:microsoft.com/office/officeart/2005/8/layout/pList1"/>
    <dgm:cxn modelId="{CB39EDB3-53AC-454A-819E-A4B9F7BD637E}" type="presParOf" srcId="{16077421-A03C-46BF-BC54-F36BFFFF70F6}" destId="{3D07102A-1FF3-47AA-AB6C-6DA834B5668E}" srcOrd="1" destOrd="0" presId="urn:microsoft.com/office/officeart/2005/8/layout/pList1"/>
    <dgm:cxn modelId="{6E0ADAA8-A7D7-47E9-AE0B-1A8FAEFB7703}" type="presParOf" srcId="{E6B3DD9C-DC67-4FBA-B524-D229B8B10E23}" destId="{0D7FBE91-E04E-48C1-8441-CA87F3B7855E}" srcOrd="1" destOrd="0" presId="urn:microsoft.com/office/officeart/2005/8/layout/pList1"/>
    <dgm:cxn modelId="{375909D3-1A68-4C15-A681-EFD56DCF82F8}" type="presParOf" srcId="{E6B3DD9C-DC67-4FBA-B524-D229B8B10E23}" destId="{B24CA5AC-6C9F-4523-9AAE-E4E9D0917B59}" srcOrd="2" destOrd="0" presId="urn:microsoft.com/office/officeart/2005/8/layout/pList1"/>
    <dgm:cxn modelId="{6B63F4B3-5092-40C7-B361-5EF8A63E890B}" type="presParOf" srcId="{B24CA5AC-6C9F-4523-9AAE-E4E9D0917B59}" destId="{FE35753D-F7D3-4548-B932-9CD7B9EDCBF4}" srcOrd="0" destOrd="0" presId="urn:microsoft.com/office/officeart/2005/8/layout/pList1"/>
    <dgm:cxn modelId="{F40CE66C-5439-4077-9A42-B559D360D802}" type="presParOf" srcId="{B24CA5AC-6C9F-4523-9AAE-E4E9D0917B59}" destId="{965760D1-2C91-4BBD-B87C-4312419AD5AF}" srcOrd="1" destOrd="0" presId="urn:microsoft.com/office/officeart/2005/8/layout/pList1"/>
    <dgm:cxn modelId="{8940F60E-6EDB-4EAD-8414-34B4C0A035ED}" type="presParOf" srcId="{E6B3DD9C-DC67-4FBA-B524-D229B8B10E23}" destId="{6EED59CD-2679-4561-BDD3-6FAFD4A0F36F}" srcOrd="3" destOrd="0" presId="urn:microsoft.com/office/officeart/2005/8/layout/pList1"/>
    <dgm:cxn modelId="{D9756CBA-B35D-4ABE-9F46-3E64F8EFD3CA}" type="presParOf" srcId="{E6B3DD9C-DC67-4FBA-B524-D229B8B10E23}" destId="{14EE9AA4-0CB3-49B9-8F8D-28D12E23EE58}" srcOrd="4" destOrd="0" presId="urn:microsoft.com/office/officeart/2005/8/layout/pList1"/>
    <dgm:cxn modelId="{BC86014E-C4C6-4277-9AB4-5A31B9A0E29B}" type="presParOf" srcId="{14EE9AA4-0CB3-49B9-8F8D-28D12E23EE58}" destId="{03A8BFF1-4701-41FD-941F-C8B67F8F405F}" srcOrd="0" destOrd="0" presId="urn:microsoft.com/office/officeart/2005/8/layout/pList1"/>
    <dgm:cxn modelId="{AB046592-4417-47C4-9702-A80F5295F94B}" type="presParOf" srcId="{14EE9AA4-0CB3-49B9-8F8D-28D12E23EE58}" destId="{1BB87A65-4497-4BE9-9CC5-230546844A45}" srcOrd="1" destOrd="0" presId="urn:microsoft.com/office/officeart/2005/8/layout/pList1"/>
    <dgm:cxn modelId="{C45F4370-13A3-4C70-8CC6-0ACBF75152EA}" type="presParOf" srcId="{E6B3DD9C-DC67-4FBA-B524-D229B8B10E23}" destId="{16182CCA-E103-4B25-95CC-08C644C96D15}" srcOrd="5" destOrd="0" presId="urn:microsoft.com/office/officeart/2005/8/layout/pList1"/>
    <dgm:cxn modelId="{85C8862E-A93E-497C-AE08-CA37CA6E6AB8}" type="presParOf" srcId="{E6B3DD9C-DC67-4FBA-B524-D229B8B10E23}" destId="{65A2BE10-B768-4D49-B967-DDE385149291}" srcOrd="6" destOrd="0" presId="urn:microsoft.com/office/officeart/2005/8/layout/pList1"/>
    <dgm:cxn modelId="{4584A923-D960-48F7-971C-A22E516B18C8}" type="presParOf" srcId="{65A2BE10-B768-4D49-B967-DDE385149291}" destId="{2D8551F5-458C-4531-B8C2-5F3178C12871}" srcOrd="0" destOrd="0" presId="urn:microsoft.com/office/officeart/2005/8/layout/pList1"/>
    <dgm:cxn modelId="{C8701AED-7623-416F-877C-290D33BD29AD}" type="presParOf" srcId="{65A2BE10-B768-4D49-B967-DDE385149291}" destId="{BB96058F-9A4F-4E81-8B1D-37D6D91E1289}" srcOrd="1" destOrd="0" presId="urn:microsoft.com/office/officeart/2005/8/layout/pList1"/>
    <dgm:cxn modelId="{9820DE14-5013-4B1B-BC6E-99D680881CB7}" type="presParOf" srcId="{E6B3DD9C-DC67-4FBA-B524-D229B8B10E23}" destId="{0208354C-DE4D-40C5-A5A4-A7F420C8F31C}" srcOrd="7" destOrd="0" presId="urn:microsoft.com/office/officeart/2005/8/layout/pList1"/>
    <dgm:cxn modelId="{CF961E63-6528-495E-B31F-4838F95B6303}" type="presParOf" srcId="{E6B3DD9C-DC67-4FBA-B524-D229B8B10E23}" destId="{5FA251DA-5F5F-4881-9DAF-EFB1E0F8FE3E}" srcOrd="8" destOrd="0" presId="urn:microsoft.com/office/officeart/2005/8/layout/pList1"/>
    <dgm:cxn modelId="{DBD2750A-6A98-4855-B7B8-2C781DB15FC1}" type="presParOf" srcId="{5FA251DA-5F5F-4881-9DAF-EFB1E0F8FE3E}" destId="{7627C605-D6AD-4293-8346-A2735E5878C2}" srcOrd="0" destOrd="0" presId="urn:microsoft.com/office/officeart/2005/8/layout/pList1"/>
    <dgm:cxn modelId="{C7FE1D87-B309-465B-A254-CC39C8DA5B71}" type="presParOf" srcId="{5FA251DA-5F5F-4881-9DAF-EFB1E0F8FE3E}" destId="{E75DB540-446A-4D85-ADD6-8AF806AF9AAC}" srcOrd="1" destOrd="0" presId="urn:microsoft.com/office/officeart/2005/8/layout/pList1"/>
    <dgm:cxn modelId="{A92DE7D4-8B0F-4C50-814E-BC4DDD27E67A}" type="presParOf" srcId="{E6B3DD9C-DC67-4FBA-B524-D229B8B10E23}" destId="{07F19E2B-525A-44B7-953C-1B51A226FF68}" srcOrd="9" destOrd="0" presId="urn:microsoft.com/office/officeart/2005/8/layout/pList1"/>
    <dgm:cxn modelId="{596CF49D-E706-417B-A4C1-D33ABDE622E0}" type="presParOf" srcId="{E6B3DD9C-DC67-4FBA-B524-D229B8B10E23}" destId="{979365CA-E050-4865-BF07-DED66EECFA4E}" srcOrd="10" destOrd="0" presId="urn:microsoft.com/office/officeart/2005/8/layout/pList1"/>
    <dgm:cxn modelId="{DC870A6F-96AC-47FF-95D8-E65EFBFCD0E4}" type="presParOf" srcId="{979365CA-E050-4865-BF07-DED66EECFA4E}" destId="{F0D873C6-8B8C-4EE6-8394-D901E709182E}" srcOrd="0" destOrd="0" presId="urn:microsoft.com/office/officeart/2005/8/layout/pList1"/>
    <dgm:cxn modelId="{DB0E31C1-4E17-4676-9DD7-9115E2F78A11}" type="presParOf" srcId="{979365CA-E050-4865-BF07-DED66EECFA4E}" destId="{FC2A58B5-DA8F-49C1-A089-F8E51F2B00ED}" srcOrd="1" destOrd="0" presId="urn:microsoft.com/office/officeart/2005/8/layout/pList1"/>
    <dgm:cxn modelId="{0158F55E-55D0-4DF0-81C6-4311659D69D8}" type="presParOf" srcId="{E6B3DD9C-DC67-4FBA-B524-D229B8B10E23}" destId="{D3316407-1906-443A-A02D-767C22E68470}" srcOrd="11" destOrd="0" presId="urn:microsoft.com/office/officeart/2005/8/layout/pList1"/>
    <dgm:cxn modelId="{614ED3E5-6AB9-427F-BF4F-5091F096999A}" type="presParOf" srcId="{E6B3DD9C-DC67-4FBA-B524-D229B8B10E23}" destId="{21C045BF-37E2-4C33-9709-F61E24FF6D9B}" srcOrd="12" destOrd="0" presId="urn:microsoft.com/office/officeart/2005/8/layout/pList1"/>
    <dgm:cxn modelId="{917006CA-1A1B-4DA6-80CD-7CCE4816C579}" type="presParOf" srcId="{21C045BF-37E2-4C33-9709-F61E24FF6D9B}" destId="{8F27AF53-FCF1-4A1E-89A9-5D9A066A7778}" srcOrd="0" destOrd="0" presId="urn:microsoft.com/office/officeart/2005/8/layout/pList1"/>
    <dgm:cxn modelId="{6679327C-F4A6-4936-A395-EB2F8201E1AF}" type="presParOf" srcId="{21C045BF-37E2-4C33-9709-F61E24FF6D9B}" destId="{FD974C2F-38F5-4FC8-A3E9-8055C87F54E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2EB3E-4CD2-4BBD-9A2A-ACE38283EE2B}">
      <dsp:nvSpPr>
        <dsp:cNvPr id="0" name=""/>
        <dsp:cNvSpPr/>
      </dsp:nvSpPr>
      <dsp:spPr>
        <a:xfrm rot="21300000">
          <a:off x="6828" y="574233"/>
          <a:ext cx="3233318" cy="297863"/>
        </a:xfrm>
        <a:prstGeom prst="mathMinus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B1634585-A244-4F70-A580-1AB8D791FEC1}">
      <dsp:nvSpPr>
        <dsp:cNvPr id="0" name=""/>
        <dsp:cNvSpPr/>
      </dsp:nvSpPr>
      <dsp:spPr>
        <a:xfrm>
          <a:off x="389637" y="72316"/>
          <a:ext cx="974092" cy="578532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273671-7B3E-445A-969E-A4E9BEBBAB81}">
      <dsp:nvSpPr>
        <dsp:cNvPr id="0" name=""/>
        <dsp:cNvSpPr/>
      </dsp:nvSpPr>
      <dsp:spPr>
        <a:xfrm>
          <a:off x="1720896" y="0"/>
          <a:ext cx="1039032" cy="60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60-80% zużycia energii</a:t>
          </a:r>
          <a:endParaRPr lang="pl-PL" sz="1600" kern="1200" dirty="0"/>
        </a:p>
      </dsp:txBody>
      <dsp:txXfrm>
        <a:off x="1720896" y="0"/>
        <a:ext cx="1039032" cy="607458"/>
      </dsp:txXfrm>
    </dsp:sp>
    <dsp:sp modelId="{56457944-381B-4385-9FA0-BEA8DA2A2758}">
      <dsp:nvSpPr>
        <dsp:cNvPr id="0" name=""/>
        <dsp:cNvSpPr/>
      </dsp:nvSpPr>
      <dsp:spPr>
        <a:xfrm>
          <a:off x="1883245" y="795481"/>
          <a:ext cx="974092" cy="578532"/>
        </a:xfrm>
        <a:prstGeom prst="upArrow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61207F-E005-416B-B059-CDEC7B18DE42}">
      <dsp:nvSpPr>
        <dsp:cNvPr id="0" name=""/>
        <dsp:cNvSpPr/>
      </dsp:nvSpPr>
      <dsp:spPr>
        <a:xfrm>
          <a:off x="189160" y="838871"/>
          <a:ext cx="1634802" cy="60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3% powierzchni Ziemi</a:t>
          </a:r>
          <a:endParaRPr lang="pl-PL" sz="1600" kern="1200" dirty="0"/>
        </a:p>
      </dsp:txBody>
      <dsp:txXfrm>
        <a:off x="189160" y="838871"/>
        <a:ext cx="1634802" cy="607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7868C-122E-4CAB-B269-515C89F6F0A8}">
      <dsp:nvSpPr>
        <dsp:cNvPr id="0" name=""/>
        <dsp:cNvSpPr/>
      </dsp:nvSpPr>
      <dsp:spPr>
        <a:xfrm>
          <a:off x="303103" y="180"/>
          <a:ext cx="1701036" cy="1172014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07102A-1FF3-47AA-AB6C-6DA834B5668E}">
      <dsp:nvSpPr>
        <dsp:cNvPr id="0" name=""/>
        <dsp:cNvSpPr/>
      </dsp:nvSpPr>
      <dsp:spPr>
        <a:xfrm>
          <a:off x="303103" y="1172194"/>
          <a:ext cx="1701036" cy="63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2"/>
              </a:solidFill>
            </a:rPr>
            <a:t>Efektywność energetyczna</a:t>
          </a:r>
          <a:endParaRPr lang="pl-PL" sz="1200" b="1" kern="1200" dirty="0">
            <a:solidFill>
              <a:schemeClr val="tx2"/>
            </a:solidFill>
          </a:endParaRPr>
        </a:p>
      </dsp:txBody>
      <dsp:txXfrm>
        <a:off x="303103" y="1172194"/>
        <a:ext cx="1701036" cy="631084"/>
      </dsp:txXfrm>
    </dsp:sp>
    <dsp:sp modelId="{FE35753D-F7D3-4548-B932-9CD7B9EDCBF4}">
      <dsp:nvSpPr>
        <dsp:cNvPr id="0" name=""/>
        <dsp:cNvSpPr/>
      </dsp:nvSpPr>
      <dsp:spPr>
        <a:xfrm>
          <a:off x="2174315" y="180"/>
          <a:ext cx="1701036" cy="1172014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5760D1-2C91-4BBD-B87C-4312419AD5AF}">
      <dsp:nvSpPr>
        <dsp:cNvPr id="0" name=""/>
        <dsp:cNvSpPr/>
      </dsp:nvSpPr>
      <dsp:spPr>
        <a:xfrm>
          <a:off x="2174315" y="1172194"/>
          <a:ext cx="1701036" cy="63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2"/>
              </a:solidFill>
            </a:rPr>
            <a:t>OZE</a:t>
          </a:r>
          <a:endParaRPr lang="pl-PL" sz="1200" b="1" kern="1200" dirty="0">
            <a:solidFill>
              <a:schemeClr val="tx2"/>
            </a:solidFill>
          </a:endParaRPr>
        </a:p>
      </dsp:txBody>
      <dsp:txXfrm>
        <a:off x="2174315" y="1172194"/>
        <a:ext cx="1701036" cy="631084"/>
      </dsp:txXfrm>
    </dsp:sp>
    <dsp:sp modelId="{03A8BFF1-4701-41FD-941F-C8B67F8F405F}">
      <dsp:nvSpPr>
        <dsp:cNvPr id="0" name=""/>
        <dsp:cNvSpPr/>
      </dsp:nvSpPr>
      <dsp:spPr>
        <a:xfrm>
          <a:off x="4045527" y="180"/>
          <a:ext cx="1701036" cy="1172014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B87A65-4497-4BE9-9CC5-230546844A45}">
      <dsp:nvSpPr>
        <dsp:cNvPr id="0" name=""/>
        <dsp:cNvSpPr/>
      </dsp:nvSpPr>
      <dsp:spPr>
        <a:xfrm>
          <a:off x="4045527" y="1172194"/>
          <a:ext cx="1701036" cy="63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2"/>
              </a:solidFill>
            </a:rPr>
            <a:t>Inteligentna i czysta energia dla konsumentów</a:t>
          </a:r>
          <a:endParaRPr lang="pl-PL" sz="1200" b="1" kern="1200" dirty="0">
            <a:solidFill>
              <a:schemeClr val="tx2"/>
            </a:solidFill>
          </a:endParaRPr>
        </a:p>
      </dsp:txBody>
      <dsp:txXfrm>
        <a:off x="4045527" y="1172194"/>
        <a:ext cx="1701036" cy="631084"/>
      </dsp:txXfrm>
    </dsp:sp>
    <dsp:sp modelId="{2D8551F5-458C-4531-B8C2-5F3178C12871}">
      <dsp:nvSpPr>
        <dsp:cNvPr id="0" name=""/>
        <dsp:cNvSpPr/>
      </dsp:nvSpPr>
      <dsp:spPr>
        <a:xfrm>
          <a:off x="5916739" y="180"/>
          <a:ext cx="1701036" cy="1172014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96058F-9A4F-4E81-8B1D-37D6D91E1289}">
      <dsp:nvSpPr>
        <dsp:cNvPr id="0" name=""/>
        <dsp:cNvSpPr/>
      </dsp:nvSpPr>
      <dsp:spPr>
        <a:xfrm>
          <a:off x="5916739" y="1172194"/>
          <a:ext cx="1701036" cy="63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2"/>
              </a:solidFill>
            </a:rPr>
            <a:t>Inteligentny system energetyczny</a:t>
          </a:r>
          <a:endParaRPr lang="pl-PL" sz="1200" b="1" kern="1200" dirty="0">
            <a:solidFill>
              <a:schemeClr val="tx2"/>
            </a:solidFill>
          </a:endParaRPr>
        </a:p>
      </dsp:txBody>
      <dsp:txXfrm>
        <a:off x="5916739" y="1172194"/>
        <a:ext cx="1701036" cy="631084"/>
      </dsp:txXfrm>
    </dsp:sp>
    <dsp:sp modelId="{7627C605-D6AD-4293-8346-A2735E5878C2}">
      <dsp:nvSpPr>
        <dsp:cNvPr id="0" name=""/>
        <dsp:cNvSpPr/>
      </dsp:nvSpPr>
      <dsp:spPr>
        <a:xfrm>
          <a:off x="1238709" y="1973383"/>
          <a:ext cx="1701036" cy="1172014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5DB540-446A-4D85-ADD6-8AF806AF9AAC}">
      <dsp:nvSpPr>
        <dsp:cNvPr id="0" name=""/>
        <dsp:cNvSpPr/>
      </dsp:nvSpPr>
      <dsp:spPr>
        <a:xfrm>
          <a:off x="1238709" y="3145397"/>
          <a:ext cx="1701036" cy="63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2"/>
              </a:solidFill>
            </a:rPr>
            <a:t>Smart </a:t>
          </a:r>
          <a:r>
            <a:rPr lang="pl-PL" sz="1200" b="1" kern="1200" dirty="0" err="1" smtClean="0">
              <a:solidFill>
                <a:schemeClr val="tx2"/>
              </a:solidFill>
            </a:rPr>
            <a:t>cities</a:t>
          </a:r>
          <a:endParaRPr lang="pl-PL" sz="1200" b="1" kern="1200" dirty="0">
            <a:solidFill>
              <a:schemeClr val="tx2"/>
            </a:solidFill>
          </a:endParaRPr>
        </a:p>
      </dsp:txBody>
      <dsp:txXfrm>
        <a:off x="1238709" y="3145397"/>
        <a:ext cx="1701036" cy="631084"/>
      </dsp:txXfrm>
    </dsp:sp>
    <dsp:sp modelId="{F0D873C6-8B8C-4EE6-8394-D901E709182E}">
      <dsp:nvSpPr>
        <dsp:cNvPr id="0" name=""/>
        <dsp:cNvSpPr/>
      </dsp:nvSpPr>
      <dsp:spPr>
        <a:xfrm>
          <a:off x="3109921" y="1973383"/>
          <a:ext cx="1701036" cy="1172014"/>
        </a:xfrm>
        <a:prstGeom prst="round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3000" r="-12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2A58B5-DA8F-49C1-A089-F8E51F2B00ED}">
      <dsp:nvSpPr>
        <dsp:cNvPr id="0" name=""/>
        <dsp:cNvSpPr/>
      </dsp:nvSpPr>
      <dsp:spPr>
        <a:xfrm>
          <a:off x="3109921" y="3145397"/>
          <a:ext cx="1701036" cy="63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2"/>
              </a:solidFill>
            </a:rPr>
            <a:t>Zero emisji ze źródeł węglowych</a:t>
          </a:r>
          <a:endParaRPr lang="pl-PL" sz="1200" b="1" kern="1200" dirty="0">
            <a:solidFill>
              <a:schemeClr val="tx2"/>
            </a:solidFill>
          </a:endParaRPr>
        </a:p>
      </dsp:txBody>
      <dsp:txXfrm>
        <a:off x="3109921" y="3145397"/>
        <a:ext cx="1701036" cy="631084"/>
      </dsp:txXfrm>
    </dsp:sp>
    <dsp:sp modelId="{8F27AF53-FCF1-4A1E-89A9-5D9A066A7778}">
      <dsp:nvSpPr>
        <dsp:cNvPr id="0" name=""/>
        <dsp:cNvSpPr/>
      </dsp:nvSpPr>
      <dsp:spPr>
        <a:xfrm>
          <a:off x="4981133" y="1973383"/>
          <a:ext cx="1701036" cy="1172014"/>
        </a:xfrm>
        <a:prstGeom prst="round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974C2F-38F5-4FC8-A3E9-8055C87F54E8}">
      <dsp:nvSpPr>
        <dsp:cNvPr id="0" name=""/>
        <dsp:cNvSpPr/>
      </dsp:nvSpPr>
      <dsp:spPr>
        <a:xfrm>
          <a:off x="4981133" y="3145397"/>
          <a:ext cx="1701036" cy="63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2"/>
              </a:solidFill>
            </a:rPr>
            <a:t>Cyfryzacja</a:t>
          </a:r>
          <a:endParaRPr lang="pl-PL" sz="1200" b="1" kern="1200" dirty="0">
            <a:solidFill>
              <a:schemeClr val="tx2"/>
            </a:solidFill>
          </a:endParaRPr>
        </a:p>
      </dsp:txBody>
      <dsp:txXfrm>
        <a:off x="4981133" y="3145397"/>
        <a:ext cx="1701036" cy="631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9A9C5-8650-4474-8FC3-8BBBD53881EC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BA307-5065-4EFF-AED7-72CEA99A51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31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51C75D-BF4E-4E38-AF99-0FF3D8364020}" type="datetimeFigureOut">
              <a:rPr lang="pl-PL"/>
              <a:pPr>
                <a:defRPr/>
              </a:pPr>
              <a:t>2019-01-28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A97BD21-C4F8-459C-96DB-F27F938324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398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l-PL" altLang="pl-PL" sz="1800" smtClean="0">
              <a:cs typeface="Arial" charset="0"/>
            </a:endParaRPr>
          </a:p>
        </p:txBody>
      </p:sp>
      <p:sp>
        <p:nvSpPr>
          <p:cNvPr id="81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6B73E9-6026-4E57-9629-800933BB1227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FB817-2F76-456E-868C-CF836A9274D2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4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66F54-6AD8-4B3F-B47F-E36C3FFEF5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63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84FA-07F0-4A24-81C2-1159FD17039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7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927F-B120-4EFA-9E1E-5568B6BD4E4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05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2877-830E-4315-BC04-63927FD511B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29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157B-C362-41E5-8661-E8C0E162C23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08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6C6F-8D1D-4197-9798-C6569CBDC7E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876256" y="6021288"/>
            <a:ext cx="2133600" cy="365125"/>
          </a:xfrm>
        </p:spPr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0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57A8-14A9-454D-8D3E-10BCF8148F1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26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66AF-BDCC-48CE-AC86-CF039593650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56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E124-1131-415A-91BB-41B43E63902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71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DA78-3177-4694-BD3A-08977A561F9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08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BB98-DD56-4058-B69D-AA0D29316F0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4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4022F-4D40-4A78-A2DB-97183D1ADA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7434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DCDA-DD4B-471F-BCBD-14B314E1F51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47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84FA-07F0-4A24-81C2-1159FD17039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97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927F-B120-4EFA-9E1E-5568B6BD4E4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40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2877-830E-4315-BC04-63927FD511B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78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157B-C362-41E5-8661-E8C0E162C23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95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6C6F-8D1D-4197-9798-C6569CBDC7E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876256" y="6021288"/>
            <a:ext cx="2133600" cy="365125"/>
          </a:xfrm>
        </p:spPr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1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57A8-14A9-454D-8D3E-10BCF8148F1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06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66AF-BDCC-48CE-AC86-CF039593650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63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E124-1131-415A-91BB-41B43E63902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29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DA78-3177-4694-BD3A-08977A561F9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3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87F2A-AAF3-4B8E-8492-09258A697F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74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55157B-C362-41E5-8661-E8C0E162C23D}" type="datetime1">
              <a:rPr lang="pl-PL" smtClean="0"/>
              <a:t>2019-01-28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39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66F54-6AD8-4B3F-B47F-E36C3FFEF52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2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4022F-4D40-4A78-A2DB-97183D1ADA1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9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87F2A-AAF3-4B8E-8492-09258A697FC7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1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BB98-DD56-4058-B69D-AA0D29316F0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5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DCDA-DD4B-471F-BCBD-14B314E1F51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7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741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836613"/>
            <a:ext cx="8291513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875463" y="60928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ACB544-94DC-4950-A00E-1C1667FD03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784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200" kern="1200">
          <a:solidFill>
            <a:srgbClr val="37609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741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836613"/>
            <a:ext cx="8291513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875463" y="60928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ACB544-94DC-4950-A00E-1C1667FD03F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200" kern="1200">
          <a:solidFill>
            <a:srgbClr val="37609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00FAE1F-77FC-466A-BDB9-875FC69EE45A}" type="datetime1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2019-01-28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81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00FAE1F-77FC-466A-BDB9-875FC69EE45A}" type="datetime1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2019-01-28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90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twitter.com/kpk_p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405781?trk=tyah&amp;trkInfo=clickedVertical:company,clickedEntityId:405781,idx:2-1-3,tarId:1447691762474,tas:national%20contact%20point" TargetMode="External"/><Relationship Id="rId5" Type="http://schemas.openxmlformats.org/officeDocument/2006/relationships/hyperlink" Target="http://www.youtube.com/user/kpkpbue" TargetMode="External"/><Relationship Id="rId4" Type="http://schemas.openxmlformats.org/officeDocument/2006/relationships/hyperlink" Target="https://www.facebook.com/Krajowy-Punkt-Kontaktowy-Program%C3%B3w-Badawczych-UE-408143559349465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ata/ref/h2020/wp/2018-2020/main/h2020-wp1820-climate_en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smietanka@kpk.gov.pl" TargetMode="External"/><Relationship Id="rId7" Type="http://schemas.openxmlformats.org/officeDocument/2006/relationships/hyperlink" Target="https://twitter.com/kpk_p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company/405781?trk=tyah&amp;trkInfo=clickedVertical:company,clickedEntityId:405781,idx:2-1-3,tarId:1447691762474,tas:national%20contact%20point" TargetMode="External"/><Relationship Id="rId5" Type="http://schemas.openxmlformats.org/officeDocument/2006/relationships/hyperlink" Target="http://www.youtube.com/user/kpkpbue" TargetMode="External"/><Relationship Id="rId4" Type="http://schemas.openxmlformats.org/officeDocument/2006/relationships/hyperlink" Target="https://www.facebook.com/Krajowy-Punkt-Kontaktowy-Program%C3%B3w-Badawczych-UE-408143559349465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c.europa.eu/research/participants/data/ref/h2020/wp/2018-2020/main/h2020-wp1820-energy_en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ctrTitle"/>
          </p:nvPr>
        </p:nvSpPr>
        <p:spPr>
          <a:xfrm>
            <a:off x="2052638" y="333375"/>
            <a:ext cx="5038725" cy="790575"/>
          </a:xfrm>
        </p:spPr>
        <p:txBody>
          <a:bodyPr/>
          <a:lstStyle/>
          <a:p>
            <a:r>
              <a:rPr lang="pl-PL" altLang="pl-PL" sz="2000" dirty="0" smtClean="0">
                <a:solidFill>
                  <a:srgbClr val="376092"/>
                </a:solidFill>
                <a:latin typeface="Calibri" pitchFamily="34" charset="0"/>
              </a:rPr>
              <a:t>Warszawa, 28 stycznia 2019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144001" cy="1223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rgbClr val="FF0000"/>
                </a:solidFill>
                <a:latin typeface="+mj-lt"/>
              </a:rPr>
              <a:t>Energia dla miast</a:t>
            </a:r>
            <a:endParaRPr lang="pl-PL" sz="3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043608" y="2997200"/>
            <a:ext cx="7344742" cy="9398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Tematy konkursowe</a:t>
            </a:r>
            <a:endParaRPr lang="pl-PL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3825" y="6567488"/>
            <a:ext cx="6167438" cy="24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pl-PL" sz="1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Helvetica"/>
              </a:rPr>
              <a:t>W niniejszej prezentacji wykorzystano materiały udostępnione m.in. przez KE i/lub Ministerstwa oraz Agendy RP</a:t>
            </a:r>
            <a:endParaRPr lang="pl-PL" sz="10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Prostokąt 6">
            <a:hlinkClick r:id="rId4"/>
          </p:cNvPr>
          <p:cNvSpPr/>
          <p:nvPr/>
        </p:nvSpPr>
        <p:spPr>
          <a:xfrm>
            <a:off x="6731000" y="6165850"/>
            <a:ext cx="431800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Prostokąt 7">
            <a:hlinkClick r:id="rId5"/>
          </p:cNvPr>
          <p:cNvSpPr/>
          <p:nvPr/>
        </p:nvSpPr>
        <p:spPr>
          <a:xfrm>
            <a:off x="7285038" y="6142038"/>
            <a:ext cx="431800" cy="434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>
            <a:hlinkClick r:id="rId6"/>
          </p:cNvPr>
          <p:cNvSpPr/>
          <p:nvPr/>
        </p:nvSpPr>
        <p:spPr>
          <a:xfrm>
            <a:off x="7740650" y="6161088"/>
            <a:ext cx="431800" cy="433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Prostokąt 10">
            <a:hlinkClick r:id="rId7"/>
          </p:cNvPr>
          <p:cNvSpPr/>
          <p:nvPr/>
        </p:nvSpPr>
        <p:spPr>
          <a:xfrm>
            <a:off x="8172450" y="6135688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88867" y="4520101"/>
            <a:ext cx="505760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dr Maria Śmietanka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Bezpieczna, czysta i efektywna energia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600" dirty="0" err="1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Euratom-Fission</a:t>
            </a:r>
            <a:endParaRPr lang="pl-PL" sz="1600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 sz="1600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6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Krajowy Punkt Kontaktowy Programów Badawczych UE</a:t>
            </a:r>
            <a:br>
              <a:rPr lang="pl-PL" sz="16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</a:br>
            <a:r>
              <a:rPr lang="pl-PL" sz="1600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Instytut Podstawowych Problemów Techniki PAN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srgbClr val="FF0000"/>
                </a:solidFill>
                <a:latin typeface="Calibri"/>
                <a:cs typeface="+mn-cs"/>
              </a:rPr>
              <a:t>www.kpk.gov.pl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1981197"/>
            <a:ext cx="8639944" cy="1223493"/>
          </a:xfrm>
        </p:spPr>
        <p:txBody>
          <a:bodyPr anchor="t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3600" b="1" dirty="0">
                <a:solidFill>
                  <a:srgbClr val="00B050"/>
                </a:solidFill>
                <a:latin typeface="Arial" charset="0"/>
                <a:cs typeface="Arial" charset="0"/>
              </a:rPr>
              <a:t>Środowisko dla miast</a:t>
            </a:r>
            <a:endParaRPr lang="pl-PL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39017" y="4575899"/>
            <a:ext cx="50576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4F81BD">
                    <a:lumMod val="75000"/>
                  </a:srgbClr>
                </a:solidFill>
              </a:rPr>
              <a:t>dr Magdalena Głogowska</a:t>
            </a:r>
            <a:endParaRPr lang="pl-PL" b="1" dirty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pl-PL" sz="1600" b="1" dirty="0" smtClean="0">
                <a:solidFill>
                  <a:srgbClr val="4F81BD">
                    <a:lumMod val="75000"/>
                  </a:srgbClr>
                </a:solidFill>
              </a:rPr>
              <a:t>Kierownik Biura </a:t>
            </a:r>
            <a:r>
              <a:rPr lang="pl-PL" sz="1600" b="1" dirty="0" err="1" smtClean="0">
                <a:solidFill>
                  <a:srgbClr val="4F81BD">
                    <a:lumMod val="75000"/>
                  </a:srgbClr>
                </a:solidFill>
              </a:rPr>
              <a:t>Urban&amp;Bio</a:t>
            </a:r>
            <a:endParaRPr lang="pl-PL" sz="1600" dirty="0" smtClean="0">
              <a:solidFill>
                <a:srgbClr val="4F81BD">
                  <a:lumMod val="75000"/>
                </a:srgbClr>
              </a:solidFill>
            </a:endParaRPr>
          </a:p>
          <a:p>
            <a:endParaRPr lang="pl-PL" sz="1600" b="1" dirty="0" smtClean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pl-PL" sz="1600" b="1" dirty="0" smtClean="0">
                <a:solidFill>
                  <a:srgbClr val="4F81BD">
                    <a:lumMod val="75000"/>
                  </a:srgbClr>
                </a:solidFill>
              </a:rPr>
              <a:t>Krajowy Punkt Kontaktowy Programów Badawczych UE</a:t>
            </a:r>
            <a:br>
              <a:rPr lang="pl-PL" sz="1600" b="1" dirty="0" smtClean="0">
                <a:solidFill>
                  <a:srgbClr val="4F81BD">
                    <a:lumMod val="75000"/>
                  </a:srgbClr>
                </a:solidFill>
              </a:rPr>
            </a:br>
            <a:r>
              <a:rPr lang="pl-PL" sz="1600" dirty="0" smtClean="0">
                <a:solidFill>
                  <a:srgbClr val="4F81BD">
                    <a:lumMod val="75000"/>
                  </a:srgbClr>
                </a:solidFill>
              </a:rPr>
              <a:t>Instytut Podstawowych Problemów Techniki PAN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www.kpk.gov.pl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4555" y="6453336"/>
            <a:ext cx="616707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000" b="1" dirty="0" smtClean="0">
                <a:solidFill>
                  <a:srgbClr val="4F81BD">
                    <a:lumMod val="75000"/>
                  </a:srgbClr>
                </a:solidFill>
                <a:ea typeface="Times New Roman" pitchFamily="18" charset="0"/>
                <a:cs typeface="Helvetica"/>
              </a:rPr>
              <a:t>W niniejszej prezentacji wykorzystano materiały udostępnione m.in. przez KE i/lub Ministerstwa oraz Agendy RP</a:t>
            </a:r>
            <a:endParaRPr lang="pl-PL" sz="1000" b="1" dirty="0" smtClean="0">
              <a:solidFill>
                <a:srgbClr val="4F81BD">
                  <a:lumMod val="75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098879" y="1196752"/>
            <a:ext cx="55399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600" b="1" dirty="0" err="1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Societal</a:t>
            </a:r>
            <a:r>
              <a:rPr lang="pl-PL" sz="3600" b="1" dirty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pl-PL" sz="3600" b="1" dirty="0" err="1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Challenges</a:t>
            </a:r>
            <a:endParaRPr lang="pl-PL" sz="3600" b="1" dirty="0" smtClean="0">
              <a:solidFill>
                <a:srgbClr val="0070C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pl-PL" sz="3600" b="1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Wyzwania społeczne </a:t>
            </a:r>
            <a:endParaRPr lang="pl-PL" sz="3600" b="1" dirty="0">
              <a:solidFill>
                <a:srgbClr val="0070C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39552" y="2708920"/>
            <a:ext cx="817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1" kern="0" dirty="0" smtClean="0">
                <a:solidFill>
                  <a:srgbClr val="00B050"/>
                </a:solidFill>
                <a:latin typeface="Arial Black" pitchFamily="34" charset="0"/>
              </a:rPr>
              <a:t>Działania </a:t>
            </a:r>
            <a:r>
              <a:rPr lang="pl-PL" sz="2000" b="1" kern="0" dirty="0">
                <a:solidFill>
                  <a:srgbClr val="00B050"/>
                </a:solidFill>
                <a:latin typeface="Arial Black" pitchFamily="34" charset="0"/>
              </a:rPr>
              <a:t>w dziedzinie klimatu, środowisko, efektywna gospodarka zasobami i </a:t>
            </a:r>
            <a:r>
              <a:rPr lang="pl-PL" sz="2000" b="1" kern="0" dirty="0" smtClean="0">
                <a:solidFill>
                  <a:srgbClr val="00B050"/>
                </a:solidFill>
                <a:latin typeface="Arial Black" pitchFamily="34" charset="0"/>
              </a:rPr>
              <a:t>surowce</a:t>
            </a:r>
          </a:p>
          <a:p>
            <a:pPr algn="ctr">
              <a:defRPr/>
            </a:pPr>
            <a:endParaRPr lang="pl-PL" sz="2000" kern="0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en-US" sz="2000" kern="0" dirty="0" smtClean="0">
                <a:solidFill>
                  <a:srgbClr val="00B050"/>
                </a:solidFill>
                <a:latin typeface="Arial Black" pitchFamily="34" charset="0"/>
              </a:rPr>
              <a:t>Climate </a:t>
            </a:r>
            <a:r>
              <a:rPr lang="en-US" sz="2000" kern="0" dirty="0">
                <a:solidFill>
                  <a:srgbClr val="00B050"/>
                </a:solidFill>
                <a:latin typeface="Arial Black" pitchFamily="34" charset="0"/>
              </a:rPr>
              <a:t>action, environment, resource efficiency and raw </a:t>
            </a:r>
            <a:r>
              <a:rPr lang="en-US" sz="2000" kern="0" dirty="0" smtClean="0">
                <a:solidFill>
                  <a:srgbClr val="00B050"/>
                </a:solidFill>
                <a:latin typeface="Arial Black" pitchFamily="34" charset="0"/>
              </a:rPr>
              <a:t>materials</a:t>
            </a:r>
            <a:endParaRPr lang="pl-PL" sz="20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t="34524" r="54443" b="8562"/>
          <a:stretch/>
        </p:blipFill>
        <p:spPr bwMode="auto">
          <a:xfrm>
            <a:off x="336993" y="204604"/>
            <a:ext cx="2304000" cy="217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07504" y="4653136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 err="1">
                <a:solidFill>
                  <a:prstClr val="black"/>
                </a:solidFill>
              </a:rPr>
              <a:t>Work</a:t>
            </a:r>
            <a:r>
              <a:rPr lang="pl-PL" sz="1600" b="1" dirty="0">
                <a:solidFill>
                  <a:prstClr val="black"/>
                </a:solidFill>
              </a:rPr>
              <a:t> </a:t>
            </a:r>
            <a:r>
              <a:rPr lang="pl-PL" sz="1600" b="1" dirty="0" err="1">
                <a:solidFill>
                  <a:prstClr val="black"/>
                </a:solidFill>
              </a:rPr>
              <a:t>Programme</a:t>
            </a:r>
            <a:r>
              <a:rPr lang="pl-PL" sz="1600" b="1" dirty="0">
                <a:solidFill>
                  <a:prstClr val="black"/>
                </a:solidFill>
              </a:rPr>
              <a:t> 2018-2020:</a:t>
            </a:r>
          </a:p>
          <a:p>
            <a:pPr lvl="0"/>
            <a:r>
              <a:rPr lang="pl-PL" sz="1600" dirty="0">
                <a:solidFill>
                  <a:prstClr val="black"/>
                </a:solidFill>
                <a:hlinkClick r:id="rId3"/>
              </a:rPr>
              <a:t>http://ec.europa.eu/research/participants/data/ref/h2020/wp/2018-2020/main/h2020-wp1820-climate_en.pdf</a:t>
            </a:r>
            <a:endParaRPr lang="pl-P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/>
              <a:t>12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1331640" y="1484784"/>
            <a:ext cx="65527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FF0000"/>
                </a:solidFill>
              </a:rPr>
              <a:t>KONKURSY</a:t>
            </a:r>
          </a:p>
          <a:p>
            <a:pPr algn="ctr"/>
            <a:endParaRPr lang="pl-PL" sz="4400" b="1" dirty="0">
              <a:solidFill>
                <a:srgbClr val="FF0000"/>
              </a:solidFill>
            </a:endParaRPr>
          </a:p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OTWARCIE: 14 LISTOPADA 2018</a:t>
            </a:r>
          </a:p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ZAMKNIĘCIE 1 ETAP: 19 LUTEGO </a:t>
            </a:r>
            <a:r>
              <a:rPr lang="pl-PL" sz="2400" b="1" dirty="0" smtClean="0">
                <a:solidFill>
                  <a:srgbClr val="FF0000"/>
                </a:solidFill>
              </a:rPr>
              <a:t>2019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5A9F-BAF3-4B84-9A97-504079797CD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3820" y="830825"/>
            <a:ext cx="85981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b="1" dirty="0">
                <a:solidFill>
                  <a:srgbClr val="4F81BD"/>
                </a:solidFill>
                <a:latin typeface="Calibri"/>
              </a:rPr>
              <a:t>SC5-20-2019</a:t>
            </a:r>
            <a:r>
              <a:rPr lang="pl-PL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srgbClr val="4F81BD"/>
                </a:solidFill>
                <a:latin typeface="Calibri"/>
              </a:rPr>
              <a:t>Transforming </a:t>
            </a:r>
            <a:r>
              <a:rPr lang="en-US" b="1" dirty="0">
                <a:solidFill>
                  <a:srgbClr val="4F81BD"/>
                </a:solidFill>
                <a:latin typeface="Calibri"/>
              </a:rPr>
              <a:t>historic urban areas and/or cultural landscapes into hubs </a:t>
            </a:r>
            <a:r>
              <a:rPr lang="pl-PL" b="1" dirty="0" smtClean="0">
                <a:solidFill>
                  <a:srgbClr val="4F81BD"/>
                </a:solidFill>
                <a:latin typeface="Calibri"/>
              </a:rPr>
              <a:t/>
            </a:r>
            <a:br>
              <a:rPr lang="pl-PL" b="1" dirty="0" smtClean="0">
                <a:solidFill>
                  <a:srgbClr val="4F81BD"/>
                </a:solidFill>
                <a:latin typeface="Calibri"/>
              </a:rPr>
            </a:br>
            <a:r>
              <a:rPr lang="en-US" b="1" dirty="0" smtClean="0">
                <a:solidFill>
                  <a:srgbClr val="4F81BD"/>
                </a:solidFill>
                <a:latin typeface="Calibri"/>
              </a:rPr>
              <a:t>of </a:t>
            </a:r>
            <a:r>
              <a:rPr lang="en-US" b="1" dirty="0">
                <a:solidFill>
                  <a:srgbClr val="4F81BD"/>
                </a:solidFill>
                <a:latin typeface="Calibri"/>
              </a:rPr>
              <a:t>entrepreneurship </a:t>
            </a:r>
            <a:r>
              <a:rPr lang="en-US" b="1" dirty="0" smtClean="0">
                <a:solidFill>
                  <a:srgbClr val="4F81BD"/>
                </a:solidFill>
                <a:latin typeface="Calibri"/>
              </a:rPr>
              <a:t>and </a:t>
            </a:r>
            <a:r>
              <a:rPr lang="en-US" b="1" dirty="0">
                <a:solidFill>
                  <a:srgbClr val="4F81BD"/>
                </a:solidFill>
                <a:latin typeface="Calibri"/>
              </a:rPr>
              <a:t>social and cultural integration</a:t>
            </a:r>
            <a:r>
              <a:rPr lang="pl-PL" b="1" dirty="0" smtClean="0">
                <a:solidFill>
                  <a:srgbClr val="4F81BD"/>
                </a:solidFill>
                <a:latin typeface="Calibri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/>
              </a:rPr>
              <a:t>Re</a:t>
            </a:r>
            <a:r>
              <a:rPr lang="pl-PL" b="1" dirty="0" smtClean="0">
                <a:solidFill>
                  <a:srgbClr val="FF0000"/>
                </a:solidFill>
                <a:latin typeface="Calibri"/>
              </a:rPr>
              <a:t>aktywacja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r</a:t>
            </a:r>
            <a:r>
              <a:rPr lang="pl-PL" b="1" dirty="0" err="1" smtClean="0">
                <a:solidFill>
                  <a:srgbClr val="FF0000"/>
                </a:solidFill>
                <a:latin typeface="Calibri"/>
              </a:rPr>
              <a:t>egeneracja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histor</a:t>
            </a:r>
            <a:r>
              <a:rPr lang="pl-PL" dirty="0" err="1" smtClean="0">
                <a:solidFill>
                  <a:prstClr val="black"/>
                </a:solidFill>
                <a:latin typeface="Calibri"/>
              </a:rPr>
              <a:t>ycznych</a:t>
            </a:r>
            <a:r>
              <a:rPr lang="pl-PL" dirty="0" smtClean="0">
                <a:solidFill>
                  <a:prstClr val="black"/>
                </a:solidFill>
                <a:latin typeface="Calibri"/>
              </a:rPr>
              <a:t> obszarów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dirty="0" smtClean="0">
                <a:solidFill>
                  <a:prstClr val="black"/>
                </a:solidFill>
                <a:latin typeface="Calibri"/>
              </a:rPr>
              <a:t>miejskich oraz/lub krajobrazów</a:t>
            </a:r>
            <a:br>
              <a:rPr lang="pl-PL" dirty="0" smtClean="0">
                <a:solidFill>
                  <a:prstClr val="black"/>
                </a:solidFill>
                <a:latin typeface="Calibri"/>
              </a:rPr>
            </a:br>
            <a:r>
              <a:rPr lang="pl-PL" dirty="0" smtClean="0">
                <a:solidFill>
                  <a:prstClr val="black"/>
                </a:solidFill>
                <a:latin typeface="Calibri"/>
              </a:rPr>
              <a:t> kulturowych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prstClr val="black"/>
                </a:solidFill>
                <a:latin typeface="Calibri"/>
              </a:rPr>
              <a:t>Promocja adaptacji i ponownego wykorzystania zasobów dziedzictwa kulturowego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prstClr val="black"/>
                </a:solidFill>
                <a:latin typeface="Calibri"/>
              </a:rPr>
              <a:t>oraz integracji </a:t>
            </a:r>
            <a:r>
              <a:rPr lang="pl-PL" dirty="0" smtClean="0">
                <a:solidFill>
                  <a:prstClr val="black"/>
                </a:solidFill>
                <a:latin typeface="Calibri"/>
              </a:rPr>
              <a:t>społecznej</a:t>
            </a:r>
            <a:endParaRPr lang="pl-P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8076" y="116632"/>
            <a:ext cx="8834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2000" b="1" dirty="0">
                <a:solidFill>
                  <a:srgbClr val="00B050"/>
                </a:solidFill>
                <a:latin typeface="Calibri"/>
              </a:rPr>
              <a:t>Dziedzictwo kulturowe -  obszary historyczne/krajobrazy, a centra przedsiębiorczości i integracji społecznej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0" y="2348880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 smtClean="0">
                <a:solidFill>
                  <a:srgbClr val="00B050"/>
                </a:solidFill>
              </a:rPr>
              <a:t>Nowatorskie i zintegrowane rozwiązania wspierające zdrowie i dobrostan mieszkańców miast</a:t>
            </a:r>
            <a:endParaRPr lang="pl-PL" sz="2000" b="1" dirty="0">
              <a:solidFill>
                <a:srgbClr val="00B05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8217" y="3212976"/>
            <a:ext cx="88042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1"/>
                </a:solidFill>
              </a:rPr>
              <a:t>SC5-14-2019</a:t>
            </a:r>
            <a:r>
              <a:rPr lang="pl-PL" dirty="0" smtClean="0"/>
              <a:t> </a:t>
            </a:r>
            <a:r>
              <a:rPr lang="en-US" b="1" dirty="0">
                <a:solidFill>
                  <a:schemeClr val="accent1"/>
                </a:solidFill>
              </a:rPr>
              <a:t>Visionary and integrated solutions to improve well-being and health in cities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Zintegrowane rozwiązania (ogrody terapeutyczne, ulice kreatywne, farmy miejskie)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Poprawa zdrowia i dobrostanu </a:t>
            </a:r>
            <a:r>
              <a:rPr lang="pl-PL" dirty="0" smtClean="0"/>
              <a:t>mieszkańców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8076" y="4922399"/>
            <a:ext cx="9248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4F81BD"/>
                </a:solidFill>
                <a:latin typeface="Calibri"/>
              </a:rPr>
              <a:t>SC5-13-2018-2019: Strengthening international cooperation on sustainable </a:t>
            </a:r>
            <a:r>
              <a:rPr lang="pl-PL" b="1" dirty="0">
                <a:solidFill>
                  <a:srgbClr val="4F81BD"/>
                </a:solidFill>
                <a:latin typeface="Calibri"/>
              </a:rPr>
              <a:t/>
            </a:r>
            <a:br>
              <a:rPr lang="pl-PL" b="1" dirty="0">
                <a:solidFill>
                  <a:srgbClr val="4F81BD"/>
                </a:solidFill>
                <a:latin typeface="Calibri"/>
              </a:rPr>
            </a:br>
            <a:r>
              <a:rPr lang="en-US" b="1" dirty="0" err="1">
                <a:solidFill>
                  <a:srgbClr val="4F81BD"/>
                </a:solidFill>
                <a:latin typeface="Calibri"/>
              </a:rPr>
              <a:t>urbanisation</a:t>
            </a:r>
            <a:r>
              <a:rPr lang="en-US" b="1" dirty="0">
                <a:solidFill>
                  <a:srgbClr val="4F81BD"/>
                </a:solidFill>
                <a:latin typeface="Calibri"/>
              </a:rPr>
              <a:t>: nature-based solutions for restoration and rehabilitation of urban ecosystems </a:t>
            </a:r>
            <a:endParaRPr lang="pl-PL" b="1" dirty="0">
              <a:solidFill>
                <a:srgbClr val="4F81BD"/>
              </a:solidFill>
              <a:latin typeface="Calibri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black"/>
                </a:solidFill>
                <a:latin typeface="Calibri"/>
              </a:rPr>
              <a:t>zapobieganie dalszej degradacji, </a:t>
            </a:r>
            <a:r>
              <a:rPr lang="pl-PL" b="1" dirty="0">
                <a:solidFill>
                  <a:srgbClr val="FF0000"/>
                </a:solidFill>
                <a:latin typeface="Calibri"/>
              </a:rPr>
              <a:t>odnowa i konserwacja ekosystemów </a:t>
            </a:r>
            <a:r>
              <a:rPr lang="pl-PL" dirty="0">
                <a:solidFill>
                  <a:prstClr val="black"/>
                </a:solidFill>
                <a:latin typeface="Calibri"/>
              </a:rPr>
              <a:t>miejskich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black"/>
                </a:solidFill>
                <a:latin typeface="Calibri"/>
              </a:rPr>
              <a:t>i podmiejskich oraz ekologicznej spójności i integralności miast,</a:t>
            </a:r>
          </a:p>
        </p:txBody>
      </p:sp>
      <p:sp>
        <p:nvSpPr>
          <p:cNvPr id="10" name="Prostokąt 9"/>
          <p:cNvSpPr/>
          <p:nvPr/>
        </p:nvSpPr>
        <p:spPr>
          <a:xfrm>
            <a:off x="0" y="4588835"/>
            <a:ext cx="8042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srgbClr val="00B050"/>
                </a:solidFill>
                <a:latin typeface="Calibri"/>
              </a:rPr>
              <a:t>Ekosystemy miejskie/rozwiązania inspirowane przez naturę</a:t>
            </a:r>
            <a:endParaRPr lang="pl-PL" sz="2000" b="1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89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tx2"/>
                </a:solidFill>
              </a:rPr>
              <a:t>Na wynos</a:t>
            </a:r>
            <a:endParaRPr lang="pl-PL" sz="54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Coffee To Go, Coffee Mugs, Gratuities, On The 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7" y="1628800"/>
            <a:ext cx="3144118" cy="369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138171" y="2505768"/>
            <a:ext cx="46360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2"/>
                </a:solidFill>
              </a:rPr>
              <a:t>Innowacje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2"/>
                </a:solidFill>
              </a:rPr>
              <a:t>Współpraca międzynarodowa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2"/>
              </a:solidFill>
            </a:endParaRPr>
          </a:p>
          <a:p>
            <a:r>
              <a:rPr lang="pl-PL" sz="2400" b="1" dirty="0" smtClean="0">
                <a:solidFill>
                  <a:schemeClr val="tx2"/>
                </a:solidFill>
              </a:rPr>
              <a:t>HORYZONT2020 jest dla mnie!</a:t>
            </a:r>
          </a:p>
          <a:p>
            <a:endParaRPr lang="pl-PL" sz="2400" b="1" dirty="0">
              <a:solidFill>
                <a:schemeClr val="tx2"/>
              </a:solidFill>
            </a:endParaRPr>
          </a:p>
          <a:p>
            <a:pPr algn="ctr"/>
            <a:endParaRPr lang="pl-PL" sz="2400" b="1" dirty="0" smtClean="0">
              <a:solidFill>
                <a:schemeClr val="tx2"/>
              </a:solidFill>
            </a:endParaRPr>
          </a:p>
          <a:p>
            <a:pPr algn="ctr"/>
            <a:r>
              <a:rPr lang="pl-PL" sz="2400" b="1" dirty="0" smtClean="0">
                <a:solidFill>
                  <a:schemeClr val="tx2"/>
                </a:solidFill>
              </a:rPr>
              <a:t>Skontaktuj się z KPK</a:t>
            </a:r>
            <a:endParaRPr lang="pl-PL" sz="2400" b="1" dirty="0">
              <a:solidFill>
                <a:schemeClr val="tx2"/>
              </a:solidFill>
            </a:endParaRPr>
          </a:p>
        </p:txBody>
      </p:sp>
      <p:sp>
        <p:nvSpPr>
          <p:cNvPr id="5" name="Strzałka wygięta w górę 4"/>
          <p:cNvSpPr/>
          <p:nvPr/>
        </p:nvSpPr>
        <p:spPr>
          <a:xfrm rot="5400000">
            <a:off x="3056596" y="4392341"/>
            <a:ext cx="811222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0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93725" y="2276475"/>
            <a:ext cx="7956550" cy="2439988"/>
          </a:xfrm>
        </p:spPr>
        <p:txBody>
          <a:bodyPr rtlCol="0" anchor="ctr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ZAPRASZAMY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KONTAKTU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l-P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2600" baseline="30000" dirty="0" smtClean="0">
                <a:solidFill>
                  <a:schemeClr val="accent1">
                    <a:lumMod val="75000"/>
                  </a:schemeClr>
                </a:solidFill>
              </a:rPr>
              <a:t>KRAJOWY PUNKT KONTAKTOWY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l-PL" sz="2600" baseline="30000" dirty="0" smtClean="0">
                <a:solidFill>
                  <a:schemeClr val="accent1">
                    <a:lumMod val="75000"/>
                  </a:schemeClr>
                </a:solidFill>
              </a:rPr>
              <a:t>PROGRAMÓW BADAWCZYCH UE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</a:rPr>
              <a:t>Instytut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Podstawowych Problemów Techniki 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</a:rPr>
              <a:t>PAN </a:t>
            </a:r>
          </a:p>
          <a:p>
            <a:pPr algn="r" fontAlgn="auto">
              <a:spcAft>
                <a:spcPts val="0"/>
              </a:spcAft>
              <a:defRPr/>
            </a:pPr>
            <a:endParaRPr lang="pl-PL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dr Maria Śmietanka</a:t>
            </a:r>
          </a:p>
          <a:p>
            <a:pPr marL="0" indent="0" algn="r">
              <a:buNone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kom. +48 502 052 239</a:t>
            </a:r>
            <a:b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maria.smietanka@kpk.gov.pl</a:t>
            </a:r>
            <a:endParaRPr lang="pl-PL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2000" dirty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2600" b="1" dirty="0" smtClean="0">
              <a:solidFill>
                <a:schemeClr val="bg1"/>
              </a:solidFill>
            </a:endParaRPr>
          </a:p>
        </p:txBody>
      </p:sp>
      <p:sp>
        <p:nvSpPr>
          <p:cNvPr id="2" name="Prostokąt 1">
            <a:hlinkClick r:id="rId4"/>
          </p:cNvPr>
          <p:cNvSpPr/>
          <p:nvPr/>
        </p:nvSpPr>
        <p:spPr>
          <a:xfrm>
            <a:off x="6937375" y="6237288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4" name="Prostokąt 3">
            <a:hlinkClick r:id="rId5"/>
          </p:cNvPr>
          <p:cNvSpPr/>
          <p:nvPr/>
        </p:nvSpPr>
        <p:spPr>
          <a:xfrm>
            <a:off x="7451725" y="6230938"/>
            <a:ext cx="3524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rostokąt 4">
            <a:hlinkClick r:id="rId6"/>
          </p:cNvPr>
          <p:cNvSpPr/>
          <p:nvPr/>
        </p:nvSpPr>
        <p:spPr>
          <a:xfrm>
            <a:off x="7894638" y="6221413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Prostokąt 5">
            <a:hlinkClick r:id="rId7"/>
          </p:cNvPr>
          <p:cNvSpPr/>
          <p:nvPr/>
        </p:nvSpPr>
        <p:spPr>
          <a:xfrm>
            <a:off x="8323263" y="6221413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kyline, Boston, Night, Cityscape, Boston Skyl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8" b="26920"/>
          <a:stretch/>
        </p:blipFill>
        <p:spPr bwMode="auto">
          <a:xfrm>
            <a:off x="0" y="332656"/>
            <a:ext cx="9144000" cy="213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1" y="2950598"/>
            <a:ext cx="4564334" cy="25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61" y="3938065"/>
            <a:ext cx="3747188" cy="18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33678875"/>
              </p:ext>
            </p:extLst>
          </p:nvPr>
        </p:nvGraphicFramePr>
        <p:xfrm>
          <a:off x="5606974" y="2456434"/>
          <a:ext cx="3246975" cy="1446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Prostokąt 7"/>
          <p:cNvSpPr/>
          <p:nvPr/>
        </p:nvSpPr>
        <p:spPr>
          <a:xfrm>
            <a:off x="4788884" y="2476859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/>
              <a:t>Miasta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10552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4664"/>
            <a:ext cx="8732877" cy="566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Clean Energy for All Europe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1"/>
            <a:ext cx="5769630" cy="212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84423904"/>
              </p:ext>
            </p:extLst>
          </p:nvPr>
        </p:nvGraphicFramePr>
        <p:xfrm>
          <a:off x="647564" y="2388641"/>
          <a:ext cx="7920880" cy="377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08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4666" y="332656"/>
            <a:ext cx="8496944" cy="504056"/>
          </a:xfrm>
        </p:spPr>
        <p:txBody>
          <a:bodyPr>
            <a:noAutofit/>
          </a:bodyPr>
          <a:lstStyle/>
          <a:p>
            <a:r>
              <a:rPr lang="pl-PL" sz="4800" dirty="0" smtClean="0"/>
              <a:t>Konkursy 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496944" cy="23762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Międzynarodowe konsorcja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Najlepsze pomysły będą finansowane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Innowacyjność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Minimum 3 partnerów z 3 różnych krajów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Finansowanie 100 % dla jednostek non-profit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Tematy związane z </a:t>
            </a:r>
            <a:r>
              <a:rPr lang="pl-PL" b="1" dirty="0" smtClean="0">
                <a:solidFill>
                  <a:schemeClr val="tx2"/>
                </a:solidFill>
              </a:rPr>
              <a:t>ENERGIĄ w latach 2018-2020</a:t>
            </a:r>
            <a:r>
              <a:rPr lang="pl-PL" dirty="0" smtClean="0">
                <a:solidFill>
                  <a:schemeClr val="tx2"/>
                </a:solidFill>
              </a:rPr>
              <a:t>:</a:t>
            </a:r>
          </a:p>
        </p:txBody>
      </p:sp>
      <p:pic>
        <p:nvPicPr>
          <p:cNvPr id="3074" name="Picture 2" descr="Up, Growth, Success, Arrow, Graphic, Business, 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601862" cy="146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n, Reading, Touchscreen, Blog, Digital, Tabl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1"/>
            <a:ext cx="3028794" cy="201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923928" y="41490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>
                <a:solidFill>
                  <a:schemeClr val="tx2"/>
                </a:solidFill>
                <a:hlinkClick r:id="rId4"/>
              </a:rPr>
              <a:t>http://ec.europa.eu/research/participants/data/ref/h2020/wp/2018-2020/main/h2020-wp1820-energy_en.pdf</a:t>
            </a:r>
            <a:endParaRPr lang="pl-PL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LC-SC3-SCC-1-2018-2019-2020: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en-US" sz="2800" dirty="0" smtClean="0"/>
              <a:t>Smart </a:t>
            </a:r>
            <a:r>
              <a:rPr lang="en-US" sz="2800" dirty="0"/>
              <a:t>Cities and Communities 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496944" cy="14401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2"/>
                </a:solidFill>
              </a:rPr>
              <a:t>Wyzwanie</a:t>
            </a:r>
            <a:r>
              <a:rPr lang="pl-PL" dirty="0" smtClean="0">
                <a:solidFill>
                  <a:schemeClr val="tx2"/>
                </a:solidFill>
              </a:rPr>
              <a:t> – redukcja emisji, adaptacja do zmian klimatu, realizacje celów SET Planu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Energetyczna transformacja miast  </a:t>
            </a:r>
            <a:r>
              <a:rPr lang="pl-PL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integracja systemów, wzrost wydajności</a:t>
            </a:r>
            <a:endParaRPr lang="pl-PL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5122" name="Picture 2" descr="Blocks, City, Skyscrapers, Buildings, Agglome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712" y="3127903"/>
            <a:ext cx="378041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00457" y="2895326"/>
            <a:ext cx="496855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2"/>
                </a:solidFill>
              </a:rPr>
              <a:t>Cel</a:t>
            </a:r>
            <a:r>
              <a:rPr lang="pl-PL" dirty="0">
                <a:solidFill>
                  <a:schemeClr val="tx2"/>
                </a:solidFill>
              </a:rPr>
              <a:t>: </a:t>
            </a:r>
            <a:r>
              <a:rPr lang="pl-PL" sz="2800" u="sng" dirty="0" err="1">
                <a:solidFill>
                  <a:schemeClr val="tx2"/>
                </a:solidFill>
              </a:rPr>
              <a:t>Positive</a:t>
            </a:r>
            <a:r>
              <a:rPr lang="pl-PL" sz="2800" u="sng" dirty="0">
                <a:solidFill>
                  <a:schemeClr val="tx2"/>
                </a:solidFill>
              </a:rPr>
              <a:t> Energy </a:t>
            </a:r>
            <a:r>
              <a:rPr lang="pl-PL" sz="2800" u="sng" dirty="0" err="1" smtClean="0">
                <a:solidFill>
                  <a:schemeClr val="tx2"/>
                </a:solidFill>
              </a:rPr>
              <a:t>Districts</a:t>
            </a:r>
            <a:endParaRPr lang="pl-PL" sz="2800" u="sng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err="1" smtClean="0">
                <a:solidFill>
                  <a:schemeClr val="tx2"/>
                </a:solidFill>
              </a:rPr>
              <a:t>Lighhthouse</a:t>
            </a:r>
            <a:r>
              <a:rPr lang="pl-PL" sz="2000" dirty="0" smtClean="0">
                <a:solidFill>
                  <a:schemeClr val="tx2"/>
                </a:solidFill>
              </a:rPr>
              <a:t> </a:t>
            </a:r>
            <a:r>
              <a:rPr lang="pl-PL" sz="2000" dirty="0" err="1" smtClean="0">
                <a:solidFill>
                  <a:schemeClr val="tx2"/>
                </a:solidFill>
              </a:rPr>
              <a:t>cities</a:t>
            </a:r>
            <a:r>
              <a:rPr lang="pl-PL" sz="2000" dirty="0" smtClean="0">
                <a:solidFill>
                  <a:schemeClr val="tx2"/>
                </a:solidFill>
              </a:rPr>
              <a:t> – miasta przykłady (2) i </a:t>
            </a:r>
            <a:r>
              <a:rPr lang="pl-PL" sz="2000" dirty="0" err="1" smtClean="0">
                <a:solidFill>
                  <a:schemeClr val="tx2"/>
                </a:solidFill>
              </a:rPr>
              <a:t>followers</a:t>
            </a:r>
            <a:r>
              <a:rPr lang="pl-PL" sz="2000" dirty="0" smtClean="0">
                <a:solidFill>
                  <a:schemeClr val="tx2"/>
                </a:solidFill>
              </a:rPr>
              <a:t> </a:t>
            </a:r>
            <a:r>
              <a:rPr lang="pl-PL" sz="2000" dirty="0" err="1" smtClean="0">
                <a:solidFill>
                  <a:schemeClr val="tx2"/>
                </a:solidFill>
              </a:rPr>
              <a:t>cities</a:t>
            </a:r>
            <a:r>
              <a:rPr lang="pl-PL" sz="2000" dirty="0" smtClean="0">
                <a:solidFill>
                  <a:schemeClr val="tx2"/>
                </a:solidFill>
              </a:rPr>
              <a:t> (min. 5) – miasta naśladowcy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2"/>
                </a:solidFill>
              </a:rPr>
              <a:t>zespół budynków aktywnie zarządzających energią z dodatnim rocznym bilansem energetycznym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2"/>
                </a:solidFill>
              </a:rPr>
              <a:t>Budynki nowe, stare, po renowacji…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2"/>
                </a:solidFill>
              </a:rPr>
              <a:t>Integracja także </a:t>
            </a:r>
            <a:r>
              <a:rPr lang="pl-PL" sz="2000" dirty="0" err="1" smtClean="0">
                <a:solidFill>
                  <a:schemeClr val="tx2"/>
                </a:solidFill>
              </a:rPr>
              <a:t>elektromobilności</a:t>
            </a:r>
            <a:endParaRPr lang="pl-P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LC-SC3-SCC-1-2018-2019-2020: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en-US" sz="2800" dirty="0" smtClean="0"/>
              <a:t>Smart </a:t>
            </a:r>
            <a:r>
              <a:rPr lang="en-US" sz="2800" dirty="0"/>
              <a:t>Cities and Communities 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496944" cy="460851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We wniosku: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Wizja miasta po 2050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Integracja w spójny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Kwestie techniczne, prawne, społeczne, ekonomiczne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Im większy potencjał </a:t>
            </a:r>
            <a:r>
              <a:rPr lang="pl-PL" dirty="0" err="1">
                <a:solidFill>
                  <a:schemeClr val="tx2"/>
                </a:solidFill>
              </a:rPr>
              <a:t>replikacyjny</a:t>
            </a:r>
            <a:r>
              <a:rPr lang="pl-PL" dirty="0">
                <a:solidFill>
                  <a:schemeClr val="tx2"/>
                </a:solidFill>
              </a:rPr>
              <a:t> tym </a:t>
            </a:r>
            <a:r>
              <a:rPr lang="pl-PL" dirty="0" smtClean="0">
                <a:solidFill>
                  <a:schemeClr val="tx2"/>
                </a:solidFill>
              </a:rPr>
              <a:t>lepiej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Dekarbonizacja i poprawa jakości powietrza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Zaangażowanie lokalnych władz i społeczności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Terminy: 	5.XII.2017 – </a:t>
            </a:r>
            <a:r>
              <a:rPr lang="pl-PL" b="1" dirty="0" smtClean="0">
                <a:solidFill>
                  <a:schemeClr val="tx2"/>
                </a:solidFill>
              </a:rPr>
              <a:t>5.IV.2018</a:t>
            </a:r>
          </a:p>
          <a:p>
            <a:r>
              <a:rPr lang="pl-PL" dirty="0">
                <a:solidFill>
                  <a:schemeClr val="tx2"/>
                </a:solidFill>
              </a:rPr>
              <a:t>	</a:t>
            </a:r>
            <a:r>
              <a:rPr lang="pl-PL" dirty="0" smtClean="0">
                <a:solidFill>
                  <a:schemeClr val="tx2"/>
                </a:solidFill>
              </a:rPr>
              <a:t>	5.IX.2018 – </a:t>
            </a:r>
            <a:r>
              <a:rPr lang="pl-PL" b="1" dirty="0" smtClean="0">
                <a:solidFill>
                  <a:schemeClr val="tx2"/>
                </a:solidFill>
              </a:rPr>
              <a:t>5.II.2019</a:t>
            </a:r>
          </a:p>
          <a:p>
            <a:r>
              <a:rPr lang="pl-PL" dirty="0">
                <a:solidFill>
                  <a:schemeClr val="tx2"/>
                </a:solidFill>
              </a:rPr>
              <a:t>	</a:t>
            </a:r>
            <a:r>
              <a:rPr lang="pl-PL" dirty="0" smtClean="0">
                <a:solidFill>
                  <a:schemeClr val="tx2"/>
                </a:solidFill>
              </a:rPr>
              <a:t>	? 2019 - ? </a:t>
            </a:r>
            <a:r>
              <a:rPr lang="pl-PL" b="1" dirty="0" smtClean="0">
                <a:solidFill>
                  <a:schemeClr val="tx2"/>
                </a:solidFill>
              </a:rPr>
              <a:t>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Budżet: </a:t>
            </a:r>
            <a:r>
              <a:rPr lang="pl-PL" b="1" dirty="0" smtClean="0">
                <a:solidFill>
                  <a:schemeClr val="tx2"/>
                </a:solidFill>
              </a:rPr>
              <a:t>15 – 20 mln euro na projekt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6146" name="Picture 2" descr="Arrows, Center, Inside, Middle, Centering, Dir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691" y="3356992"/>
            <a:ext cx="3535144" cy="235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a 5"/>
          <p:cNvSpPr/>
          <p:nvPr/>
        </p:nvSpPr>
        <p:spPr>
          <a:xfrm>
            <a:off x="6660232" y="1246278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IA </a:t>
            </a:r>
            <a:r>
              <a:rPr lang="pl-PL" dirty="0" err="1" smtClean="0"/>
              <a:t>Innovation</a:t>
            </a:r>
            <a:r>
              <a:rPr lang="pl-PL" dirty="0" smtClean="0"/>
              <a:t> Action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0728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Implementacje, pilotaże, demonstracje…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200" b="1" dirty="0">
                <a:solidFill>
                  <a:srgbClr val="4F81BD">
                    <a:lumMod val="75000"/>
                  </a:srgbClr>
                </a:solidFill>
              </a:rPr>
              <a:t>LC-SC3-EE-1-2018-2019-2020: </a:t>
            </a:r>
            <a:r>
              <a:rPr lang="en-US" sz="2200" b="1" dirty="0" err="1">
                <a:solidFill>
                  <a:srgbClr val="4F81BD">
                    <a:lumMod val="75000"/>
                  </a:srgbClr>
                </a:solidFill>
              </a:rPr>
              <a:t>Decarbonisation</a:t>
            </a:r>
            <a:r>
              <a:rPr lang="en-US" sz="2200" b="1" dirty="0">
                <a:solidFill>
                  <a:srgbClr val="4F81BD">
                    <a:lumMod val="75000"/>
                  </a:srgbClr>
                </a:solidFill>
              </a:rPr>
              <a:t> of the EU building stock: innovative approaches and affordable solutions changing the market for buildings renovation </a:t>
            </a:r>
            <a:endParaRPr lang="pl-PL" sz="2200" b="1" dirty="0" smtClean="0">
              <a:solidFill>
                <a:srgbClr val="4F81BD">
                  <a:lumMod val="75000"/>
                </a:srgbClr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/>
                </a:solidFill>
              </a:rPr>
              <a:t>Demonstracja efektywnych kosztowo rozwiązań do głębokiej renowacji budynków żeby osiągnąć cele energetyczne w konkretnych miastach/regionach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2"/>
                </a:solidFill>
              </a:rPr>
              <a:t>WNIOSKI: 12.III </a:t>
            </a:r>
            <a:r>
              <a:rPr lang="pl-PL" sz="2000" dirty="0">
                <a:solidFill>
                  <a:schemeClr val="tx2"/>
                </a:solidFill>
              </a:rPr>
              <a:t>– </a:t>
            </a:r>
            <a:r>
              <a:rPr lang="pl-PL" sz="2000" dirty="0" smtClean="0">
                <a:solidFill>
                  <a:schemeClr val="tx2"/>
                </a:solidFill>
              </a:rPr>
              <a:t>03.IX.2019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tx2"/>
              </a:solidFill>
            </a:endParaRPr>
          </a:p>
          <a:p>
            <a:r>
              <a:rPr lang="en-US" sz="2200" b="1" dirty="0" smtClean="0">
                <a:solidFill>
                  <a:srgbClr val="4F81BD">
                    <a:lumMod val="75000"/>
                  </a:srgbClr>
                </a:solidFill>
              </a:rPr>
              <a:t>LC-SC3-ES-3-2018-2020</a:t>
            </a:r>
            <a:r>
              <a:rPr lang="en-US" sz="2200" b="1" dirty="0">
                <a:solidFill>
                  <a:srgbClr val="4F81BD">
                    <a:lumMod val="75000"/>
                  </a:srgbClr>
                </a:solidFill>
              </a:rPr>
              <a:t>: Integrated local energy systems (Energy islands</a:t>
            </a:r>
            <a:r>
              <a:rPr lang="pl-PL" sz="2200" b="1" dirty="0" smtClean="0">
                <a:solidFill>
                  <a:srgbClr val="4F81BD">
                    <a:lumMod val="75000"/>
                  </a:srgb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Dekarbonizacja lokalnego systemu energetycznego np. w małym mieście, demonstracja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WNIOSKI: dokładny termin jeszcze nieznany </a:t>
            </a:r>
          </a:p>
          <a:p>
            <a:r>
              <a:rPr lang="pl-PL" dirty="0">
                <a:solidFill>
                  <a:schemeClr val="tx2"/>
                </a:solidFill>
              </a:rPr>
              <a:t>	</a:t>
            </a:r>
            <a:r>
              <a:rPr lang="pl-PL" dirty="0" smtClean="0">
                <a:solidFill>
                  <a:schemeClr val="tx2"/>
                </a:solidFill>
              </a:rPr>
              <a:t>2019/2020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6773291" y="4869160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IA </a:t>
            </a:r>
            <a:r>
              <a:rPr lang="pl-PL" dirty="0" err="1" smtClean="0"/>
              <a:t>Innovation</a:t>
            </a:r>
            <a:r>
              <a:rPr lang="pl-PL" dirty="0" smtClean="0"/>
              <a:t> Action</a:t>
            </a:r>
            <a:endParaRPr lang="pl-PL" sz="16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7" r="36226"/>
          <a:stretch/>
        </p:blipFill>
        <p:spPr>
          <a:xfrm>
            <a:off x="323528" y="2030485"/>
            <a:ext cx="869600" cy="180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131840" y="446232"/>
            <a:ext cx="5328592" cy="864095"/>
          </a:xfrm>
        </p:spPr>
        <p:txBody>
          <a:bodyPr>
            <a:normAutofit/>
          </a:bodyPr>
          <a:lstStyle/>
          <a:p>
            <a:r>
              <a:rPr lang="pl-PL" dirty="0" smtClean="0"/>
              <a:t>Współpraca, wsparcie, sieci kontaktów, polityki…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61537" y="1806093"/>
            <a:ext cx="8496944" cy="4176464"/>
          </a:xfrm>
        </p:spPr>
        <p:txBody>
          <a:bodyPr>
            <a:normAutofit/>
          </a:bodyPr>
          <a:lstStyle/>
          <a:p>
            <a:endParaRPr lang="pl-PL" sz="1400" b="1" dirty="0" smtClean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en-US" sz="2200" b="1" dirty="0" smtClean="0">
                <a:solidFill>
                  <a:srgbClr val="4F81BD">
                    <a:lumMod val="75000"/>
                  </a:srgbClr>
                </a:solidFill>
              </a:rPr>
              <a:t>LC-SC3-EE-16-2018-2019-2020</a:t>
            </a:r>
            <a:r>
              <a:rPr lang="en-US" sz="2200" b="1" dirty="0">
                <a:solidFill>
                  <a:srgbClr val="4F81BD">
                    <a:lumMod val="75000"/>
                  </a:srgbClr>
                </a:solidFill>
              </a:rPr>
              <a:t>: Supporting public authorities to implement the Energy </a:t>
            </a:r>
            <a:r>
              <a:rPr lang="en-US" sz="2200" b="1" dirty="0" smtClean="0">
                <a:solidFill>
                  <a:srgbClr val="4F81BD">
                    <a:lumMod val="75000"/>
                  </a:srgbClr>
                </a:solidFill>
              </a:rPr>
              <a:t>Union</a:t>
            </a:r>
            <a:endParaRPr lang="pl-PL" sz="2200" b="1" dirty="0" smtClean="0">
              <a:solidFill>
                <a:srgbClr val="4F81BD">
                  <a:lumMod val="75000"/>
                </a:srgb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Kluczowa rola władz lokalnych i regionalnych we wcielaniu koncepcji Unii Energetycznej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WNIOSKI 12.III.2019 – 3.IX.2019</a:t>
            </a:r>
            <a:endParaRPr lang="pl-PL" dirty="0"/>
          </a:p>
        </p:txBody>
      </p:sp>
      <p:sp>
        <p:nvSpPr>
          <p:cNvPr id="5" name="Elipsa 4"/>
          <p:cNvSpPr/>
          <p:nvPr/>
        </p:nvSpPr>
        <p:spPr>
          <a:xfrm>
            <a:off x="6444208" y="4437112"/>
            <a:ext cx="201622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CSA </a:t>
            </a:r>
            <a:r>
              <a:rPr lang="en-US" sz="1600" dirty="0"/>
              <a:t>Coordination and support action </a:t>
            </a:r>
            <a:endParaRPr lang="pl-PL" sz="1600" dirty="0"/>
          </a:p>
        </p:txBody>
      </p:sp>
      <p:pic>
        <p:nvPicPr>
          <p:cNvPr id="8196" name="Picture 4" descr="World, Europe, Map, Connections, Network, Contin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45" y="86192"/>
            <a:ext cx="2376264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1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2020-Wzorzec_Prezentacji_KPK_PL_2016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Motyw pakietu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2020-Wzorzec_Prezentacji_KPK_PL_2016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Motyw pakietu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H2020-Wzorzec_Prezentacji_KPK_PL_2016</Template>
  <TotalTime>16887</TotalTime>
  <Words>521</Words>
  <Application>Microsoft Office PowerPoint</Application>
  <PresentationFormat>Pokaz na ekranie (4:3)</PresentationFormat>
  <Paragraphs>119</Paragraphs>
  <Slides>15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H2020-Wzorzec_Prezentacji_KPK_PL_2016</vt:lpstr>
      <vt:lpstr>1_H2020-Wzorzec_Prezentacji_KPK_PL_2016</vt:lpstr>
      <vt:lpstr>4_Motyw pakietu Office</vt:lpstr>
      <vt:lpstr>Motyw pakietu Office</vt:lpstr>
      <vt:lpstr>Warszawa, 28 stycznia 2019</vt:lpstr>
      <vt:lpstr>Prezentacja programu PowerPoint</vt:lpstr>
      <vt:lpstr>Prezentacja programu PowerPoint</vt:lpstr>
      <vt:lpstr>Prezentacja programu PowerPoint</vt:lpstr>
      <vt:lpstr>Konkursy </vt:lpstr>
      <vt:lpstr>LC-SC3-SCC-1-2018-2019-2020:  Smart Cities and Communities </vt:lpstr>
      <vt:lpstr>LC-SC3-SCC-1-2018-2019-2020:  Smart Cities and Communities </vt:lpstr>
      <vt:lpstr>Implementacje, pilotaże, demonstracje…</vt:lpstr>
      <vt:lpstr>Współpraca, wsparcie, sieci kontaktów, polityki…</vt:lpstr>
      <vt:lpstr>Prezentacja programu PowerPoint</vt:lpstr>
      <vt:lpstr>Prezentacja programu PowerPoint</vt:lpstr>
      <vt:lpstr>Prezentacja programu PowerPoint</vt:lpstr>
      <vt:lpstr>Nowatorskie i zintegrowane rozwiązania wspierające zdrowie i dobrostan mieszkańców miast</vt:lpstr>
      <vt:lpstr>Na wynos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Kraków, 9 listopada 2O15 Mazowieckie Forum MŚP</dc:title>
  <dc:creator>MŚmietanka</dc:creator>
  <cp:lastModifiedBy>MŚmietanka</cp:lastModifiedBy>
  <cp:revision>128</cp:revision>
  <cp:lastPrinted>2016-10-17T09:11:13Z</cp:lastPrinted>
  <dcterms:created xsi:type="dcterms:W3CDTF">2016-05-16T07:01:49Z</dcterms:created>
  <dcterms:modified xsi:type="dcterms:W3CDTF">2019-01-28T10:23:59Z</dcterms:modified>
</cp:coreProperties>
</file>