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  <p:sldMasterId id="2147483667" r:id="rId2"/>
    <p:sldMasterId id="2147483671" r:id="rId3"/>
  </p:sldMasterIdLst>
  <p:notesMasterIdLst>
    <p:notesMasterId r:id="rId35"/>
  </p:notesMasterIdLst>
  <p:sldIdLst>
    <p:sldId id="340" r:id="rId4"/>
    <p:sldId id="480" r:id="rId5"/>
    <p:sldId id="464" r:id="rId6"/>
    <p:sldId id="447" r:id="rId7"/>
    <p:sldId id="425" r:id="rId8"/>
    <p:sldId id="448" r:id="rId9"/>
    <p:sldId id="449" r:id="rId10"/>
    <p:sldId id="450" r:id="rId11"/>
    <p:sldId id="451" r:id="rId12"/>
    <p:sldId id="465" r:id="rId13"/>
    <p:sldId id="482" r:id="rId14"/>
    <p:sldId id="483" r:id="rId15"/>
    <p:sldId id="437" r:id="rId16"/>
    <p:sldId id="467" r:id="rId17"/>
    <p:sldId id="439" r:id="rId18"/>
    <p:sldId id="485" r:id="rId19"/>
    <p:sldId id="486" r:id="rId20"/>
    <p:sldId id="487" r:id="rId21"/>
    <p:sldId id="489" r:id="rId22"/>
    <p:sldId id="490" r:id="rId23"/>
    <p:sldId id="491" r:id="rId24"/>
    <p:sldId id="473" r:id="rId25"/>
    <p:sldId id="500" r:id="rId26"/>
    <p:sldId id="492" r:id="rId27"/>
    <p:sldId id="493" r:id="rId28"/>
    <p:sldId id="494" r:id="rId29"/>
    <p:sldId id="495" r:id="rId30"/>
    <p:sldId id="496" r:id="rId31"/>
    <p:sldId id="499" r:id="rId32"/>
    <p:sldId id="498" r:id="rId33"/>
    <p:sldId id="338" r:id="rId34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31" autoAdjust="0"/>
    <p:restoredTop sz="94645" autoAdjust="0"/>
  </p:normalViewPr>
  <p:slideViewPr>
    <p:cSldViewPr>
      <p:cViewPr>
        <p:scale>
          <a:sx n="66" d="100"/>
          <a:sy n="66" d="100"/>
        </p:scale>
        <p:origin x="-1302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6F6FB26-6EF4-4AC3-BC42-FD67ED612E5F}" type="datetimeFigureOut">
              <a:rPr lang="pl-PL"/>
              <a:pPr>
                <a:defRPr/>
              </a:pPr>
              <a:t>2019-01-28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1CE839F-6BDE-4AD8-AC04-9EAF30E0C4E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6366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4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pl-PL" altLang="pl-PL" sz="1800" dirty="0" smtClean="0">
              <a:cs typeface="Arial" charset="0"/>
            </a:endParaRPr>
          </a:p>
        </p:txBody>
      </p:sp>
      <p:sp>
        <p:nvSpPr>
          <p:cNvPr id="8195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C0638DB9-B9D9-4E0A-80A7-164928149B3F}" type="slidenum">
              <a:rPr lang="pl-PL" altLang="pl-PL">
                <a:solidFill>
                  <a:prstClr val="black"/>
                </a:solidFill>
              </a:rPr>
              <a:pPr/>
              <a:t>1</a:t>
            </a:fld>
            <a:endParaRPr lang="pl-PL" altLang="pl-PL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404665"/>
            <a:ext cx="8496944" cy="504056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496944" cy="4968552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FCD25-7D60-4BB5-9975-8EFE87CBA62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6246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ctrTitle"/>
          </p:nvPr>
        </p:nvSpPr>
        <p:spPr>
          <a:xfrm>
            <a:off x="323528" y="404665"/>
            <a:ext cx="8496944" cy="504056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8" name="Podtytuł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496944" cy="4968552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83411-A276-433B-84F3-FAE6451ADB8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08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ctrTitle"/>
          </p:nvPr>
        </p:nvSpPr>
        <p:spPr>
          <a:xfrm>
            <a:off x="323528" y="404665"/>
            <a:ext cx="8496944" cy="504056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8" name="Podtytuł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496944" cy="4968552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DF815-3658-42A5-86D6-114E512A137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512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624738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ctrTitle"/>
          </p:nvPr>
        </p:nvSpPr>
        <p:spPr>
          <a:xfrm>
            <a:off x="323528" y="404665"/>
            <a:ext cx="8496944" cy="504056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8" name="Podtytuł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496944" cy="4968552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83411-A276-433B-84F3-FAE6451ADB8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2766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ctrTitle"/>
          </p:nvPr>
        </p:nvSpPr>
        <p:spPr>
          <a:xfrm>
            <a:off x="323528" y="404665"/>
            <a:ext cx="8496944" cy="504056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8" name="Podtytuł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496944" cy="4968552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DF815-3658-42A5-86D6-114E512A137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5518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623910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C000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1" y="6377940"/>
            <a:ext cx="2926079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00518E"/>
                </a:solidFill>
                <a:latin typeface="Arial"/>
                <a:cs typeface="Arial"/>
              </a:defRPr>
            </a:lvl1pPr>
          </a:lstStyle>
          <a:p>
            <a:pPr marL="59574"/>
            <a:fld id="{81D60167-4931-47E6-BA6A-407CBD079E47}" type="slidenum">
              <a:rPr lang="pl-PL" smtClean="0"/>
              <a:pPr marL="59574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77286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404665"/>
            <a:ext cx="8496944" cy="504056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496944" cy="4968552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FCD25-7D60-4BB5-9975-8EFE87CBA622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04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ctrTitle"/>
          </p:nvPr>
        </p:nvSpPr>
        <p:spPr>
          <a:xfrm>
            <a:off x="323528" y="404665"/>
            <a:ext cx="8496944" cy="504056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8" name="Podtytuł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496944" cy="4968552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83411-A276-433B-84F3-FAE6451ADB8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815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ctrTitle"/>
          </p:nvPr>
        </p:nvSpPr>
        <p:spPr>
          <a:xfrm>
            <a:off x="323528" y="404665"/>
            <a:ext cx="8496944" cy="504056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8" name="Podtytuł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496944" cy="4968552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DF815-3658-42A5-86D6-114E512A137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372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404665"/>
            <a:ext cx="8496944" cy="504056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496944" cy="4968552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FCD25-7D60-4BB5-9975-8EFE87CBA622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79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7411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836613"/>
            <a:ext cx="8291513" cy="52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875463" y="60928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315614-4039-4DD1-BCB2-AC5F132963E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76" r:id="rId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2200" kern="1200">
          <a:solidFill>
            <a:srgbClr val="37609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rgbClr val="37609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rgbClr val="37609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37609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37609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7411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836613"/>
            <a:ext cx="8291513" cy="52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875463" y="60928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315614-4039-4DD1-BCB2-AC5F132963E0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58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2200" kern="1200">
          <a:solidFill>
            <a:srgbClr val="37609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rgbClr val="37609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rgbClr val="37609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37609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37609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7411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836613"/>
            <a:ext cx="8291513" cy="52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875463" y="60928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315614-4039-4DD1-BCB2-AC5F132963E0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3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2200" kern="1200">
          <a:solidFill>
            <a:srgbClr val="37609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rgbClr val="37609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rgbClr val="37609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37609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37609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twitter.com/kpk_p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linkedin.com/company/405781?trk=tyah&amp;trkInfo=clickedVertical:company,clickedEntityId:405781,idx:2-1-3,tarId:1447691762474,tas:national%20contact%20point" TargetMode="External"/><Relationship Id="rId5" Type="http://schemas.openxmlformats.org/officeDocument/2006/relationships/hyperlink" Target="http://www.youtube.com/user/kpkpbue" TargetMode="External"/><Relationship Id="rId4" Type="http://schemas.openxmlformats.org/officeDocument/2006/relationships/hyperlink" Target="https://www.facebook.com/Krajowy-Punkt-Kontaktowy-Program%C3%B3w-Badawczych-UE-408143559349465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ec.europa.eu/research/participants/portal/desktop/en/experts/index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groups/13639337/" TargetMode="External"/><Relationship Id="rId2" Type="http://schemas.openxmlformats.org/officeDocument/2006/relationships/hyperlink" Target="http://www.kpk.gov.pl/?event=tematyka-konkursowa-dotyczaca-baterii-przyszlej-generacji-programu-h2020-na-2019-i-2020-ro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nkedin.com/groups/13564196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zbigniew.turek@kpk.gov.pl" TargetMode="External"/><Relationship Id="rId7" Type="http://schemas.openxmlformats.org/officeDocument/2006/relationships/hyperlink" Target="https://twitter.com/kpk_pl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linkedin.com/company/405781?trk=tyah&amp;trkInfo=clickedVertical:company,clickedEntityId:405781,idx:2-1-3,tarId:1447691762474,tas:national%20contact%20point" TargetMode="External"/><Relationship Id="rId5" Type="http://schemas.openxmlformats.org/officeDocument/2006/relationships/hyperlink" Target="http://www.youtube.com/user/kpkpbue" TargetMode="External"/><Relationship Id="rId4" Type="http://schemas.openxmlformats.org/officeDocument/2006/relationships/hyperlink" Target="https://www.facebook.com/Krajowy-Punkt-Kontaktowy-Program%C3%B3w-Badawczych-UE-408143559349465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search/participants/data/ref/h2020/wp/2018-2020/main/h2020-wp1820-transport_en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2384425"/>
            <a:ext cx="9252520" cy="1692647"/>
          </a:xfrm>
        </p:spPr>
        <p:txBody>
          <a:bodyPr rtlCol="0">
            <a:normAutofit fontScale="4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5100" dirty="0" smtClean="0">
                <a:solidFill>
                  <a:srgbClr val="FF0000"/>
                </a:solidFill>
              </a:rPr>
              <a:t>Możliwości finansowania rozwoju i wdrażania nowoczesnego transportu w miastach w ramach programu H2020</a:t>
            </a:r>
          </a:p>
          <a:p>
            <a:pPr algn="ctr" fontAlgn="auto">
              <a:spcAft>
                <a:spcPts val="0"/>
              </a:spcAft>
              <a:defRPr/>
            </a:pPr>
            <a:endParaRPr lang="pl-PL" sz="3600" dirty="0" smtClean="0">
              <a:solidFill>
                <a:srgbClr val="FF0000"/>
              </a:solidFill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l-PL" sz="3600" dirty="0" smtClean="0">
                <a:solidFill>
                  <a:schemeClr val="bg1">
                    <a:lumMod val="65000"/>
                  </a:schemeClr>
                </a:solidFill>
              </a:rPr>
              <a:t>Tematyka </a:t>
            </a:r>
            <a:r>
              <a:rPr lang="pl-PL" sz="3600" dirty="0">
                <a:solidFill>
                  <a:schemeClr val="bg1">
                    <a:lumMod val="65000"/>
                  </a:schemeClr>
                </a:solidFill>
              </a:rPr>
              <a:t>transportu </a:t>
            </a:r>
            <a:r>
              <a:rPr lang="pl-PL" sz="3600" dirty="0" err="1" smtClean="0">
                <a:solidFill>
                  <a:schemeClr val="bg1">
                    <a:lumMod val="65000"/>
                  </a:schemeClr>
                </a:solidFill>
              </a:rPr>
              <a:t>ekomobilnego</a:t>
            </a:r>
            <a:r>
              <a:rPr lang="pl-PL" sz="3600" dirty="0" smtClean="0">
                <a:solidFill>
                  <a:schemeClr val="bg1">
                    <a:lumMod val="65000"/>
                  </a:schemeClr>
                </a:solidFill>
              </a:rPr>
              <a:t> i autonomicznego  </a:t>
            </a:r>
            <a:r>
              <a:rPr lang="pl-PL" sz="3600" dirty="0">
                <a:solidFill>
                  <a:schemeClr val="bg1">
                    <a:lumMod val="65000"/>
                  </a:schemeClr>
                </a:solidFill>
              </a:rPr>
              <a:t>w programie H2020 na lata 2019-2020</a:t>
            </a:r>
          </a:p>
        </p:txBody>
      </p:sp>
      <p:sp>
        <p:nvSpPr>
          <p:cNvPr id="9" name="Prostokąt 8"/>
          <p:cNvSpPr/>
          <p:nvPr/>
        </p:nvSpPr>
        <p:spPr>
          <a:xfrm>
            <a:off x="114810" y="4732338"/>
            <a:ext cx="60413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 smtClean="0">
                <a:solidFill>
                  <a:srgbClr val="4F81BD">
                    <a:lumMod val="75000"/>
                  </a:srgbClr>
                </a:solidFill>
              </a:rPr>
              <a:t>Zbigniew Turek</a:t>
            </a:r>
            <a:endParaRPr lang="pl-PL" b="1" dirty="0">
              <a:solidFill>
                <a:srgbClr val="4F81BD">
                  <a:lumMod val="75000"/>
                </a:srgb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 smtClean="0">
                <a:solidFill>
                  <a:srgbClr val="4F81BD">
                    <a:lumMod val="75000"/>
                  </a:srgbClr>
                </a:solidFill>
              </a:rPr>
              <a:t>Inteligentny, zielony i zintegrowany transport</a:t>
            </a:r>
            <a:endParaRPr lang="pl-PL" sz="1600" dirty="0">
              <a:solidFill>
                <a:srgbClr val="4F81BD">
                  <a:lumMod val="75000"/>
                </a:srgb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600" dirty="0">
              <a:solidFill>
                <a:srgbClr val="4F81BD">
                  <a:lumMod val="75000"/>
                </a:srgb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dirty="0">
                <a:solidFill>
                  <a:srgbClr val="4F81BD">
                    <a:lumMod val="75000"/>
                  </a:srgbClr>
                </a:solidFill>
              </a:rPr>
              <a:t>Krajowy Punkt Kontaktowy Programów Badawczych UE</a:t>
            </a:r>
            <a:br>
              <a:rPr lang="pl-PL" sz="1600" b="1" dirty="0">
                <a:solidFill>
                  <a:srgbClr val="4F81BD">
                    <a:lumMod val="75000"/>
                  </a:srgbClr>
                </a:solidFill>
              </a:rPr>
            </a:br>
            <a:r>
              <a:rPr lang="pl-PL" sz="1600" dirty="0">
                <a:solidFill>
                  <a:srgbClr val="4F81BD">
                    <a:lumMod val="75000"/>
                  </a:srgbClr>
                </a:solidFill>
              </a:rPr>
              <a:t>Instytut Podstawowych Problemów Techniki </a:t>
            </a:r>
            <a:r>
              <a:rPr lang="pl-PL" sz="1600" dirty="0" smtClean="0">
                <a:solidFill>
                  <a:srgbClr val="4F81BD">
                    <a:lumMod val="75000"/>
                  </a:srgbClr>
                </a:solidFill>
              </a:rPr>
              <a:t>PAN – </a:t>
            </a:r>
            <a:r>
              <a:rPr lang="pl-PL" sz="1600" b="1" dirty="0" smtClean="0">
                <a:solidFill>
                  <a:srgbClr val="4F81BD">
                    <a:lumMod val="75000"/>
                  </a:srgbClr>
                </a:solidFill>
              </a:rPr>
              <a:t>IPPT PAN</a:t>
            </a:r>
            <a:endParaRPr lang="pl-PL" sz="1600" b="1" dirty="0">
              <a:solidFill>
                <a:srgbClr val="4F81BD">
                  <a:lumMod val="75000"/>
                </a:srgb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rgbClr val="FF0000"/>
                </a:solidFill>
              </a:rPr>
              <a:t>www.kpk.gov.pl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3825" y="6486744"/>
            <a:ext cx="6167438" cy="2460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pl-PL" sz="1000" b="1" dirty="0">
                <a:solidFill>
                  <a:srgbClr val="4F81BD">
                    <a:lumMod val="75000"/>
                  </a:srgbClr>
                </a:solidFill>
                <a:ea typeface="Times New Roman" pitchFamily="18" charset="0"/>
                <a:cs typeface="Helvetica"/>
              </a:rPr>
              <a:t>W niniejszej prezentacji wykorzystano materiały udostępnione m.in. przez KE i/lub Ministerstwa oraz Agendy RP</a:t>
            </a:r>
            <a:endParaRPr lang="pl-PL" sz="1000" b="1" dirty="0">
              <a:solidFill>
                <a:srgbClr val="4F81BD">
                  <a:lumMod val="75000"/>
                </a:srgbClr>
              </a:solidFill>
              <a:cs typeface="Arial" pitchFamily="34" charset="0"/>
            </a:endParaRPr>
          </a:p>
        </p:txBody>
      </p:sp>
      <p:sp>
        <p:nvSpPr>
          <p:cNvPr id="7" name="Prostokąt 6">
            <a:hlinkClick r:id="rId4"/>
          </p:cNvPr>
          <p:cNvSpPr/>
          <p:nvPr/>
        </p:nvSpPr>
        <p:spPr>
          <a:xfrm>
            <a:off x="6731000" y="6165850"/>
            <a:ext cx="431800" cy="433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8" name="Prostokąt 7">
            <a:hlinkClick r:id="rId5"/>
          </p:cNvPr>
          <p:cNvSpPr/>
          <p:nvPr/>
        </p:nvSpPr>
        <p:spPr>
          <a:xfrm>
            <a:off x="7285038" y="6142038"/>
            <a:ext cx="431800" cy="434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10" name="Prostokąt 9">
            <a:hlinkClick r:id="rId6"/>
          </p:cNvPr>
          <p:cNvSpPr/>
          <p:nvPr/>
        </p:nvSpPr>
        <p:spPr>
          <a:xfrm>
            <a:off x="7740650" y="6161088"/>
            <a:ext cx="431800" cy="433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11" name="Prostokąt 10">
            <a:hlinkClick r:id="rId7"/>
          </p:cNvPr>
          <p:cNvSpPr/>
          <p:nvPr/>
        </p:nvSpPr>
        <p:spPr>
          <a:xfrm>
            <a:off x="8172450" y="6135688"/>
            <a:ext cx="4318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12" name="Tytuł 1"/>
          <p:cNvSpPr txBox="1">
            <a:spLocks/>
          </p:cNvSpPr>
          <p:nvPr/>
        </p:nvSpPr>
        <p:spPr bwMode="auto">
          <a:xfrm>
            <a:off x="1805534" y="116632"/>
            <a:ext cx="5665242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Calibri" pitchFamily="34" charset="0"/>
              </a:defRPr>
            </a:lvl9pPr>
          </a:lstStyle>
          <a:p>
            <a:r>
              <a:rPr lang="pl-PL" altLang="pl-PL" sz="2000" b="0" dirty="0">
                <a:solidFill>
                  <a:srgbClr val="376092"/>
                </a:solidFill>
                <a:latin typeface="Calibri" pitchFamily="34" charset="0"/>
              </a:rPr>
              <a:t>Warszawa </a:t>
            </a:r>
            <a:r>
              <a:rPr lang="pl-PL" altLang="pl-PL" sz="2000" b="0" dirty="0" smtClean="0">
                <a:solidFill>
                  <a:srgbClr val="376092"/>
                </a:solidFill>
                <a:latin typeface="Calibri" pitchFamily="34" charset="0"/>
              </a:rPr>
              <a:t>28.01.2019</a:t>
            </a:r>
          </a:p>
          <a:p>
            <a:r>
              <a:rPr lang="pl-PL" altLang="pl-PL" sz="2000" b="0" dirty="0" smtClean="0">
                <a:solidFill>
                  <a:srgbClr val="376092"/>
                </a:solidFill>
                <a:latin typeface="Calibri" pitchFamily="34" charset="0"/>
              </a:rPr>
              <a:t>Ministerstwo Inwestycji i Rozwoju </a:t>
            </a:r>
            <a:r>
              <a:rPr lang="pl-PL" altLang="pl-PL" sz="2000" b="0" dirty="0">
                <a:solidFill>
                  <a:srgbClr val="376092"/>
                </a:solidFill>
                <a:latin typeface="Calibri" pitchFamily="34" charset="0"/>
              </a:rPr>
              <a:t/>
            </a:r>
            <a:br>
              <a:rPr lang="pl-PL" altLang="pl-PL" sz="2000" b="0" dirty="0">
                <a:solidFill>
                  <a:srgbClr val="376092"/>
                </a:solidFill>
                <a:latin typeface="Calibri" pitchFamily="34" charset="0"/>
              </a:rPr>
            </a:br>
            <a:endParaRPr lang="pl-PL" altLang="pl-PL" sz="2000" dirty="0">
              <a:solidFill>
                <a:srgbClr val="37609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89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 bwMode="auto">
          <a:xfrm>
            <a:off x="539553" y="2661401"/>
            <a:ext cx="8208912" cy="2063743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l-PL" sz="3600" dirty="0"/>
              <a:t>Tematy badawcze programu </a:t>
            </a:r>
            <a:r>
              <a:rPr lang="pl-PL" sz="3600" dirty="0" smtClean="0"/>
              <a:t>H2020 na lata 2019-2020  wspierające </a:t>
            </a:r>
            <a:r>
              <a:rPr lang="pl-PL" sz="3600" dirty="0"/>
              <a:t>rozwój </a:t>
            </a:r>
            <a:r>
              <a:rPr lang="pl-PL" sz="3600" dirty="0" smtClean="0"/>
              <a:t>transportu </a:t>
            </a:r>
            <a:r>
              <a:rPr lang="pl-PL" sz="3600" dirty="0" err="1" smtClean="0"/>
              <a:t>ekomobilnego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12922740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>
                <a:effectLst/>
              </a:rPr>
              <a:t>Konkursy transportowe na </a:t>
            </a:r>
            <a:r>
              <a:rPr lang="pl-PL" dirty="0" smtClean="0"/>
              <a:t>2019 rok</a:t>
            </a:r>
            <a:r>
              <a:rPr lang="pl-PL" dirty="0" smtClean="0">
                <a:effectLst/>
              </a:rPr>
              <a:t/>
            </a:r>
            <a:br>
              <a:rPr lang="pl-PL" dirty="0" smtClean="0">
                <a:effectLst/>
              </a:rPr>
            </a:br>
            <a:endParaRPr lang="pl-PL" dirty="0"/>
          </a:p>
        </p:txBody>
      </p:sp>
      <p:sp>
        <p:nvSpPr>
          <p:cNvPr id="18434" name="Prostokąt 4"/>
          <p:cNvSpPr>
            <a:spLocks noChangeArrowheads="1"/>
          </p:cNvSpPr>
          <p:nvPr/>
        </p:nvSpPr>
        <p:spPr bwMode="auto">
          <a:xfrm>
            <a:off x="241300" y="1085850"/>
            <a:ext cx="86487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/>
              <a:t>Call - </a:t>
            </a:r>
            <a:r>
              <a:rPr lang="en-US" sz="2400" b="1" dirty="0" smtClean="0"/>
              <a:t>201</a:t>
            </a:r>
            <a:r>
              <a:rPr lang="pl-PL" sz="2400" b="1" dirty="0" smtClean="0"/>
              <a:t>9</a:t>
            </a:r>
            <a:r>
              <a:rPr lang="en-US" sz="2400" b="1" dirty="0" smtClean="0"/>
              <a:t> </a:t>
            </a:r>
            <a:r>
              <a:rPr lang="en-US" sz="2400" b="1" dirty="0"/>
              <a:t>Mobility for </a:t>
            </a:r>
            <a:r>
              <a:rPr lang="en-US" sz="2400" b="1" dirty="0" smtClean="0"/>
              <a:t>Growth</a:t>
            </a:r>
            <a:endParaRPr lang="pl-PL" sz="24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dirty="0"/>
              <a:t>BLUE </a:t>
            </a:r>
            <a:r>
              <a:rPr lang="en-GB" sz="2400" b="1" dirty="0" smtClean="0"/>
              <a:t>GROWTH</a:t>
            </a:r>
            <a:endParaRPr lang="pl-PL" sz="24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dirty="0" smtClean="0"/>
              <a:t>Call </a:t>
            </a:r>
            <a:r>
              <a:rPr lang="en-GB" sz="2400" b="1" dirty="0"/>
              <a:t>- Building a low-carbon, climate resilient future: Green </a:t>
            </a:r>
            <a:r>
              <a:rPr lang="en-GB" sz="2400" b="1" dirty="0" smtClean="0"/>
              <a:t>Vehicles</a:t>
            </a:r>
            <a:endParaRPr lang="pl-PL" sz="24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dirty="0"/>
              <a:t>Call - </a:t>
            </a:r>
            <a:r>
              <a:rPr lang="en-GB" sz="2400" b="1" dirty="0" smtClean="0"/>
              <a:t>201</a:t>
            </a:r>
            <a:r>
              <a:rPr lang="pl-PL" sz="2400" b="1" dirty="0" smtClean="0"/>
              <a:t>9</a:t>
            </a:r>
            <a:r>
              <a:rPr lang="en-GB" sz="2400" b="1" dirty="0" smtClean="0"/>
              <a:t> </a:t>
            </a:r>
            <a:r>
              <a:rPr lang="en-GB" sz="2400" b="1" dirty="0"/>
              <a:t>Digitising and Transforming European Industry and Services: Automated Road </a:t>
            </a:r>
            <a:r>
              <a:rPr lang="en-GB" sz="2400" b="1" dirty="0" smtClean="0"/>
              <a:t>Transport</a:t>
            </a:r>
            <a:endParaRPr lang="pl-PL" sz="2400" b="1" dirty="0" smtClean="0"/>
          </a:p>
          <a:p>
            <a:pPr algn="just"/>
            <a:endParaRPr lang="pl-PL" sz="24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331016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>
                <a:effectLst/>
              </a:rPr>
              <a:t>Konkursy transportowe na </a:t>
            </a:r>
            <a:r>
              <a:rPr lang="pl-PL" dirty="0" smtClean="0"/>
              <a:t>2019 rok</a:t>
            </a:r>
            <a:r>
              <a:rPr lang="pl-PL" dirty="0" smtClean="0">
                <a:effectLst/>
              </a:rPr>
              <a:t/>
            </a:r>
            <a:br>
              <a:rPr lang="pl-PL" dirty="0" smtClean="0">
                <a:effectLst/>
              </a:rPr>
            </a:br>
            <a:r>
              <a:rPr lang="pl-PL" sz="1200" dirty="0">
                <a:solidFill>
                  <a:srgbClr val="FF0000"/>
                </a:solidFill>
              </a:rPr>
              <a:t>konkursy do omówienia</a:t>
            </a:r>
            <a:endParaRPr lang="pl-PL" sz="1200" dirty="0"/>
          </a:p>
        </p:txBody>
      </p:sp>
      <p:sp>
        <p:nvSpPr>
          <p:cNvPr id="18434" name="Prostokąt 4"/>
          <p:cNvSpPr>
            <a:spLocks noChangeArrowheads="1"/>
          </p:cNvSpPr>
          <p:nvPr/>
        </p:nvSpPr>
        <p:spPr bwMode="auto">
          <a:xfrm>
            <a:off x="241300" y="1052736"/>
            <a:ext cx="86487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/>
              <a:t>Call - </a:t>
            </a:r>
            <a:r>
              <a:rPr lang="en-US" sz="2400" b="1" dirty="0" smtClean="0"/>
              <a:t>201</a:t>
            </a:r>
            <a:r>
              <a:rPr lang="pl-PL" sz="2400" b="1" dirty="0" smtClean="0"/>
              <a:t>9</a:t>
            </a:r>
            <a:r>
              <a:rPr lang="en-US" sz="2400" b="1" dirty="0" smtClean="0"/>
              <a:t> </a:t>
            </a:r>
            <a:r>
              <a:rPr lang="en-US" sz="2400" b="1" dirty="0"/>
              <a:t>Mobility for </a:t>
            </a:r>
            <a:r>
              <a:rPr lang="en-US" sz="2400" b="1" dirty="0" smtClean="0"/>
              <a:t>Growth</a:t>
            </a:r>
            <a:endParaRPr lang="pl-PL" sz="24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dirty="0"/>
              <a:t>BLUE </a:t>
            </a:r>
            <a:r>
              <a:rPr lang="en-GB" sz="2400" b="1" dirty="0" smtClean="0"/>
              <a:t>GROWTH</a:t>
            </a:r>
            <a:endParaRPr lang="pl-PL" sz="24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FF0000"/>
                </a:solidFill>
              </a:rPr>
              <a:t>Call </a:t>
            </a:r>
            <a:r>
              <a:rPr lang="en-GB" sz="2400" b="1" dirty="0">
                <a:solidFill>
                  <a:srgbClr val="FF0000"/>
                </a:solidFill>
              </a:rPr>
              <a:t>- Building a low-carbon, climate resilient future: Green </a:t>
            </a:r>
            <a:r>
              <a:rPr lang="en-GB" sz="2400" b="1" dirty="0" smtClean="0">
                <a:solidFill>
                  <a:srgbClr val="FF0000"/>
                </a:solidFill>
              </a:rPr>
              <a:t>Vehicles</a:t>
            </a:r>
            <a:endParaRPr lang="pl-PL" sz="2400" b="1" dirty="0" smtClean="0">
              <a:solidFill>
                <a:srgbClr val="FF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dirty="0"/>
              <a:t>Call - </a:t>
            </a:r>
            <a:r>
              <a:rPr lang="en-GB" sz="2400" b="1" dirty="0" smtClean="0"/>
              <a:t>201</a:t>
            </a:r>
            <a:r>
              <a:rPr lang="pl-PL" sz="2400" b="1" dirty="0" smtClean="0"/>
              <a:t>9</a:t>
            </a:r>
            <a:r>
              <a:rPr lang="en-GB" sz="2400" b="1" dirty="0" smtClean="0"/>
              <a:t> </a:t>
            </a:r>
            <a:r>
              <a:rPr lang="en-GB" sz="2400" b="1" dirty="0"/>
              <a:t>Digitising and Transforming European Industry and Services: Automated Road </a:t>
            </a:r>
            <a:r>
              <a:rPr lang="en-GB" sz="2400" b="1" dirty="0" smtClean="0"/>
              <a:t>Transport</a:t>
            </a:r>
            <a:endParaRPr lang="pl-PL" sz="2400" b="1" dirty="0" smtClean="0"/>
          </a:p>
          <a:p>
            <a:pPr algn="just"/>
            <a:endParaRPr lang="pl-PL" sz="24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28551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1600" y="261938"/>
            <a:ext cx="8229600" cy="490537"/>
          </a:xfrm>
        </p:spPr>
        <p:txBody>
          <a:bodyPr/>
          <a:lstStyle/>
          <a:p>
            <a:pPr marL="342900" indent="-342900"/>
            <a:r>
              <a:rPr lang="en-GB" sz="2000" dirty="0">
                <a:solidFill>
                  <a:srgbClr val="FF0000"/>
                </a:solidFill>
              </a:rPr>
              <a:t>LC-GV-03-2019: </a:t>
            </a:r>
            <a:r>
              <a:rPr lang="en-GB" sz="2000" dirty="0" err="1">
                <a:solidFill>
                  <a:srgbClr val="FF0000"/>
                </a:solidFill>
              </a:rPr>
              <a:t>Infrastruktura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ładowania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pl-PL" sz="2000" dirty="0" smtClean="0">
                <a:solidFill>
                  <a:srgbClr val="FF0000"/>
                </a:solidFill>
              </a:rPr>
              <a:t>nakierowana na </a:t>
            </a:r>
            <a:r>
              <a:rPr lang="en-GB" sz="2000" dirty="0" err="1" smtClean="0">
                <a:solidFill>
                  <a:srgbClr val="FF0000"/>
                </a:solidFill>
              </a:rPr>
              <a:t>użytkowników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8434" name="Prostokąt 4"/>
          <p:cNvSpPr>
            <a:spLocks noChangeArrowheads="1"/>
          </p:cNvSpPr>
          <p:nvPr/>
        </p:nvSpPr>
        <p:spPr bwMode="auto">
          <a:xfrm>
            <a:off x="228600" y="836712"/>
            <a:ext cx="864870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sz="2000" dirty="0" smtClean="0"/>
          </a:p>
          <a:p>
            <a:r>
              <a:rPr lang="pl-PL" sz="1400" dirty="0"/>
              <a:t>SZCZEGÓŁOWE WYZWANIE:</a:t>
            </a:r>
            <a:br>
              <a:rPr lang="pl-PL" sz="1400" dirty="0"/>
            </a:b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>wspierać przyspieszone wdrażanie infrastruktury do ładowania</a:t>
            </a:r>
            <a:br>
              <a:rPr lang="pl-PL" sz="1400" dirty="0"/>
            </a:br>
            <a:r>
              <a:rPr lang="pl-PL" sz="1400" dirty="0"/>
              <a:t> </a:t>
            </a:r>
            <a:r>
              <a:rPr lang="pl-PL" sz="1400" dirty="0" smtClean="0"/>
              <a:t>-wolna </a:t>
            </a:r>
            <a:r>
              <a:rPr lang="pl-PL" sz="1400" dirty="0"/>
              <a:t>infrastruktura ładowania dla </a:t>
            </a:r>
            <a:r>
              <a:rPr lang="pl-PL" sz="1400" dirty="0" smtClean="0"/>
              <a:t>miast</a:t>
            </a: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 smtClean="0"/>
              <a:t> -ultraszybka </a:t>
            </a:r>
            <a:r>
              <a:rPr lang="pl-PL" sz="1400" dirty="0"/>
              <a:t>okazjonalna infrastruktura ładowania dla dalekiego zasięgu</a:t>
            </a:r>
            <a:br>
              <a:rPr lang="pl-PL" sz="1400" dirty="0"/>
            </a:b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>ZAKRES:</a:t>
            </a:r>
            <a:br>
              <a:rPr lang="pl-PL" sz="1400" dirty="0"/>
            </a:b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> </a:t>
            </a:r>
            <a:r>
              <a:rPr lang="pl-PL" sz="1400" dirty="0" smtClean="0"/>
              <a:t>- Analiza </a:t>
            </a:r>
            <a:r>
              <a:rPr lang="pl-PL" sz="1400" dirty="0"/>
              <a:t>subiektywnego postrzegania opcji pobierania opłat i identyfikacja wpływów decyzyjnych i obaw użytkowników</a:t>
            </a:r>
            <a:br>
              <a:rPr lang="pl-PL" sz="1400" dirty="0"/>
            </a:br>
            <a:r>
              <a:rPr lang="pl-PL" sz="1400" dirty="0"/>
              <a:t> </a:t>
            </a:r>
            <a:r>
              <a:rPr lang="pl-PL" sz="1400" dirty="0" smtClean="0"/>
              <a:t>- Atrakcyjny </a:t>
            </a:r>
            <a:r>
              <a:rPr lang="pl-PL" sz="1400" dirty="0"/>
              <a:t>i wygodny dostęp do infrastruktury ładowania</a:t>
            </a:r>
            <a:br>
              <a:rPr lang="pl-PL" sz="1400" dirty="0"/>
            </a:br>
            <a:r>
              <a:rPr lang="pl-PL" sz="1400" dirty="0" smtClean="0"/>
              <a:t> - Przejrzyste</a:t>
            </a:r>
            <a:r>
              <a:rPr lang="pl-PL" sz="1400" dirty="0"/>
              <a:t>, elastyczne i wzajemnie powiązane systemy płatności</a:t>
            </a:r>
            <a:br>
              <a:rPr lang="pl-PL" sz="1400" dirty="0"/>
            </a:br>
            <a:r>
              <a:rPr lang="pl-PL" sz="1400" dirty="0" smtClean="0"/>
              <a:t> - Ulepszanie </a:t>
            </a:r>
            <a:r>
              <a:rPr lang="pl-PL" sz="1400" dirty="0"/>
              <a:t>aktualnie wdrażanych lub planowanych systemów ładowania o super wysokiej </a:t>
            </a:r>
            <a:r>
              <a:rPr lang="pl-PL" sz="1400" dirty="0" smtClean="0"/>
              <a:t>szybkości</a:t>
            </a: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 smtClean="0"/>
              <a:t> - Analiza </a:t>
            </a:r>
            <a:r>
              <a:rPr lang="pl-PL" sz="1400" dirty="0"/>
              <a:t>modeli rynkowych, zalecenia regulacyjne i </a:t>
            </a:r>
            <a:r>
              <a:rPr lang="pl-PL" sz="1400" dirty="0" err="1"/>
              <a:t>harmonizacyjne</a:t>
            </a:r>
            <a:r>
              <a:rPr lang="pl-PL" sz="1400" dirty="0"/>
              <a:t> mające na celu wspieranie wdrażania infrastruktury ładowania pojazdów elektrycznych we wszystkich państwach członkowskich UE</a:t>
            </a:r>
            <a:br>
              <a:rPr lang="pl-PL" sz="1400" dirty="0"/>
            </a:b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>OCZEKIWANE ODDZIAŁYWANIE:</a:t>
            </a:r>
            <a:br>
              <a:rPr lang="pl-PL" sz="1400" dirty="0"/>
            </a:br>
            <a:r>
              <a:rPr lang="pl-PL" sz="1400" dirty="0"/>
              <a:t>Szeroka akceptacja użytkowników poza wczesnymi użytkownikami, użytkownikami miejskimi i </a:t>
            </a:r>
            <a:r>
              <a:rPr lang="pl-PL" sz="1400" dirty="0" err="1" smtClean="0"/>
              <a:t>parkerami</a:t>
            </a:r>
            <a:r>
              <a:rPr lang="pl-PL" sz="1400" dirty="0" smtClean="0"/>
              <a:t> w </a:t>
            </a:r>
            <a:r>
              <a:rPr lang="pl-PL" sz="1400" dirty="0"/>
              <a:t>garażach</a:t>
            </a:r>
            <a:br>
              <a:rPr lang="pl-PL" sz="1400" dirty="0"/>
            </a:br>
            <a:r>
              <a:rPr lang="pl-PL" sz="1400" dirty="0" smtClean="0"/>
              <a:t>Wspieranie </a:t>
            </a:r>
            <a:r>
              <a:rPr lang="pl-PL" sz="1400" dirty="0"/>
              <a:t>inwestorów </a:t>
            </a:r>
            <a:r>
              <a:rPr lang="pl-PL" sz="1400" dirty="0" smtClean="0"/>
              <a:t>inwestujących </a:t>
            </a:r>
            <a:r>
              <a:rPr lang="pl-PL" sz="1400" dirty="0"/>
              <a:t>w infrastrukturę do ładowania</a:t>
            </a:r>
            <a:br>
              <a:rPr lang="pl-PL" sz="1400" dirty="0"/>
            </a:br>
            <a:r>
              <a:rPr lang="pl-PL" sz="1400" dirty="0"/>
              <a:t>Standaryzowane rozwiązania do ładowania i systemy płatności dla LEV </a:t>
            </a:r>
            <a:r>
              <a:rPr lang="pl-PL" sz="1400" dirty="0" smtClean="0"/>
              <a:t>celem </a:t>
            </a:r>
            <a:r>
              <a:rPr lang="pl-PL" sz="1400" dirty="0"/>
              <a:t>obniżenia </a:t>
            </a:r>
            <a:r>
              <a:rPr lang="pl-PL" sz="1400" dirty="0" smtClean="0"/>
              <a:t>kosztów</a:t>
            </a: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 err="1" smtClean="0"/>
              <a:t>Innovataion</a:t>
            </a:r>
            <a:r>
              <a:rPr lang="pl-PL" sz="1400" dirty="0" smtClean="0"/>
              <a:t> Action: </a:t>
            </a:r>
            <a:r>
              <a:rPr lang="pl-PL" sz="1400" dirty="0"/>
              <a:t>Budżet działania 35 mln €, wkład WE 8-15 mln € / projekt, dzień otwarcia 04.12.2018, termin 25 kwietnia 2019</a:t>
            </a:r>
            <a:endParaRPr lang="pl-PL" sz="1600" b="1" dirty="0">
              <a:solidFill>
                <a:srgbClr val="385D8A"/>
              </a:solidFill>
            </a:endParaRPr>
          </a:p>
        </p:txBody>
      </p:sp>
      <p:pic>
        <p:nvPicPr>
          <p:cNvPr id="4" name="Obraz 3" descr="Elektromobilno&amp;sacute;&amp;cacute; i wspó&amp;lstrok;dzielenie przysz&amp;lstrok;o&amp;sacute;ci&amp;aogon; motoryzacji?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60648"/>
            <a:ext cx="1331639" cy="9361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91390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496" y="274638"/>
            <a:ext cx="8229600" cy="490537"/>
          </a:xfrm>
        </p:spPr>
        <p:txBody>
          <a:bodyPr/>
          <a:lstStyle/>
          <a:p>
            <a:pPr marL="342900" indent="-342900" algn="l"/>
            <a:r>
              <a:rPr lang="pl-PL" sz="1800" dirty="0">
                <a:solidFill>
                  <a:srgbClr val="FF0000"/>
                </a:solidFill>
              </a:rPr>
              <a:t>LC-GV-05-2019: S</a:t>
            </a:r>
            <a:r>
              <a:rPr lang="pl-PL" sz="1800" dirty="0" smtClean="0">
                <a:solidFill>
                  <a:srgbClr val="FF0000"/>
                </a:solidFill>
              </a:rPr>
              <a:t>ztandarowy </a:t>
            </a:r>
            <a:r>
              <a:rPr lang="pl-PL" sz="1800" dirty="0">
                <a:solidFill>
                  <a:srgbClr val="FF0000"/>
                </a:solidFill>
              </a:rPr>
              <a:t>projekt </a:t>
            </a:r>
            <a:r>
              <a:rPr lang="pl-PL" sz="1800" dirty="0" err="1">
                <a:solidFill>
                  <a:srgbClr val="FF0000"/>
                </a:solidFill>
              </a:rPr>
              <a:t>InCo</a:t>
            </a:r>
            <a:r>
              <a:rPr lang="pl-PL" sz="1800" dirty="0">
                <a:solidFill>
                  <a:srgbClr val="FF0000"/>
                </a:solidFill>
              </a:rPr>
              <a:t> pt. "Mobilność w miastach i zrównoważona elektryfikacja na dużych obszarach miejskich w rozwijających się i wschodzących </a:t>
            </a:r>
            <a:r>
              <a:rPr lang="pl-PL" sz="1800" dirty="0" smtClean="0">
                <a:solidFill>
                  <a:srgbClr val="FF0000"/>
                </a:solidFill>
              </a:rPr>
              <a:t>gospodarkach„ </a:t>
            </a:r>
            <a:endParaRPr lang="pl-PL" sz="1800" dirty="0">
              <a:solidFill>
                <a:srgbClr val="FF0000"/>
              </a:solidFill>
            </a:endParaRPr>
          </a:p>
        </p:txBody>
      </p:sp>
      <p:sp>
        <p:nvSpPr>
          <p:cNvPr id="18434" name="Prostokąt 4"/>
          <p:cNvSpPr>
            <a:spLocks noChangeArrowheads="1"/>
          </p:cNvSpPr>
          <p:nvPr/>
        </p:nvSpPr>
        <p:spPr bwMode="auto">
          <a:xfrm>
            <a:off x="228600" y="1052736"/>
            <a:ext cx="86487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400" dirty="0"/>
              <a:t>SZCZEGÓŁOWE WYZWANIE:</a:t>
            </a:r>
            <a:br>
              <a:rPr lang="pl-PL" sz="1400" dirty="0"/>
            </a:b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>Wydajny transport i mobilność, </a:t>
            </a:r>
            <a:r>
              <a:rPr lang="pl-PL" sz="1400" dirty="0" smtClean="0"/>
              <a:t>oparty </a:t>
            </a:r>
            <a:r>
              <a:rPr lang="pl-PL" sz="1400" dirty="0"/>
              <a:t>na zrównoważonym połączeniu transportu publicznego i prywatnego, i zależne od charakterystyki każdego miasta, jest i pozostanie podstawą wzrostu i konkurencyjności miast.</a:t>
            </a:r>
            <a:br>
              <a:rPr lang="pl-PL" sz="1400" dirty="0"/>
            </a:b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>ZAKRES: Działania powinny łączyć europejskie, azjatyckie (np. Chiny), CELAC (kraje Wspólnoty Ameryki Łacińskiej i Karaibów) i partnerów afrykańskich. W tym temacie rozważane są wszystkie typy pojazdów </a:t>
            </a:r>
            <a:r>
              <a:rPr lang="pl-PL" sz="1400" dirty="0" smtClean="0"/>
              <a:t>(pojazdy 2 kołowe</a:t>
            </a:r>
            <a:r>
              <a:rPr lang="pl-PL" sz="1400" dirty="0"/>
              <a:t>, samochody, autobusy, ciężarówki i LDV).</a:t>
            </a:r>
            <a:br>
              <a:rPr lang="pl-PL" sz="1400" dirty="0"/>
            </a:b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 smtClean="0"/>
              <a:t>- Opracowanie </a:t>
            </a:r>
            <a:r>
              <a:rPr lang="pl-PL" sz="1400" dirty="0"/>
              <a:t>zestawu narzędzi dla zaawansowanych strategii zarządzania </a:t>
            </a:r>
            <a:r>
              <a:rPr lang="pl-PL" sz="1400" dirty="0" smtClean="0"/>
              <a:t>mobilnością elektryczną</a:t>
            </a:r>
          </a:p>
          <a:p>
            <a:r>
              <a:rPr lang="pl-PL" sz="1400" dirty="0" smtClean="0"/>
              <a:t>- Inteligentne </a:t>
            </a:r>
            <a:r>
              <a:rPr lang="pl-PL" sz="1400" dirty="0"/>
              <a:t>i współpracujące zarządzanie pojazdem w ruchu miejskim </a:t>
            </a:r>
            <a:br>
              <a:rPr lang="pl-PL" sz="1400" dirty="0"/>
            </a:br>
            <a:r>
              <a:rPr lang="pl-PL" sz="1400" dirty="0" smtClean="0"/>
              <a:t>- Działania </a:t>
            </a:r>
            <a:r>
              <a:rPr lang="pl-PL" sz="1400" dirty="0"/>
              <a:t>demonstracyjne i </a:t>
            </a:r>
            <a:r>
              <a:rPr lang="pl-PL" sz="1400" dirty="0" smtClean="0"/>
              <a:t>pilotaże </a:t>
            </a:r>
            <a:r>
              <a:rPr lang="pl-PL" sz="1400" dirty="0"/>
              <a:t>w </a:t>
            </a:r>
            <a:r>
              <a:rPr lang="pl-PL" sz="1400" dirty="0" smtClean="0"/>
              <a:t>miastach</a:t>
            </a:r>
          </a:p>
          <a:p>
            <a:r>
              <a:rPr lang="pl-PL" sz="1400" dirty="0" smtClean="0"/>
              <a:t>- Dedykowane </a:t>
            </a:r>
            <a:r>
              <a:rPr lang="pl-PL" sz="1400" dirty="0"/>
              <a:t>plany finansowania </a:t>
            </a:r>
            <a:r>
              <a:rPr lang="pl-PL" sz="1400" dirty="0" smtClean="0"/>
              <a:t>rozwiązań (publicznych i prywatnych)</a:t>
            </a: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 smtClean="0"/>
              <a:t>- Regionalne </a:t>
            </a:r>
            <a:r>
              <a:rPr lang="pl-PL" sz="1400" dirty="0"/>
              <a:t>i międzynarodowe warunki replikacji w celu dotarcia do większej </a:t>
            </a:r>
            <a:r>
              <a:rPr lang="pl-PL" sz="1400" dirty="0" smtClean="0"/>
              <a:t>liczby miast </a:t>
            </a:r>
            <a:r>
              <a:rPr lang="pl-PL" sz="1400" dirty="0"/>
              <a:t>i </a:t>
            </a:r>
            <a:r>
              <a:rPr lang="pl-PL" sz="1400" dirty="0" smtClean="0"/>
              <a:t>krajów</a:t>
            </a:r>
            <a:endParaRPr lang="pl-PL" sz="1400" dirty="0"/>
          </a:p>
          <a:p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>OCZEKIWANE ODDZIAŁYWANIE:</a:t>
            </a:r>
            <a:br>
              <a:rPr lang="pl-PL" sz="1400" dirty="0"/>
            </a:br>
            <a:r>
              <a:rPr lang="pl-PL" sz="1400" dirty="0"/>
              <a:t>ograniczenie emisji gazów cieplarnianych i zanieczyszczeń, a także zagęszczenie ruchu</a:t>
            </a:r>
            <a:br>
              <a:rPr lang="pl-PL" sz="1400" dirty="0"/>
            </a:br>
            <a:r>
              <a:rPr lang="pl-PL" sz="1400" dirty="0"/>
              <a:t>Modele referencyjne systemu mobilności </a:t>
            </a:r>
            <a:r>
              <a:rPr lang="pl-PL" sz="1400" dirty="0" smtClean="0"/>
              <a:t> (do </a:t>
            </a:r>
            <a:r>
              <a:rPr lang="pl-PL" sz="1400" dirty="0"/>
              <a:t>oceny zdolności do powielania trwałych </a:t>
            </a:r>
            <a:r>
              <a:rPr lang="pl-PL" sz="1400" dirty="0" smtClean="0"/>
              <a:t>koncepcji)</a:t>
            </a: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>wzmocnienie współpracy </a:t>
            </a:r>
            <a:r>
              <a:rPr lang="pl-PL" sz="1400" dirty="0" smtClean="0"/>
              <a:t>UE z </a:t>
            </a:r>
            <a:r>
              <a:rPr lang="pl-PL" sz="1400" dirty="0"/>
              <a:t>Azją (np. Chinami, Indiami itp.), Ameryką Łacińską (CELAC) i Afryką</a:t>
            </a:r>
            <a:br>
              <a:rPr lang="pl-PL" sz="1400" dirty="0"/>
            </a:b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 err="1" smtClean="0"/>
              <a:t>Innovation</a:t>
            </a:r>
            <a:r>
              <a:rPr lang="pl-PL" sz="1400" dirty="0" smtClean="0"/>
              <a:t> Action:  </a:t>
            </a:r>
            <a:r>
              <a:rPr lang="pl-PL" sz="1400" dirty="0"/>
              <a:t>Budżet działania 18 mln €, wkład WE 15-18 mln € / projekt, dzień otwarcia 04.12.2018, termin 25 kwietnia 2019</a:t>
            </a:r>
            <a:endParaRPr lang="pl-PL" sz="1600" b="1" dirty="0">
              <a:solidFill>
                <a:srgbClr val="385D8A"/>
              </a:solidFill>
            </a:endParaRPr>
          </a:p>
        </p:txBody>
      </p:sp>
      <p:pic>
        <p:nvPicPr>
          <p:cNvPr id="4" name="Obraz 3" descr="Elektromobilno&amp;sacute;&amp;cacute; i wspó&amp;lstrok;dzielenie przysz&amp;lstrok;o&amp;sacute;ci&amp;aogon; motoryzacji?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60648"/>
            <a:ext cx="1331639" cy="9361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53874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GB" sz="2000" dirty="0">
                <a:solidFill>
                  <a:srgbClr val="FF0000"/>
                </a:solidFill>
              </a:rPr>
              <a:t>Call - Building a low-carbon, climate resilient future: </a:t>
            </a:r>
            <a:r>
              <a:rPr lang="pl-PL" sz="2000" dirty="0" smtClean="0">
                <a:solidFill>
                  <a:srgbClr val="FF0000"/>
                </a:solidFill>
              </a:rPr>
              <a:t/>
            </a:r>
            <a:br>
              <a:rPr lang="pl-PL" sz="2000" dirty="0" smtClean="0">
                <a:solidFill>
                  <a:srgbClr val="FF0000"/>
                </a:solidFill>
              </a:rPr>
            </a:br>
            <a:r>
              <a:rPr lang="en-GB" sz="2000" dirty="0" smtClean="0">
                <a:solidFill>
                  <a:srgbClr val="FF0000"/>
                </a:solidFill>
              </a:rPr>
              <a:t>Green </a:t>
            </a:r>
            <a:r>
              <a:rPr lang="en-GB" sz="2000" dirty="0">
                <a:solidFill>
                  <a:srgbClr val="FF0000"/>
                </a:solidFill>
              </a:rPr>
              <a:t>Vehicles</a:t>
            </a:r>
            <a:endParaRPr lang="pl-PL" sz="2000" dirty="0">
              <a:solidFill>
                <a:srgbClr val="FF0000"/>
              </a:solidFill>
            </a:endParaRPr>
          </a:p>
        </p:txBody>
      </p:sp>
      <p:sp>
        <p:nvSpPr>
          <p:cNvPr id="18434" name="Prostokąt 4"/>
          <p:cNvSpPr>
            <a:spLocks noChangeArrowheads="1"/>
          </p:cNvSpPr>
          <p:nvPr/>
        </p:nvSpPr>
        <p:spPr bwMode="auto">
          <a:xfrm>
            <a:off x="228600" y="1124744"/>
            <a:ext cx="86487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 dirty="0" smtClean="0"/>
              <a:t>Pozostałe tematy na rok </a:t>
            </a:r>
            <a:r>
              <a:rPr lang="pl-PL" b="1" dirty="0" smtClean="0">
                <a:solidFill>
                  <a:srgbClr val="FF0000"/>
                </a:solidFill>
              </a:rPr>
              <a:t>2020</a:t>
            </a:r>
          </a:p>
          <a:p>
            <a:endParaRPr lang="pl-PL" dirty="0"/>
          </a:p>
          <a:p>
            <a:r>
              <a:rPr lang="pl-PL" sz="2000" dirty="0" smtClean="0"/>
              <a:t>  </a:t>
            </a:r>
          </a:p>
          <a:p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>LC-GV-07-2020 - Ograniczenie wpływu hybrydowych lekkich pojazdów ciężarowych na środowisko</a:t>
            </a:r>
            <a:br>
              <a:rPr lang="pl-PL" sz="2000" dirty="0"/>
            </a:br>
            <a:r>
              <a:rPr lang="pl-PL" sz="2000" dirty="0"/>
              <a:t>LC-GV-08-2020 - Następna generacja pojazdów zelektryfikowanych do użytku miejskiego</a:t>
            </a:r>
          </a:p>
        </p:txBody>
      </p:sp>
      <p:pic>
        <p:nvPicPr>
          <p:cNvPr id="4" name="Obraz 3" descr="Elektromobilno&amp;sacute;&amp;cacute; i wspó&amp;lstrok;dzielenie przysz&amp;lstrok;o&amp;sacute;ci&amp;aogon; motoryzacji?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32657"/>
            <a:ext cx="1403648" cy="1008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495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 bwMode="auto">
          <a:xfrm>
            <a:off x="539553" y="2661401"/>
            <a:ext cx="8208912" cy="2063743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l-PL" sz="3600" dirty="0"/>
              <a:t>Tematy badawcze programu </a:t>
            </a:r>
            <a:r>
              <a:rPr lang="pl-PL" sz="3600" dirty="0" smtClean="0"/>
              <a:t>H2020 na lata 2019-2020  wspierające </a:t>
            </a:r>
            <a:r>
              <a:rPr lang="pl-PL" sz="3600" dirty="0"/>
              <a:t>rozwój </a:t>
            </a:r>
            <a:r>
              <a:rPr lang="pl-PL" sz="3600" dirty="0" smtClean="0"/>
              <a:t>transportu autonomicznego 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14979675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>
                <a:effectLst/>
              </a:rPr>
              <a:t>Konkursy transportowe na </a:t>
            </a:r>
            <a:r>
              <a:rPr lang="pl-PL" dirty="0" smtClean="0"/>
              <a:t>2019 rok</a:t>
            </a:r>
            <a:r>
              <a:rPr lang="pl-PL" dirty="0" smtClean="0">
                <a:effectLst/>
              </a:rPr>
              <a:t/>
            </a:r>
            <a:br>
              <a:rPr lang="pl-PL" dirty="0" smtClean="0">
                <a:effectLst/>
              </a:rPr>
            </a:br>
            <a:endParaRPr lang="pl-PL" dirty="0"/>
          </a:p>
        </p:txBody>
      </p:sp>
      <p:sp>
        <p:nvSpPr>
          <p:cNvPr id="18434" name="Prostokąt 4"/>
          <p:cNvSpPr>
            <a:spLocks noChangeArrowheads="1"/>
          </p:cNvSpPr>
          <p:nvPr/>
        </p:nvSpPr>
        <p:spPr bwMode="auto">
          <a:xfrm>
            <a:off x="241300" y="1085850"/>
            <a:ext cx="86487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/>
              <a:t>Call - </a:t>
            </a:r>
            <a:r>
              <a:rPr lang="en-US" sz="2400" b="1" dirty="0" smtClean="0"/>
              <a:t>201</a:t>
            </a:r>
            <a:r>
              <a:rPr lang="pl-PL" sz="2400" b="1" dirty="0" smtClean="0"/>
              <a:t>9</a:t>
            </a:r>
            <a:r>
              <a:rPr lang="en-US" sz="2400" b="1" dirty="0" smtClean="0"/>
              <a:t> </a:t>
            </a:r>
            <a:r>
              <a:rPr lang="en-US" sz="2400" b="1" dirty="0"/>
              <a:t>Mobility for </a:t>
            </a:r>
            <a:r>
              <a:rPr lang="en-US" sz="2400" b="1" dirty="0" smtClean="0"/>
              <a:t>Growth</a:t>
            </a:r>
            <a:endParaRPr lang="pl-PL" sz="24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dirty="0"/>
              <a:t>BLUE </a:t>
            </a:r>
            <a:r>
              <a:rPr lang="en-GB" sz="2400" b="1" dirty="0" smtClean="0"/>
              <a:t>GROWTH</a:t>
            </a:r>
            <a:endParaRPr lang="pl-PL" sz="24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dirty="0" smtClean="0"/>
              <a:t>Call </a:t>
            </a:r>
            <a:r>
              <a:rPr lang="en-GB" sz="2400" b="1" dirty="0"/>
              <a:t>- Building a low-carbon, climate resilient future: Green </a:t>
            </a:r>
            <a:r>
              <a:rPr lang="en-GB" sz="2400" b="1" dirty="0" smtClean="0"/>
              <a:t>Vehicles</a:t>
            </a:r>
            <a:endParaRPr lang="pl-PL" sz="24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dirty="0"/>
              <a:t>Call - </a:t>
            </a:r>
            <a:r>
              <a:rPr lang="en-GB" sz="2400" b="1" dirty="0" smtClean="0"/>
              <a:t>201</a:t>
            </a:r>
            <a:r>
              <a:rPr lang="pl-PL" sz="2400" b="1" dirty="0" smtClean="0"/>
              <a:t>9</a:t>
            </a:r>
            <a:r>
              <a:rPr lang="en-GB" sz="2400" b="1" dirty="0" smtClean="0"/>
              <a:t> </a:t>
            </a:r>
            <a:r>
              <a:rPr lang="en-GB" sz="2400" b="1" dirty="0"/>
              <a:t>Digitising and Transforming European Industry and Services: Automated Road </a:t>
            </a:r>
            <a:r>
              <a:rPr lang="en-GB" sz="2400" b="1" dirty="0" smtClean="0"/>
              <a:t>Transport</a:t>
            </a:r>
            <a:endParaRPr lang="pl-PL" sz="2400" b="1" dirty="0" smtClean="0"/>
          </a:p>
          <a:p>
            <a:pPr algn="just"/>
            <a:endParaRPr lang="pl-PL" sz="24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698055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>
                <a:effectLst/>
              </a:rPr>
              <a:t>Konkursy transportowe na </a:t>
            </a:r>
            <a:r>
              <a:rPr lang="pl-PL" dirty="0" smtClean="0"/>
              <a:t>rok 2019</a:t>
            </a:r>
            <a:r>
              <a:rPr lang="pl-PL" dirty="0" smtClean="0">
                <a:effectLst/>
              </a:rPr>
              <a:t/>
            </a:r>
            <a:br>
              <a:rPr lang="pl-PL" dirty="0" smtClean="0">
                <a:effectLst/>
              </a:rPr>
            </a:br>
            <a:r>
              <a:rPr lang="pl-PL" sz="1200" dirty="0" smtClean="0">
                <a:solidFill>
                  <a:srgbClr val="FF0000"/>
                </a:solidFill>
              </a:rPr>
              <a:t>konkursy do omówienia</a:t>
            </a:r>
            <a:endParaRPr lang="pl-PL" sz="1200" dirty="0"/>
          </a:p>
        </p:txBody>
      </p:sp>
      <p:sp>
        <p:nvSpPr>
          <p:cNvPr id="18434" name="Prostokąt 4"/>
          <p:cNvSpPr>
            <a:spLocks noChangeArrowheads="1"/>
          </p:cNvSpPr>
          <p:nvPr/>
        </p:nvSpPr>
        <p:spPr bwMode="auto">
          <a:xfrm>
            <a:off x="241300" y="1085850"/>
            <a:ext cx="86487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385D8A"/>
                </a:solidFill>
              </a:rPr>
              <a:t>Call - 201</a:t>
            </a:r>
            <a:r>
              <a:rPr lang="pl-PL" sz="2400" b="1" dirty="0" smtClean="0">
                <a:solidFill>
                  <a:srgbClr val="385D8A"/>
                </a:solidFill>
              </a:rPr>
              <a:t>9</a:t>
            </a:r>
            <a:r>
              <a:rPr lang="en-US" sz="2400" b="1" dirty="0" smtClean="0">
                <a:solidFill>
                  <a:srgbClr val="385D8A"/>
                </a:solidFill>
              </a:rPr>
              <a:t> Mobility for Growth</a:t>
            </a:r>
            <a:endParaRPr lang="pl-PL" sz="2400" b="1" dirty="0" smtClean="0">
              <a:solidFill>
                <a:srgbClr val="385D8A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385D8A"/>
                </a:solidFill>
              </a:rPr>
              <a:t>BLUE GROWTH</a:t>
            </a:r>
            <a:endParaRPr lang="pl-PL" sz="2400" b="1" dirty="0" smtClean="0">
              <a:solidFill>
                <a:srgbClr val="385D8A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385D8A"/>
                </a:solidFill>
              </a:rPr>
              <a:t>Call - Building a low-carbon, climate resilient future: Green Vehicles</a:t>
            </a:r>
            <a:endParaRPr lang="pl-PL" sz="2400" b="1" dirty="0" smtClean="0">
              <a:solidFill>
                <a:srgbClr val="385D8A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FF0000"/>
                </a:solidFill>
              </a:rPr>
              <a:t>Call </a:t>
            </a:r>
            <a:r>
              <a:rPr lang="en-GB" sz="2400" b="1" dirty="0">
                <a:solidFill>
                  <a:srgbClr val="FF0000"/>
                </a:solidFill>
              </a:rPr>
              <a:t>- </a:t>
            </a:r>
            <a:r>
              <a:rPr lang="en-GB" sz="2400" b="1" dirty="0" smtClean="0">
                <a:solidFill>
                  <a:srgbClr val="FF0000"/>
                </a:solidFill>
              </a:rPr>
              <a:t>201</a:t>
            </a:r>
            <a:r>
              <a:rPr lang="pl-PL" sz="2400" b="1" dirty="0" smtClean="0">
                <a:solidFill>
                  <a:srgbClr val="FF0000"/>
                </a:solidFill>
              </a:rPr>
              <a:t>9</a:t>
            </a:r>
            <a:r>
              <a:rPr lang="en-GB" sz="2400" b="1" dirty="0" smtClean="0">
                <a:solidFill>
                  <a:srgbClr val="FF0000"/>
                </a:solidFill>
              </a:rPr>
              <a:t> Digitising </a:t>
            </a:r>
            <a:r>
              <a:rPr lang="en-GB" sz="2400" b="1" dirty="0">
                <a:solidFill>
                  <a:srgbClr val="FF0000"/>
                </a:solidFill>
              </a:rPr>
              <a:t>and Transforming European Industry and Services: Automated Road </a:t>
            </a:r>
            <a:r>
              <a:rPr lang="en-GB" sz="2400" b="1" dirty="0" smtClean="0">
                <a:solidFill>
                  <a:srgbClr val="FF0000"/>
                </a:solidFill>
              </a:rPr>
              <a:t>Transport</a:t>
            </a:r>
            <a:endParaRPr lang="pl-PL" sz="2400" b="1" dirty="0" smtClean="0">
              <a:solidFill>
                <a:srgbClr val="FF0000"/>
              </a:solidFill>
            </a:endParaRPr>
          </a:p>
          <a:p>
            <a:pPr algn="just"/>
            <a:endParaRPr lang="pl-PL" sz="2400" b="1" dirty="0" smtClean="0">
              <a:solidFill>
                <a:srgbClr val="FF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400" b="1" dirty="0">
              <a:solidFill>
                <a:srgbClr val="FF0000"/>
              </a:solidFill>
            </a:endParaRPr>
          </a:p>
          <a:p>
            <a:pPr algn="just"/>
            <a:endParaRPr lang="pl-PL" sz="5400" b="1" dirty="0" smtClean="0">
              <a:solidFill>
                <a:srgbClr val="FF0000"/>
              </a:solidFill>
            </a:endParaRPr>
          </a:p>
          <a:p>
            <a:pPr algn="just"/>
            <a:endParaRPr lang="pl-PL" sz="5400" b="1" dirty="0">
              <a:solidFill>
                <a:srgbClr val="FF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791078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sz="2000" dirty="0">
                <a:solidFill>
                  <a:srgbClr val="FF0000"/>
                </a:solidFill>
              </a:rPr>
              <a:t>DT-ART-03-2019: Human </a:t>
            </a:r>
            <a:r>
              <a:rPr lang="en-US" sz="2000" dirty="0" err="1">
                <a:solidFill>
                  <a:srgbClr val="FF0000"/>
                </a:solidFill>
              </a:rPr>
              <a:t>centred</a:t>
            </a:r>
            <a:r>
              <a:rPr lang="en-US" sz="2000" dirty="0">
                <a:solidFill>
                  <a:srgbClr val="FF0000"/>
                </a:solidFill>
              </a:rPr>
              <a:t> design for the new driver role in  highly automated vehicles</a:t>
            </a:r>
            <a:endParaRPr lang="pl-PL" sz="2000" dirty="0">
              <a:solidFill>
                <a:srgbClr val="FF0000"/>
              </a:solidFill>
            </a:endParaRPr>
          </a:p>
        </p:txBody>
      </p:sp>
      <p:sp>
        <p:nvSpPr>
          <p:cNvPr id="18434" name="Prostokąt 4"/>
          <p:cNvSpPr>
            <a:spLocks noChangeArrowheads="1"/>
          </p:cNvSpPr>
          <p:nvPr/>
        </p:nvSpPr>
        <p:spPr bwMode="auto">
          <a:xfrm>
            <a:off x="107504" y="836712"/>
            <a:ext cx="8807896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400" dirty="0" smtClean="0"/>
              <a:t>SZCZEGÓŁOWE </a:t>
            </a:r>
            <a:r>
              <a:rPr lang="pl-PL" sz="1400" dirty="0"/>
              <a:t>WYZWANIE</a:t>
            </a:r>
            <a:r>
              <a:rPr lang="pl-PL" sz="1400" dirty="0" smtClean="0"/>
              <a:t>:</a:t>
            </a:r>
          </a:p>
          <a:p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 smtClean="0"/>
              <a:t>Gdy </a:t>
            </a:r>
            <a:r>
              <a:rPr lang="pl-PL" sz="1400" dirty="0"/>
              <a:t>pojazd znajduje się w wysoce zautomatyzowanym trybie jazdy, rola kierowcy zmieni się radykalnie</a:t>
            </a:r>
            <a:br>
              <a:rPr lang="pl-PL" sz="1400" dirty="0"/>
            </a:b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>ZAKRES</a:t>
            </a:r>
            <a:r>
              <a:rPr lang="pl-PL" sz="1400" dirty="0" smtClean="0"/>
              <a:t>:</a:t>
            </a:r>
          </a:p>
          <a:p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 smtClean="0"/>
              <a:t>- Scharakteryzować </a:t>
            </a:r>
            <a:r>
              <a:rPr lang="pl-PL" sz="1400" dirty="0"/>
              <a:t>role kierowców w przypadkach użycia poziomu automatyzacji SAE 4 i dla przejścia między nimi i niższymi poziomami automatyzacji</a:t>
            </a:r>
            <a:br>
              <a:rPr lang="pl-PL" sz="1400" dirty="0"/>
            </a:br>
            <a:r>
              <a:rPr lang="pl-PL" sz="1400" dirty="0" smtClean="0"/>
              <a:t>- Aktualizacja </a:t>
            </a:r>
            <a:r>
              <a:rPr lang="pl-PL" sz="1400" dirty="0"/>
              <a:t>kompleksowych modeli zachowania / reakcji kierowcy, świadomości, gotowości </a:t>
            </a:r>
            <a:br>
              <a:rPr lang="pl-PL" sz="1400" dirty="0"/>
            </a:br>
            <a:r>
              <a:rPr lang="pl-PL" sz="1400" dirty="0" smtClean="0"/>
              <a:t>- Opracowanie nowych relacji pomiędzy </a:t>
            </a:r>
            <a:r>
              <a:rPr lang="pl-PL" sz="1400" dirty="0"/>
              <a:t>kierowcą a </a:t>
            </a:r>
            <a:r>
              <a:rPr lang="pl-PL" sz="1400" dirty="0" smtClean="0"/>
              <a:t>pojazdem (wzajemna współpraca)</a:t>
            </a: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 smtClean="0"/>
              <a:t>- Opracowanie rozwiązań, </a:t>
            </a:r>
            <a:r>
              <a:rPr lang="pl-PL" sz="1400" dirty="0"/>
              <a:t>które wyjaśniają kierowcy, jaka jest zdolność operacyjna </a:t>
            </a:r>
            <a:r>
              <a:rPr lang="pl-PL" sz="1400" dirty="0" smtClean="0"/>
              <a:t> </a:t>
            </a:r>
            <a:r>
              <a:rPr lang="pl-PL" sz="1400" dirty="0"/>
              <a:t>trybu automatycznego</a:t>
            </a:r>
            <a:br>
              <a:rPr lang="pl-PL" sz="1400" dirty="0"/>
            </a:br>
            <a:r>
              <a:rPr lang="pl-PL" sz="1400" dirty="0" smtClean="0"/>
              <a:t>- Demonstracja </a:t>
            </a:r>
            <a:r>
              <a:rPr lang="pl-PL" sz="1400" dirty="0"/>
              <a:t>funkcjonalności koncepcji w rzeczywistych sytuacjach</a:t>
            </a:r>
            <a:r>
              <a:rPr lang="pl-PL" sz="1400" dirty="0" smtClean="0"/>
              <a:t>.</a:t>
            </a:r>
          </a:p>
          <a:p>
            <a:endParaRPr lang="pl-PL" sz="1400" dirty="0"/>
          </a:p>
          <a:p>
            <a:r>
              <a:rPr lang="pl-PL" sz="1400" dirty="0" smtClean="0"/>
              <a:t>Współpraca </a:t>
            </a:r>
            <a:r>
              <a:rPr lang="pl-PL" sz="1400" dirty="0"/>
              <a:t>z projektami lub partnerami z USA, Japonii, Korei Południowej, Singapuru i / lub Australii</a:t>
            </a:r>
            <a:br>
              <a:rPr lang="pl-PL" sz="1400" dirty="0"/>
            </a:b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 smtClean="0"/>
              <a:t>OCZEKIWANE </a:t>
            </a:r>
            <a:r>
              <a:rPr lang="pl-PL" sz="1400" dirty="0"/>
              <a:t>ODDZIAŁYWANIE</a:t>
            </a:r>
            <a:r>
              <a:rPr lang="pl-PL" sz="1400" dirty="0" smtClean="0"/>
              <a:t>:</a:t>
            </a:r>
          </a:p>
          <a:p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 smtClean="0"/>
              <a:t>Ograniczenie </a:t>
            </a:r>
            <a:r>
              <a:rPr lang="pl-PL" sz="1400" dirty="0"/>
              <a:t>ryzyka związanego z incydentami związanymi z </a:t>
            </a:r>
            <a:r>
              <a:rPr lang="pl-PL" sz="1400" dirty="0" smtClean="0"/>
              <a:t>zachowaniem kierowcy</a:t>
            </a: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>Badania pomogą w osiągnięciu celu, jakim jest europejska biała księga transportowa "Wizja zerowa", zapobiegając wypadkom drogowym spowodowanym przez </a:t>
            </a:r>
            <a:r>
              <a:rPr lang="pl-PL" sz="1400" dirty="0" smtClean="0"/>
              <a:t>człowieka.</a:t>
            </a: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 err="1" smtClean="0"/>
              <a:t>Research</a:t>
            </a:r>
            <a:r>
              <a:rPr lang="pl-PL" sz="1400" dirty="0" smtClean="0"/>
              <a:t> and </a:t>
            </a:r>
            <a:r>
              <a:rPr lang="pl-PL" sz="1400" dirty="0" err="1" smtClean="0"/>
              <a:t>Innovation</a:t>
            </a:r>
            <a:r>
              <a:rPr lang="pl-PL" sz="1400" dirty="0" smtClean="0"/>
              <a:t> Action: Budżet </a:t>
            </a:r>
            <a:r>
              <a:rPr lang="pl-PL" sz="1400" dirty="0"/>
              <a:t>działania 8 mln €, wkład WE 4-8 mln € / projekt, dzień otwarcia 04.12.2018, termin 25 kwietnia 2019</a:t>
            </a:r>
            <a:endParaRPr lang="pl-PL" sz="1400" b="1" dirty="0" smtClean="0">
              <a:solidFill>
                <a:schemeClr val="tx2"/>
              </a:solidFill>
            </a:endParaRPr>
          </a:p>
          <a:p>
            <a:endParaRPr lang="pl-PL" sz="2400" b="1" dirty="0" smtClean="0">
              <a:solidFill>
                <a:schemeClr val="tx2"/>
              </a:solidFill>
            </a:endParaRPr>
          </a:p>
          <a:p>
            <a:endParaRPr lang="pl-PL" b="1" dirty="0" smtClean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  <p:pic>
        <p:nvPicPr>
          <p:cNvPr id="4" name="Obraz 3" descr="&amp;Lstrok;ód&amp;zacute;: Pojazdy autonomiczne przysz&amp;lstrok;o&amp;sacute;ci&amp;aogon; Piotrkowskiej?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76672"/>
            <a:ext cx="1440160" cy="792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06311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504056"/>
          </a:xfrm>
        </p:spPr>
        <p:txBody>
          <a:bodyPr/>
          <a:lstStyle/>
          <a:p>
            <a:r>
              <a:rPr lang="pl-PL" dirty="0" smtClean="0"/>
              <a:t>Plan prezentacji</a:t>
            </a:r>
            <a:endParaRPr lang="en-US" dirty="0"/>
          </a:p>
        </p:txBody>
      </p:sp>
      <p:sp>
        <p:nvSpPr>
          <p:cNvPr id="4" name="Tytuł 2"/>
          <p:cNvSpPr txBox="1">
            <a:spLocks/>
          </p:cNvSpPr>
          <p:nvPr/>
        </p:nvSpPr>
        <p:spPr bwMode="auto">
          <a:xfrm>
            <a:off x="475928" y="1052736"/>
            <a:ext cx="8496944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Calibri" pitchFamily="34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3000" b="0" dirty="0" smtClean="0"/>
              <a:t>Krótko o Transporcie w  Horyzoncie</a:t>
            </a:r>
            <a:endParaRPr lang="pl-PL" sz="3000" b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3000" b="0" dirty="0"/>
              <a:t>Tematyka transportu </a:t>
            </a:r>
            <a:r>
              <a:rPr lang="pl-PL" sz="3000" b="0" dirty="0" err="1"/>
              <a:t>ekomobilnego</a:t>
            </a:r>
            <a:r>
              <a:rPr lang="pl-PL" sz="3000" b="0" dirty="0"/>
              <a:t> i autonomicznego  w programie H2020 na lata </a:t>
            </a:r>
            <a:r>
              <a:rPr lang="pl-PL" sz="3000" b="0" dirty="0" smtClean="0"/>
              <a:t>2019-2020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3000" b="0" dirty="0"/>
              <a:t>Wsparcie uczestnictwa w konkursach transportowych programu H2020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l-PL" sz="3000" b="0" dirty="0" smtClean="0"/>
          </a:p>
          <a:p>
            <a:pPr algn="l"/>
            <a:endParaRPr lang="pl-PL" sz="3000" b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26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07896" cy="490537"/>
          </a:xfrm>
        </p:spPr>
        <p:txBody>
          <a:bodyPr/>
          <a:lstStyle/>
          <a:p>
            <a:pPr marL="342900" indent="-342900" algn="l"/>
            <a:r>
              <a:rPr lang="pl-PL" sz="1600" dirty="0">
                <a:solidFill>
                  <a:srgbClr val="FF0000"/>
                </a:solidFill>
              </a:rPr>
              <a:t>DT-ART-04-2019: Opracowanie i testowanie wspólnych, połączonych i współpracujących zautomatyzowanych flot samochodowych w obszarach miejskich pod kątem mobilności wszystkich</a:t>
            </a:r>
          </a:p>
        </p:txBody>
      </p:sp>
      <p:sp>
        <p:nvSpPr>
          <p:cNvPr id="18434" name="Prostokąt 4"/>
          <p:cNvSpPr>
            <a:spLocks noChangeArrowheads="1"/>
          </p:cNvSpPr>
          <p:nvPr/>
        </p:nvSpPr>
        <p:spPr bwMode="auto">
          <a:xfrm>
            <a:off x="107504" y="836712"/>
            <a:ext cx="8807896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400" dirty="0" smtClean="0"/>
              <a:t>SZCZEGÓŁOWE </a:t>
            </a:r>
            <a:r>
              <a:rPr lang="pl-PL" sz="1400" dirty="0"/>
              <a:t>WYZWANIE:</a:t>
            </a:r>
            <a:br>
              <a:rPr lang="pl-PL" sz="1400" dirty="0"/>
            </a:br>
            <a:r>
              <a:rPr lang="pl-PL" sz="1400" dirty="0" smtClean="0"/>
              <a:t>Aby </a:t>
            </a:r>
            <a:r>
              <a:rPr lang="pl-PL" sz="1400" dirty="0"/>
              <a:t>przyspieszyć wdrażanie wysokiej jakości i zorientowanych na użytkownika usług w zakresie mobilności, opartych na wspólnych, połączonych i współpracujących zautomatyzowanych pojazdach, istnieje potrzeba </a:t>
            </a:r>
            <a:r>
              <a:rPr lang="pl-PL" sz="1400" dirty="0" smtClean="0"/>
              <a:t>demonstracji </a:t>
            </a:r>
            <a:r>
              <a:rPr lang="pl-PL" sz="1400" dirty="0"/>
              <a:t>tych usług w rzeczywistych warunkach w celu przetestowania wydajności, bezpieczeństwa i rentowności tych systemów i usług. i udowodnić, że są atrakcyjne i akceptowane przez użytkowników</a:t>
            </a:r>
            <a:br>
              <a:rPr lang="pl-PL" sz="1400" dirty="0"/>
            </a:b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>ZAKRES:</a:t>
            </a:r>
            <a:br>
              <a:rPr lang="pl-PL" sz="1400" dirty="0"/>
            </a:br>
            <a:r>
              <a:rPr lang="pl-PL" sz="1400" dirty="0" smtClean="0"/>
              <a:t>- Analiza </a:t>
            </a:r>
            <a:r>
              <a:rPr lang="pl-PL" sz="1400" dirty="0"/>
              <a:t>nowych, powstających modeli biznesowych / operacyjnych i powiązanych technologii dla wspólnych, połączonych i współpracujących zautomatyzowanych flot samochodowych</a:t>
            </a:r>
            <a:br>
              <a:rPr lang="pl-PL" sz="1400" dirty="0"/>
            </a:br>
            <a:r>
              <a:rPr lang="pl-PL" sz="1400" dirty="0" smtClean="0"/>
              <a:t>- Innowacyjne projektowanie wspólnych, połączonych, kooperatywnych </a:t>
            </a:r>
            <a:r>
              <a:rPr lang="pl-PL" sz="1400" dirty="0"/>
              <a:t>i </a:t>
            </a:r>
            <a:r>
              <a:rPr lang="pl-PL" sz="1400" dirty="0" smtClean="0"/>
              <a:t>zautomatyzowanych koncepcji pojazdów </a:t>
            </a:r>
            <a:r>
              <a:rPr lang="pl-PL" sz="1400" dirty="0"/>
              <a:t>odpowiadających potrzebom użytkowników i </a:t>
            </a:r>
            <a:r>
              <a:rPr lang="pl-PL" sz="1400" dirty="0" smtClean="0"/>
              <a:t>klientów (osoby starsze, niepełnosprawne, dzieci)</a:t>
            </a: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 smtClean="0"/>
              <a:t>- Testowanie solidności, niezawodności i bezpieczeństwa współdzielonej </a:t>
            </a:r>
            <a:r>
              <a:rPr lang="pl-PL" sz="1400" dirty="0"/>
              <a:t>wysoce zautomatyzowanej floty </a:t>
            </a:r>
            <a:r>
              <a:rPr lang="pl-PL" sz="1400" dirty="0" smtClean="0"/>
              <a:t>pojazdów (w tym EV), </a:t>
            </a:r>
            <a:r>
              <a:rPr lang="pl-PL" sz="1400" dirty="0"/>
              <a:t>która działa w półotwartym lub otwartym </a:t>
            </a:r>
            <a:r>
              <a:rPr lang="pl-PL" sz="1400" dirty="0" smtClean="0"/>
              <a:t>środowisku (rowerzyści, piesi)</a:t>
            </a: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 smtClean="0"/>
              <a:t>- Zapewnienie wszystkich wymagań bezpieczeństwa, aby chronić udostępniane zautomatyzowane pojazdy przed wszelkimi zagrożeniami</a:t>
            </a:r>
          </a:p>
          <a:p>
            <a:endParaRPr lang="pl-PL" sz="1400" dirty="0"/>
          </a:p>
          <a:p>
            <a:r>
              <a:rPr lang="pl-PL" sz="1400" dirty="0"/>
              <a:t>W</a:t>
            </a:r>
            <a:r>
              <a:rPr lang="pl-PL" sz="1400" dirty="0" smtClean="0"/>
              <a:t>spółpracę </a:t>
            </a:r>
            <a:r>
              <a:rPr lang="pl-PL" sz="1400" dirty="0"/>
              <a:t>z projektami lub partnerami z USA, Japonii, Korei Południowej, Singapuru i / lub Australii.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OCZEKIWANE ODDZIAŁYWANIE:</a:t>
            </a:r>
            <a:br>
              <a:rPr lang="pl-PL" sz="1400" dirty="0" smtClean="0"/>
            </a:br>
            <a:r>
              <a:rPr lang="pl-PL" sz="1400" dirty="0" smtClean="0"/>
              <a:t>ogólny wpływ na mobilność, zmniejszyć całkowitą liczbę samochodów osobowych i towarowych w miastach, ogólną emisję CO2 i zanieczyszczeń powietrza oraz zużycie energii</a:t>
            </a:r>
            <a:br>
              <a:rPr lang="pl-PL" sz="1400" dirty="0" smtClean="0"/>
            </a:br>
            <a:r>
              <a:rPr lang="pl-PL" sz="1400" dirty="0" smtClean="0"/>
              <a:t>poprawić szanse rynkowe dla MŚP</a:t>
            </a:r>
            <a:r>
              <a:rPr lang="pl-PL" sz="1400" smtClean="0"/>
              <a:t/>
            </a:r>
            <a:br>
              <a:rPr lang="pl-PL" sz="1400" smtClean="0"/>
            </a:b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err="1" smtClean="0"/>
              <a:t>Innovation</a:t>
            </a:r>
            <a:r>
              <a:rPr lang="pl-PL" sz="1400" dirty="0" smtClean="0"/>
              <a:t> Action:  Budżet działania 30 mln €, wkład WE 15-30 mln € / projekt, dzień otwarcia 04.12.2018, termin 25 kwietnia 2019</a:t>
            </a:r>
            <a:endParaRPr lang="pl-PL" sz="1400" b="1" dirty="0" smtClean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  <p:pic>
        <p:nvPicPr>
          <p:cNvPr id="4" name="Obraz 3" descr="&amp;Lstrok;ód&amp;zacute;: Pojazdy autonomiczne przysz&amp;lstrok;o&amp;sacute;ci&amp;aogon; Piotrkowskiej?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945835"/>
            <a:ext cx="1475656" cy="6352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07991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pl-PL" sz="2000" dirty="0">
                <a:solidFill>
                  <a:srgbClr val="FF0000"/>
                </a:solidFill>
              </a:rPr>
              <a:t>Pozostałe tematy </a:t>
            </a:r>
            <a:r>
              <a:rPr lang="pl-PL" sz="2000" dirty="0" smtClean="0">
                <a:solidFill>
                  <a:srgbClr val="FF0000"/>
                </a:solidFill>
              </a:rPr>
              <a:t>na rok 2020</a:t>
            </a:r>
            <a:endParaRPr lang="pl-PL" sz="2000" dirty="0">
              <a:solidFill>
                <a:srgbClr val="FF0000"/>
              </a:solidFill>
            </a:endParaRPr>
          </a:p>
        </p:txBody>
      </p:sp>
      <p:sp>
        <p:nvSpPr>
          <p:cNvPr id="18434" name="Prostokąt 4"/>
          <p:cNvSpPr>
            <a:spLocks noChangeArrowheads="1"/>
          </p:cNvSpPr>
          <p:nvPr/>
        </p:nvSpPr>
        <p:spPr bwMode="auto">
          <a:xfrm>
            <a:off x="228600" y="836712"/>
            <a:ext cx="864870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l-PL" b="1" dirty="0" smtClean="0"/>
          </a:p>
          <a:p>
            <a:pPr algn="ctr"/>
            <a:endParaRPr lang="pl-PL" b="1" dirty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>
              <a:solidFill>
                <a:srgbClr val="385D8A"/>
              </a:solidFill>
            </a:endParaRPr>
          </a:p>
          <a:p>
            <a:endParaRPr lang="pl-PL" sz="2400" b="1" dirty="0">
              <a:solidFill>
                <a:schemeClr val="tx2"/>
              </a:solidFill>
            </a:endParaRPr>
          </a:p>
          <a:p>
            <a:pPr algn="just"/>
            <a:r>
              <a:rPr lang="pl-PL" sz="2000" dirty="0"/>
              <a:t>DT-ART-05-2020 - Wydajne i bezpieczne połączone i zautomatyzowane </a:t>
            </a:r>
            <a:r>
              <a:rPr lang="pl-PL" sz="2000" dirty="0" smtClean="0"/>
              <a:t>pojazdy ciężarowe w </a:t>
            </a:r>
            <a:r>
              <a:rPr lang="pl-PL" sz="2000" dirty="0"/>
              <a:t>rzeczywistych operacjach </a:t>
            </a:r>
            <a:r>
              <a:rPr lang="pl-PL" sz="2000" dirty="0" smtClean="0"/>
              <a:t>logistycznych</a:t>
            </a:r>
          </a:p>
          <a:p>
            <a:pPr algn="just"/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>DT-ART-06-2020 - </a:t>
            </a:r>
            <a:r>
              <a:rPr lang="pl-PL" sz="2000" dirty="0" smtClean="0"/>
              <a:t>Transgraniczna demonstracja na wielką skalę </a:t>
            </a:r>
            <a:r>
              <a:rPr lang="pl-PL" sz="2000" dirty="0"/>
              <a:t>wysoce zautomatyzowanych funkcji jazdy dla samochodów osobowych</a:t>
            </a:r>
            <a:endParaRPr lang="en-US" sz="2000" dirty="0"/>
          </a:p>
        </p:txBody>
      </p:sp>
      <p:pic>
        <p:nvPicPr>
          <p:cNvPr id="4" name="Obraz 3" descr="&amp;Lstrok;ód&amp;zacute;: Pojazdy autonomiczne przysz&amp;lstrok;o&amp;sacute;ci&amp;aogon; Piotrkowskiej?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836712"/>
            <a:ext cx="1641004" cy="9650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60900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43234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pl-PL" sz="2800" dirty="0">
              <a:solidFill>
                <a:srgbClr val="C0000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16714" y="2132856"/>
            <a:ext cx="8542614" cy="2172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400" dirty="0" smtClean="0"/>
          </a:p>
          <a:p>
            <a:endParaRPr lang="pl-PL" sz="1400" dirty="0"/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3600" dirty="0">
                <a:solidFill>
                  <a:srgbClr val="4F81BD">
                    <a:lumMod val="75000"/>
                  </a:srgbClr>
                </a:solidFill>
                <a:latin typeface="+mn-lt"/>
                <a:cs typeface="+mn-cs"/>
              </a:rPr>
              <a:t>Wsparcie uczestnictwa w konkursach transportowych programu H2020</a:t>
            </a:r>
          </a:p>
          <a:p>
            <a:endParaRPr lang="pl-PL" sz="1400" dirty="0" smtClean="0"/>
          </a:p>
          <a:p>
            <a:endParaRPr lang="pl-PL" sz="1400" dirty="0" smtClean="0"/>
          </a:p>
        </p:txBody>
      </p:sp>
    </p:spTree>
    <p:extLst>
      <p:ext uri="{BB962C8B-B14F-4D97-AF65-F5344CB8AC3E}">
        <p14:creationId xmlns:p14="http://schemas.microsoft.com/office/powerpoint/2010/main" val="418172148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7290" y="6344400"/>
            <a:ext cx="604677" cy="1286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2152" y="6023514"/>
            <a:ext cx="629436" cy="4315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188640"/>
            <a:ext cx="8229600" cy="379545"/>
          </a:xfrm>
          <a:prstGeom prst="rect">
            <a:avLst/>
          </a:prstGeom>
        </p:spPr>
        <p:txBody>
          <a:bodyPr vert="horz" wrap="square" lIns="0" tIns="101554" rIns="0" bIns="0" rtlCol="0">
            <a:spAutoFit/>
          </a:bodyPr>
          <a:lstStyle/>
          <a:p>
            <a:pPr marL="6350"/>
            <a:r>
              <a:rPr sz="1800" dirty="0">
                <a:solidFill>
                  <a:srgbClr val="FF0000"/>
                </a:solidFill>
              </a:rPr>
              <a:t>O</a:t>
            </a:r>
            <a:r>
              <a:rPr sz="1800" spc="4" dirty="0">
                <a:solidFill>
                  <a:srgbClr val="FF0000"/>
                </a:solidFill>
              </a:rPr>
              <a:t>f</a:t>
            </a:r>
            <a:r>
              <a:rPr sz="1800" dirty="0">
                <a:solidFill>
                  <a:srgbClr val="FF0000"/>
                </a:solidFill>
              </a:rPr>
              <a:t>e</a:t>
            </a:r>
            <a:r>
              <a:rPr sz="1800" spc="-4" dirty="0">
                <a:solidFill>
                  <a:srgbClr val="FF0000"/>
                </a:solidFill>
              </a:rPr>
              <a:t>rt</a:t>
            </a:r>
            <a:r>
              <a:rPr sz="1800" dirty="0">
                <a:solidFill>
                  <a:srgbClr val="FF0000"/>
                </a:solidFill>
              </a:rPr>
              <a:t>a</a:t>
            </a:r>
            <a:r>
              <a:rPr sz="1800" spc="15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</a:rPr>
              <a:t>S</a:t>
            </a:r>
            <a:r>
              <a:rPr sz="1800" spc="-4" dirty="0">
                <a:solidFill>
                  <a:srgbClr val="FF0000"/>
                </a:solidFill>
              </a:rPr>
              <a:t>i</a:t>
            </a:r>
            <a:r>
              <a:rPr sz="1800" dirty="0">
                <a:solidFill>
                  <a:srgbClr val="FF0000"/>
                </a:solidFill>
              </a:rPr>
              <a:t>e</a:t>
            </a:r>
            <a:r>
              <a:rPr sz="1800" spc="-4" dirty="0">
                <a:solidFill>
                  <a:srgbClr val="FF0000"/>
                </a:solidFill>
              </a:rPr>
              <a:t>c</a:t>
            </a:r>
            <a:r>
              <a:rPr sz="1800" dirty="0">
                <a:solidFill>
                  <a:srgbClr val="FF0000"/>
                </a:solidFill>
              </a:rPr>
              <a:t>i</a:t>
            </a:r>
            <a:r>
              <a:rPr sz="1800" spc="158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</a:rPr>
              <a:t>K</a:t>
            </a:r>
            <a:r>
              <a:rPr sz="1800" spc="-4" dirty="0">
                <a:solidFill>
                  <a:srgbClr val="FF0000"/>
                </a:solidFill>
              </a:rPr>
              <a:t>P</a:t>
            </a:r>
            <a:r>
              <a:rPr sz="1800" dirty="0">
                <a:solidFill>
                  <a:srgbClr val="FF0000"/>
                </a:solidFill>
              </a:rPr>
              <a:t>K</a:t>
            </a:r>
            <a:endParaRPr sz="1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11421" y="784433"/>
            <a:ext cx="6121159" cy="5262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5"/>
            <a:r>
              <a:rPr spc="75" dirty="0">
                <a:solidFill>
                  <a:srgbClr val="C00000"/>
                </a:solidFill>
                <a:latin typeface="Wingdings"/>
                <a:cs typeface="Wingdings"/>
              </a:rPr>
              <a:t></a:t>
            </a:r>
            <a:r>
              <a:rPr spc="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pc="-79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ni</a:t>
            </a:r>
            <a:r>
              <a:rPr b="1" spc="-5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nfo</a:t>
            </a:r>
            <a:r>
              <a:rPr b="1" spc="-4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b="1" spc="-9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b="1" spc="-4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b="1" spc="4" dirty="0">
                <a:solidFill>
                  <a:srgbClr val="FF0000"/>
                </a:solidFill>
                <a:latin typeface="Calibri"/>
                <a:cs typeface="Calibri"/>
              </a:rPr>
              <a:t>j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b="1" spc="-4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b="1" spc="-6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onf</a:t>
            </a:r>
            <a:r>
              <a:rPr b="1" spc="-4" dirty="0">
                <a:solidFill>
                  <a:srgbClr val="FF0000"/>
                </a:solidFill>
                <a:latin typeface="Calibri"/>
                <a:cs typeface="Calibri"/>
              </a:rPr>
              <a:t>ere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nc</a:t>
            </a:r>
            <a:r>
              <a:rPr b="1" spc="4" dirty="0">
                <a:solidFill>
                  <a:srgbClr val="FF0000"/>
                </a:solidFill>
                <a:latin typeface="Calibri"/>
                <a:cs typeface="Calibri"/>
              </a:rPr>
              <a:t>j</a:t>
            </a:r>
            <a:r>
              <a:rPr b="1" spc="-4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endParaRPr dirty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spcBef>
                <a:spcPts val="37"/>
              </a:spcBef>
            </a:pPr>
            <a:endParaRPr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1135"/>
            <a:r>
              <a:rPr spc="75" dirty="0">
                <a:solidFill>
                  <a:srgbClr val="FF0000"/>
                </a:solidFill>
                <a:latin typeface="Wingdings"/>
                <a:cs typeface="Wingdings"/>
              </a:rPr>
              <a:t></a:t>
            </a:r>
            <a:r>
              <a:rPr spc="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pc="-7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b="1" spc="-4" dirty="0">
                <a:solidFill>
                  <a:srgbClr val="FF0000"/>
                </a:solidFill>
                <a:latin typeface="Calibri"/>
                <a:cs typeface="Calibri"/>
              </a:rPr>
              <a:t>zk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b="1" spc="-4" dirty="0">
                <a:solidFill>
                  <a:srgbClr val="FF0000"/>
                </a:solidFill>
                <a:latin typeface="Calibri"/>
                <a:cs typeface="Calibri"/>
              </a:rPr>
              <a:t>le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b="1" spc="-4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b="1" spc="-9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b="1" spc="-9" dirty="0">
                <a:solidFill>
                  <a:srgbClr val="FF0000"/>
                </a:solidFill>
                <a:latin typeface="Calibri"/>
                <a:cs typeface="Calibri"/>
              </a:rPr>
              <a:t>wa</a:t>
            </a:r>
            <a:r>
              <a:rPr b="1" spc="-4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b="1" spc="-4" dirty="0">
                <a:solidFill>
                  <a:srgbClr val="FF0000"/>
                </a:solidFill>
                <a:latin typeface="Calibri"/>
                <a:cs typeface="Calibri"/>
              </a:rPr>
              <a:t>z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b="1" spc="-9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b="1" spc="-4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endParaRPr dirty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spcBef>
                <a:spcPts val="37"/>
              </a:spcBef>
            </a:pPr>
            <a:endParaRPr dirty="0">
              <a:latin typeface="Times New Roman"/>
              <a:cs typeface="Times New Roman"/>
            </a:endParaRPr>
          </a:p>
          <a:p>
            <a:pPr marL="411452"/>
            <a:r>
              <a:rPr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w</a:t>
            </a:r>
            <a:r>
              <a:rPr b="1" spc="-57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z</a:t>
            </a:r>
            <a:r>
              <a:rPr b="1" spc="-9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a</a:t>
            </a:r>
            <a:r>
              <a:rPr b="1" spc="-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kre</a:t>
            </a:r>
            <a:r>
              <a:rPr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s</a:t>
            </a:r>
            <a:r>
              <a:rPr b="1" spc="-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i</a:t>
            </a:r>
            <a:r>
              <a:rPr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e</a:t>
            </a:r>
            <a:r>
              <a:rPr b="1" spc="-22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p</a:t>
            </a:r>
            <a:r>
              <a:rPr b="1" spc="-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rzyg</a:t>
            </a:r>
            <a:r>
              <a:rPr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oto</a:t>
            </a:r>
            <a:r>
              <a:rPr b="1" spc="-9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wa</a:t>
            </a:r>
            <a:r>
              <a:rPr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n</a:t>
            </a:r>
            <a:r>
              <a:rPr b="1" spc="-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i</a:t>
            </a:r>
            <a:r>
              <a:rPr b="1" spc="-9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a</a:t>
            </a:r>
            <a:r>
              <a:rPr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,</a:t>
            </a:r>
            <a:r>
              <a:rPr b="1" spc="-6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r</a:t>
            </a:r>
            <a:r>
              <a:rPr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o</a:t>
            </a:r>
            <a:r>
              <a:rPr b="1" spc="-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zli</a:t>
            </a:r>
            <a:r>
              <a:rPr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c</a:t>
            </a:r>
            <a:r>
              <a:rPr b="1" spc="-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z</a:t>
            </a:r>
            <a:r>
              <a:rPr b="1" spc="-9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a</a:t>
            </a:r>
            <a:r>
              <a:rPr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n</a:t>
            </a:r>
            <a:r>
              <a:rPr b="1" spc="-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i</a:t>
            </a:r>
            <a:r>
              <a:rPr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a</a:t>
            </a:r>
            <a:r>
              <a:rPr b="1" spc="-44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b="1" spc="-9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w</a:t>
            </a:r>
            <a:r>
              <a:rPr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n</a:t>
            </a:r>
            <a:r>
              <a:rPr b="1" spc="-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i</a:t>
            </a:r>
            <a:r>
              <a:rPr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os</a:t>
            </a:r>
            <a:r>
              <a:rPr b="1" spc="-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k</a:t>
            </a:r>
            <a:r>
              <a:rPr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ów</a:t>
            </a:r>
            <a:r>
              <a:rPr b="1" spc="-79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p</a:t>
            </a:r>
            <a:r>
              <a:rPr b="1" spc="-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r</a:t>
            </a:r>
            <a:r>
              <a:rPr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o</a:t>
            </a:r>
            <a:r>
              <a:rPr b="1" spc="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j</a:t>
            </a:r>
            <a:r>
              <a:rPr b="1" spc="-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ek</a:t>
            </a:r>
            <a:r>
              <a:rPr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to</a:t>
            </a:r>
            <a:r>
              <a:rPr b="1" spc="-9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w</a:t>
            </a:r>
            <a:r>
              <a:rPr b="1" spc="-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y</a:t>
            </a:r>
            <a:r>
              <a:rPr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ch,</a:t>
            </a:r>
            <a:endParaRPr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  <a:p>
            <a:pPr>
              <a:spcBef>
                <a:spcPts val="37"/>
              </a:spcBef>
            </a:pPr>
            <a:endParaRPr dirty="0">
              <a:latin typeface="Times New Roman"/>
              <a:cs typeface="Times New Roman"/>
            </a:endParaRPr>
          </a:p>
          <a:p>
            <a:pPr marL="11135"/>
            <a:r>
              <a:rPr spc="75" dirty="0">
                <a:solidFill>
                  <a:srgbClr val="C00000"/>
                </a:solidFill>
                <a:latin typeface="Wingdings"/>
                <a:cs typeface="Wingdings"/>
              </a:rPr>
              <a:t></a:t>
            </a:r>
            <a:r>
              <a:rPr spc="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pc="-79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FF0000"/>
                </a:solidFill>
                <a:latin typeface="Calibri"/>
                <a:cs typeface="Calibri"/>
              </a:rPr>
              <a:t>Dzi</a:t>
            </a:r>
            <a:r>
              <a:rPr b="1" spc="-9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b="1" spc="-4" dirty="0">
                <a:solidFill>
                  <a:srgbClr val="FF0000"/>
                </a:solidFill>
                <a:latin typeface="Calibri"/>
                <a:cs typeface="Calibri"/>
              </a:rPr>
              <a:t>ł</a:t>
            </a:r>
            <a:r>
              <a:rPr b="1" spc="-9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b="1" spc="-4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b="1" spc="-4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b="1" spc="-4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nto</a:t>
            </a:r>
            <a:r>
              <a:rPr b="1" spc="-4" dirty="0">
                <a:solidFill>
                  <a:srgbClr val="FF0000"/>
                </a:solidFill>
                <a:latin typeface="Calibri"/>
                <a:cs typeface="Calibri"/>
              </a:rPr>
              <a:t>ri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b="1" spc="-4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b="1" spc="-9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dirty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spcBef>
                <a:spcPts val="37"/>
              </a:spcBef>
            </a:pPr>
            <a:endParaRPr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1135"/>
            <a:r>
              <a:rPr spc="75" dirty="0">
                <a:solidFill>
                  <a:srgbClr val="FF0000"/>
                </a:solidFill>
                <a:latin typeface="Wingdings"/>
                <a:cs typeface="Wingdings"/>
              </a:rPr>
              <a:t></a:t>
            </a:r>
            <a:r>
              <a:rPr spc="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pc="-7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b="1" spc="-4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b="1" spc="-9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b="1" spc="-4" dirty="0">
                <a:solidFill>
                  <a:srgbClr val="FF0000"/>
                </a:solidFill>
                <a:latin typeface="Calibri"/>
                <a:cs typeface="Calibri"/>
              </a:rPr>
              <a:t>z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b="1" spc="-9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b="1" spc="-48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b="1" spc="-4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b="1" spc="-9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nso</a:t>
            </a:r>
            <a:r>
              <a:rPr b="1" spc="-9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b="1" spc="-4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b="1" spc="-4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b="1" spc="-9" dirty="0">
                <a:solidFill>
                  <a:srgbClr val="FF0000"/>
                </a:solidFill>
                <a:latin typeface="Calibri"/>
                <a:cs typeface="Calibri"/>
              </a:rPr>
              <a:t>aw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ne</a:t>
            </a:r>
            <a:endParaRPr dirty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spcBef>
                <a:spcPts val="37"/>
              </a:spcBef>
            </a:pPr>
            <a:endParaRPr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1135"/>
            <a:r>
              <a:rPr spc="75" dirty="0">
                <a:solidFill>
                  <a:srgbClr val="FF0000"/>
                </a:solidFill>
                <a:latin typeface="Wingdings"/>
                <a:cs typeface="Wingdings"/>
              </a:rPr>
              <a:t></a:t>
            </a:r>
            <a:r>
              <a:rPr spc="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pc="-7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spc="4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nd</a:t>
            </a:r>
            <a:r>
              <a:rPr b="1" spc="-4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b="1" spc="-9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b="1" spc="-4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du</a:t>
            </a:r>
            <a:r>
              <a:rPr b="1" spc="-9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b="1" spc="-4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ne</a:t>
            </a:r>
            <a:r>
              <a:rPr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onsu</a:t>
            </a:r>
            <a:r>
              <a:rPr b="1" spc="-4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b="1" spc="-9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b="1" spc="4" dirty="0">
                <a:solidFill>
                  <a:srgbClr val="FF0000"/>
                </a:solidFill>
                <a:latin typeface="Calibri"/>
                <a:cs typeface="Calibri"/>
              </a:rPr>
              <a:t>j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b="1" spc="-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9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w</a:t>
            </a:r>
            <a:r>
              <a:rPr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n</a:t>
            </a:r>
            <a:r>
              <a:rPr b="1" spc="-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i</a:t>
            </a:r>
            <a:r>
              <a:rPr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os</a:t>
            </a:r>
            <a:r>
              <a:rPr b="1" spc="-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k</a:t>
            </a:r>
            <a:r>
              <a:rPr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ów</a:t>
            </a:r>
            <a:r>
              <a:rPr b="1" spc="-66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p</a:t>
            </a:r>
            <a:r>
              <a:rPr b="1" spc="-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r</a:t>
            </a:r>
            <a:r>
              <a:rPr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o</a:t>
            </a:r>
            <a:r>
              <a:rPr b="1" spc="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j</a:t>
            </a:r>
            <a:r>
              <a:rPr b="1" spc="-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ek</a:t>
            </a:r>
            <a:r>
              <a:rPr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to</a:t>
            </a:r>
            <a:r>
              <a:rPr b="1" spc="-9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w</a:t>
            </a:r>
            <a:r>
              <a:rPr b="1" spc="-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y</a:t>
            </a:r>
            <a:r>
              <a:rPr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ch,</a:t>
            </a:r>
            <a:endParaRPr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  <a:p>
            <a:pPr>
              <a:spcBef>
                <a:spcPts val="37"/>
              </a:spcBef>
            </a:pPr>
            <a:endParaRPr dirty="0">
              <a:latin typeface="Times New Roman"/>
              <a:cs typeface="Times New Roman"/>
            </a:endParaRPr>
          </a:p>
          <a:p>
            <a:pPr marL="11135"/>
            <a:r>
              <a:rPr spc="75" dirty="0">
                <a:solidFill>
                  <a:schemeClr val="accent1">
                    <a:lumMod val="75000"/>
                  </a:schemeClr>
                </a:solidFill>
                <a:latin typeface="Wingdings"/>
                <a:cs typeface="Wingdings"/>
              </a:rPr>
              <a:t></a:t>
            </a:r>
            <a:r>
              <a:rPr spc="75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pc="-79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W</a:t>
            </a:r>
            <a:r>
              <a:rPr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sp</a:t>
            </a:r>
            <a:r>
              <a:rPr b="1" spc="-9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a</a:t>
            </a:r>
            <a:r>
              <a:rPr b="1" spc="-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r</a:t>
            </a:r>
            <a:r>
              <a:rPr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c</a:t>
            </a:r>
            <a:r>
              <a:rPr b="1" spc="-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i</a:t>
            </a:r>
            <a:r>
              <a:rPr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e</a:t>
            </a:r>
            <a:r>
              <a:rPr b="1" spc="-53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w</a:t>
            </a:r>
            <a:r>
              <a:rPr b="1" spc="-44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pos</a:t>
            </a:r>
            <a:r>
              <a:rPr b="1" spc="-4" dirty="0">
                <a:solidFill>
                  <a:srgbClr val="FF0000"/>
                </a:solidFill>
                <a:latin typeface="Calibri"/>
                <a:cs typeface="Calibri"/>
              </a:rPr>
              <a:t>z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b="1" spc="-4" dirty="0">
                <a:solidFill>
                  <a:srgbClr val="FF0000"/>
                </a:solidFill>
                <a:latin typeface="Calibri"/>
                <a:cs typeface="Calibri"/>
              </a:rPr>
              <a:t>ki</a:t>
            </a:r>
            <a:r>
              <a:rPr b="1" spc="-9" dirty="0">
                <a:solidFill>
                  <a:srgbClr val="FF0000"/>
                </a:solidFill>
                <a:latin typeface="Calibri"/>
                <a:cs typeface="Calibri"/>
              </a:rPr>
              <a:t>wa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b="1" spc="-4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b="1" spc="-9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b="1" spc="-4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tn</a:t>
            </a:r>
            <a:r>
              <a:rPr b="1" spc="-4" dirty="0">
                <a:solidFill>
                  <a:srgbClr val="FF0000"/>
                </a:solidFill>
                <a:latin typeface="Calibri"/>
                <a:cs typeface="Calibri"/>
              </a:rPr>
              <a:t>er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ów</a:t>
            </a:r>
            <a:r>
              <a:rPr b="1" spc="-57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(</a:t>
            </a:r>
            <a:r>
              <a:rPr b="1" i="1" spc="-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pa</a:t>
            </a:r>
            <a:r>
              <a:rPr b="1" i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rt</a:t>
            </a:r>
            <a:r>
              <a:rPr b="1" i="1" spc="-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ne</a:t>
            </a:r>
            <a:r>
              <a:rPr b="1" i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r</a:t>
            </a:r>
            <a:r>
              <a:rPr b="1" i="1" spc="-79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b="1" i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s</a:t>
            </a:r>
            <a:r>
              <a:rPr b="1" i="1" spc="-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ea</a:t>
            </a:r>
            <a:r>
              <a:rPr b="1" i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rc</a:t>
            </a:r>
            <a:r>
              <a:rPr b="1" i="1" spc="-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h</a:t>
            </a:r>
            <a:r>
              <a:rPr b="1" spc="-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)</a:t>
            </a:r>
            <a:r>
              <a:rPr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,</a:t>
            </a:r>
            <a:endParaRPr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  <a:p>
            <a:pPr>
              <a:spcBef>
                <a:spcPts val="37"/>
              </a:spcBef>
            </a:pPr>
            <a:endParaRPr dirty="0">
              <a:latin typeface="Times New Roman"/>
              <a:cs typeface="Times New Roman"/>
            </a:endParaRPr>
          </a:p>
          <a:p>
            <a:pPr marL="11135"/>
            <a:r>
              <a:rPr spc="75" dirty="0">
                <a:solidFill>
                  <a:srgbClr val="000065"/>
                </a:solidFill>
                <a:latin typeface="Wingdings"/>
                <a:cs typeface="Wingdings"/>
              </a:rPr>
              <a:t></a:t>
            </a:r>
            <a:r>
              <a:rPr spc="75" dirty="0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spc="-79" dirty="0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O</a:t>
            </a:r>
            <a:r>
              <a:rPr b="1" spc="-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rg</a:t>
            </a:r>
            <a:r>
              <a:rPr b="1" spc="-9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a</a:t>
            </a:r>
            <a:r>
              <a:rPr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n</a:t>
            </a:r>
            <a:r>
              <a:rPr b="1" spc="-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iz</a:t>
            </a:r>
            <a:r>
              <a:rPr b="1" spc="-9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a</a:t>
            </a:r>
            <a:r>
              <a:rPr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c</a:t>
            </a:r>
            <a:r>
              <a:rPr b="1" spc="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j</a:t>
            </a:r>
            <a:r>
              <a:rPr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a</a:t>
            </a:r>
            <a:r>
              <a:rPr b="1" spc="-44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m</a:t>
            </a:r>
            <a:r>
              <a:rPr b="1" spc="-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ię</a:t>
            </a:r>
            <a:r>
              <a:rPr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d</a:t>
            </a:r>
            <a:r>
              <a:rPr b="1" spc="-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zy</a:t>
            </a:r>
            <a:r>
              <a:rPr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n</a:t>
            </a:r>
            <a:r>
              <a:rPr b="1" spc="-9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a</a:t>
            </a:r>
            <a:r>
              <a:rPr b="1" spc="-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r</a:t>
            </a:r>
            <a:r>
              <a:rPr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odo</a:t>
            </a:r>
            <a:r>
              <a:rPr b="1" spc="-9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w</a:t>
            </a:r>
            <a:r>
              <a:rPr b="1" spc="-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y</a:t>
            </a:r>
            <a:r>
              <a:rPr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ch</a:t>
            </a:r>
            <a:r>
              <a:rPr b="1" spc="-57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spot</a:t>
            </a:r>
            <a:r>
              <a:rPr b="1" spc="-4" dirty="0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b="1" spc="-9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ń</a:t>
            </a:r>
            <a:r>
              <a:rPr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b="1" spc="-4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b="1" spc="-4" dirty="0">
                <a:solidFill>
                  <a:srgbClr val="FF0000"/>
                </a:solidFill>
                <a:latin typeface="Calibri"/>
                <a:cs typeface="Calibri"/>
              </a:rPr>
              <a:t>ker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b="1" spc="-4" dirty="0">
                <a:solidFill>
                  <a:srgbClr val="FF0000"/>
                </a:solidFill>
                <a:latin typeface="Calibri"/>
                <a:cs typeface="Calibri"/>
              </a:rPr>
              <a:t>ki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ch</a:t>
            </a:r>
            <a:r>
              <a:rPr b="1" dirty="0">
                <a:solidFill>
                  <a:srgbClr val="000065"/>
                </a:solidFill>
                <a:latin typeface="Calibri"/>
                <a:cs typeface="Calibri"/>
              </a:rPr>
              <a:t>,</a:t>
            </a:r>
            <a:endParaRPr dirty="0">
              <a:latin typeface="Calibri"/>
              <a:cs typeface="Calibri"/>
            </a:endParaRPr>
          </a:p>
          <a:p>
            <a:pPr>
              <a:spcBef>
                <a:spcPts val="37"/>
              </a:spcBef>
            </a:pPr>
            <a:endParaRPr dirty="0">
              <a:latin typeface="Times New Roman"/>
              <a:cs typeface="Times New Roman"/>
            </a:endParaRPr>
          </a:p>
          <a:p>
            <a:pPr marL="11135"/>
            <a:r>
              <a:rPr spc="75" dirty="0">
                <a:solidFill>
                  <a:srgbClr val="C00000"/>
                </a:solidFill>
                <a:latin typeface="Wingdings"/>
                <a:cs typeface="Wingdings"/>
              </a:rPr>
              <a:t></a:t>
            </a:r>
            <a:r>
              <a:rPr spc="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pc="-79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b="1" spc="-4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omoc</a:t>
            </a:r>
            <a:r>
              <a:rPr b="1" spc="4" dirty="0">
                <a:solidFill>
                  <a:srgbClr val="FF0000"/>
                </a:solidFill>
                <a:latin typeface="Calibri"/>
                <a:cs typeface="Calibri"/>
              </a:rPr>
              <a:t>j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b="1" spc="-6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po</a:t>
            </a:r>
            <a:r>
              <a:rPr b="1" spc="-4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b="1" spc="-4" dirty="0">
                <a:solidFill>
                  <a:srgbClr val="FF0000"/>
                </a:solidFill>
                <a:latin typeface="Calibri"/>
                <a:cs typeface="Calibri"/>
              </a:rPr>
              <a:t>ki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ch</a:t>
            </a:r>
            <a:r>
              <a:rPr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podm</a:t>
            </a:r>
            <a:r>
              <a:rPr b="1" spc="-4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ot</a:t>
            </a:r>
            <a:r>
              <a:rPr b="1" spc="-9" dirty="0">
                <a:solidFill>
                  <a:srgbClr val="FF0000"/>
                </a:solidFill>
                <a:latin typeface="Calibri"/>
                <a:cs typeface="Calibri"/>
              </a:rPr>
              <a:t>ó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b="1" spc="-79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w</a:t>
            </a:r>
            <a:r>
              <a:rPr b="1" spc="-57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b="1" spc="-9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w</a:t>
            </a:r>
            <a:r>
              <a:rPr b="1" spc="-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y</a:t>
            </a:r>
            <a:r>
              <a:rPr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m</a:t>
            </a:r>
            <a:r>
              <a:rPr b="1" spc="-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i</a:t>
            </a:r>
            <a:r>
              <a:rPr b="1" spc="-9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a</a:t>
            </a:r>
            <a:r>
              <a:rPr b="1" spc="-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rz</a:t>
            </a:r>
            <a:r>
              <a:rPr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e</a:t>
            </a:r>
            <a:r>
              <a:rPr b="1" spc="-3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m</a:t>
            </a:r>
            <a:r>
              <a:rPr b="1" spc="-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ię</a:t>
            </a:r>
            <a:r>
              <a:rPr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d</a:t>
            </a:r>
            <a:r>
              <a:rPr b="1" spc="-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zy</a:t>
            </a:r>
            <a:r>
              <a:rPr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n</a:t>
            </a:r>
            <a:r>
              <a:rPr b="1" spc="-9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a</a:t>
            </a:r>
            <a:r>
              <a:rPr b="1" spc="-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r</a:t>
            </a:r>
            <a:r>
              <a:rPr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odo</a:t>
            </a:r>
            <a:r>
              <a:rPr b="1" spc="-9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w</a:t>
            </a:r>
            <a:r>
              <a:rPr b="1" spc="-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y</a:t>
            </a:r>
            <a:r>
              <a:rPr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m.</a:t>
            </a:r>
            <a:endParaRPr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652120" y="2404712"/>
            <a:ext cx="1238024" cy="9903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90828" y="3573016"/>
            <a:ext cx="1234113" cy="8727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6875463" y="6190749"/>
            <a:ext cx="213360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71"/>
            <a:fld id="{81D60167-4931-47E6-BA6A-407CBD079E47}" type="slidenum">
              <a:rPr dirty="0"/>
              <a:pPr marL="22271"/>
              <a:t>23</a:t>
            </a:fld>
            <a:endParaRPr dirty="0"/>
          </a:p>
        </p:txBody>
      </p:sp>
      <p:sp>
        <p:nvSpPr>
          <p:cNvPr id="9" name="Elipsa 8"/>
          <p:cNvSpPr/>
          <p:nvPr/>
        </p:nvSpPr>
        <p:spPr>
          <a:xfrm>
            <a:off x="1126229" y="2492896"/>
            <a:ext cx="3733803" cy="7362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1342253" y="3628848"/>
            <a:ext cx="5678019" cy="7362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02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Projekt ETNA2020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383411-A276-433B-84F3-FAE6451ADB81}" type="slidenum">
              <a:rPr lang="pl-PL" smtClean="0"/>
              <a:pPr>
                <a:defRPr/>
              </a:pPr>
              <a:t>24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765" y="980728"/>
            <a:ext cx="3916680" cy="178917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90" y="3032761"/>
            <a:ext cx="9179790" cy="29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ipsa 5"/>
          <p:cNvSpPr/>
          <p:nvPr/>
        </p:nvSpPr>
        <p:spPr>
          <a:xfrm>
            <a:off x="8266112" y="4530824"/>
            <a:ext cx="914400" cy="914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956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383411-A276-433B-84F3-FAE6451ADB81}" type="slidenum">
              <a:rPr lang="pl-PL" smtClean="0"/>
              <a:pPr>
                <a:defRPr/>
              </a:pPr>
              <a:t>25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1763688" y="404664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http://www.transport-ncps.net</a:t>
            </a:r>
            <a:endParaRPr lang="pl-PL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039611" cy="433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72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383411-A276-433B-84F3-FAE6451ADB81}" type="slidenum">
              <a:rPr lang="pl-PL" smtClean="0"/>
              <a:pPr>
                <a:defRPr/>
              </a:pPr>
              <a:t>26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1763688" y="404664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http://www.transport-ncps.net</a:t>
            </a:r>
            <a:endParaRPr lang="pl-PL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039611" cy="433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ipsa 8"/>
          <p:cNvSpPr/>
          <p:nvPr/>
        </p:nvSpPr>
        <p:spPr>
          <a:xfrm>
            <a:off x="2989325" y="4869160"/>
            <a:ext cx="914400" cy="914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407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383411-A276-433B-84F3-FAE6451ADB81}" type="slidenum">
              <a:rPr lang="pl-PL" smtClean="0"/>
              <a:pPr>
                <a:defRPr/>
              </a:pPr>
              <a:t>27</a:t>
            </a:fld>
            <a:endParaRPr lang="pl-P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94" y="260648"/>
            <a:ext cx="8600994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y ze strzałką 5"/>
          <p:cNvCxnSpPr/>
          <p:nvPr/>
        </p:nvCxnSpPr>
        <p:spPr>
          <a:xfrm flipH="1">
            <a:off x="2267744" y="3933056"/>
            <a:ext cx="1080120" cy="50405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42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383411-A276-433B-84F3-FAE6451ADB81}" type="slidenum">
              <a:rPr lang="pl-PL" smtClean="0"/>
              <a:pPr>
                <a:defRPr/>
              </a:pPr>
              <a:t>28</a:t>
            </a:fld>
            <a:endParaRPr lang="pl-PL"/>
          </a:p>
        </p:txBody>
      </p:sp>
      <p:cxnSp>
        <p:nvCxnSpPr>
          <p:cNvPr id="7" name="Łącznik prosty ze strzałką 6"/>
          <p:cNvCxnSpPr/>
          <p:nvPr/>
        </p:nvCxnSpPr>
        <p:spPr>
          <a:xfrm flipH="1" flipV="1">
            <a:off x="3923928" y="728700"/>
            <a:ext cx="576064" cy="25202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7416824" cy="437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5472608" cy="24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547625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Łącznik prosty ze strzałką 9"/>
          <p:cNvCxnSpPr/>
          <p:nvPr/>
        </p:nvCxnSpPr>
        <p:spPr>
          <a:xfrm flipH="1" flipV="1">
            <a:off x="3851920" y="1412776"/>
            <a:ext cx="576064" cy="25202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03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7290" y="6344400"/>
            <a:ext cx="604677" cy="1286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2152" y="6023514"/>
            <a:ext cx="629436" cy="4315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61915" y="561173"/>
            <a:ext cx="763632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5"/>
            <a:r>
              <a:rPr spc="-9" dirty="0">
                <a:solidFill>
                  <a:srgbClr val="FF0000"/>
                </a:solidFill>
              </a:rPr>
              <a:t>N</a:t>
            </a:r>
            <a:r>
              <a:rPr dirty="0">
                <a:solidFill>
                  <a:srgbClr val="FF0000"/>
                </a:solidFill>
              </a:rPr>
              <a:t>ab</a:t>
            </a:r>
            <a:r>
              <a:rPr spc="-9" dirty="0">
                <a:solidFill>
                  <a:srgbClr val="FF0000"/>
                </a:solidFill>
              </a:rPr>
              <a:t>ó</a:t>
            </a:r>
            <a:r>
              <a:rPr dirty="0">
                <a:solidFill>
                  <a:srgbClr val="FF0000"/>
                </a:solidFill>
              </a:rPr>
              <a:t>r</a:t>
            </a:r>
            <a:r>
              <a:rPr spc="19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0000"/>
                </a:solidFill>
              </a:rPr>
              <a:t>e</a:t>
            </a:r>
            <a:r>
              <a:rPr spc="-9" dirty="0">
                <a:solidFill>
                  <a:srgbClr val="FF0000"/>
                </a:solidFill>
              </a:rPr>
              <a:t>k</a:t>
            </a:r>
            <a:r>
              <a:rPr dirty="0">
                <a:solidFill>
                  <a:srgbClr val="FF0000"/>
                </a:solidFill>
              </a:rPr>
              <a:t>spe</a:t>
            </a:r>
            <a:r>
              <a:rPr spc="-4" dirty="0">
                <a:solidFill>
                  <a:srgbClr val="FF0000"/>
                </a:solidFill>
              </a:rPr>
              <a:t>r</a:t>
            </a:r>
            <a:r>
              <a:rPr spc="-9" dirty="0">
                <a:solidFill>
                  <a:srgbClr val="FF0000"/>
                </a:solidFill>
              </a:rPr>
              <a:t>tó</a:t>
            </a:r>
            <a:r>
              <a:rPr dirty="0">
                <a:solidFill>
                  <a:srgbClr val="FF0000"/>
                </a:solidFill>
              </a:rPr>
              <a:t>w</a:t>
            </a:r>
            <a:r>
              <a:rPr spc="197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0000"/>
                </a:solidFill>
              </a:rPr>
              <a:t>d</a:t>
            </a:r>
            <a:r>
              <a:rPr spc="-4" dirty="0">
                <a:solidFill>
                  <a:srgbClr val="FF0000"/>
                </a:solidFill>
              </a:rPr>
              <a:t>o</a:t>
            </a:r>
            <a:r>
              <a:rPr spc="19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pc="-9" dirty="0">
                <a:solidFill>
                  <a:srgbClr val="FF0000"/>
                </a:solidFill>
              </a:rPr>
              <a:t>H202</a:t>
            </a:r>
            <a:r>
              <a:rPr spc="-4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" name="object 5"/>
          <p:cNvSpPr/>
          <p:nvPr/>
        </p:nvSpPr>
        <p:spPr>
          <a:xfrm>
            <a:off x="662452" y="1162344"/>
            <a:ext cx="7819097" cy="711157"/>
          </a:xfrm>
          <a:custGeom>
            <a:avLst/>
            <a:gdLst/>
            <a:ahLst/>
            <a:cxnLst/>
            <a:rect l="l" t="t" r="r" b="b"/>
            <a:pathLst>
              <a:path w="9144000" h="783589">
                <a:moveTo>
                  <a:pt x="9143996" y="652271"/>
                </a:moveTo>
                <a:lnTo>
                  <a:pt x="9143783" y="123407"/>
                </a:lnTo>
                <a:lnTo>
                  <a:pt x="9134455" y="81255"/>
                </a:lnTo>
                <a:lnTo>
                  <a:pt x="9113016" y="45660"/>
                </a:lnTo>
                <a:lnTo>
                  <a:pt x="9081808" y="18883"/>
                </a:lnTo>
                <a:lnTo>
                  <a:pt x="9043177" y="3188"/>
                </a:lnTo>
                <a:lnTo>
                  <a:pt x="9014456" y="0"/>
                </a:lnTo>
                <a:lnTo>
                  <a:pt x="122372" y="285"/>
                </a:lnTo>
                <a:lnTo>
                  <a:pt x="81062" y="9901"/>
                </a:lnTo>
                <a:lnTo>
                  <a:pt x="45793" y="31535"/>
                </a:lnTo>
                <a:lnTo>
                  <a:pt x="19028" y="62962"/>
                </a:lnTo>
                <a:lnTo>
                  <a:pt x="3226" y="101958"/>
                </a:lnTo>
                <a:lnTo>
                  <a:pt x="0" y="131063"/>
                </a:lnTo>
                <a:lnTo>
                  <a:pt x="292" y="661135"/>
                </a:lnTo>
                <a:lnTo>
                  <a:pt x="10110" y="702913"/>
                </a:lnTo>
                <a:lnTo>
                  <a:pt x="32047" y="738162"/>
                </a:lnTo>
                <a:lnTo>
                  <a:pt x="63639" y="764660"/>
                </a:lnTo>
                <a:lnTo>
                  <a:pt x="102425" y="780183"/>
                </a:lnTo>
                <a:lnTo>
                  <a:pt x="131063" y="783335"/>
                </a:lnTo>
                <a:lnTo>
                  <a:pt x="9021957" y="783123"/>
                </a:lnTo>
                <a:lnTo>
                  <a:pt x="9063404" y="773773"/>
                </a:lnTo>
                <a:lnTo>
                  <a:pt x="9098592" y="752217"/>
                </a:lnTo>
                <a:lnTo>
                  <a:pt x="9125175" y="720719"/>
                </a:lnTo>
                <a:lnTo>
                  <a:pt x="9140811" y="681540"/>
                </a:lnTo>
                <a:lnTo>
                  <a:pt x="9143996" y="652271"/>
                </a:lnTo>
                <a:close/>
              </a:path>
            </a:pathLst>
          </a:custGeom>
          <a:solidFill>
            <a:srgbClr val="FF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66439" y="2534769"/>
            <a:ext cx="7154473" cy="3405372"/>
          </a:xfrm>
          <a:custGeom>
            <a:avLst/>
            <a:gdLst/>
            <a:ahLst/>
            <a:cxnLst/>
            <a:rect l="l" t="t" r="r" b="b"/>
            <a:pathLst>
              <a:path w="8366759" h="3752215">
                <a:moveTo>
                  <a:pt x="7741916" y="3752087"/>
                </a:moveTo>
                <a:lnTo>
                  <a:pt x="7741916" y="0"/>
                </a:lnTo>
                <a:lnTo>
                  <a:pt x="626360" y="0"/>
                </a:lnTo>
                <a:lnTo>
                  <a:pt x="574987" y="2065"/>
                </a:lnTo>
                <a:lnTo>
                  <a:pt x="524757" y="8154"/>
                </a:lnTo>
                <a:lnTo>
                  <a:pt x="475833" y="18110"/>
                </a:lnTo>
                <a:lnTo>
                  <a:pt x="428375" y="31772"/>
                </a:lnTo>
                <a:lnTo>
                  <a:pt x="382545" y="48982"/>
                </a:lnTo>
                <a:lnTo>
                  <a:pt x="338503" y="69581"/>
                </a:lnTo>
                <a:lnTo>
                  <a:pt x="296412" y="93410"/>
                </a:lnTo>
                <a:lnTo>
                  <a:pt x="256432" y="120310"/>
                </a:lnTo>
                <a:lnTo>
                  <a:pt x="218724" y="150123"/>
                </a:lnTo>
                <a:lnTo>
                  <a:pt x="183449" y="182689"/>
                </a:lnTo>
                <a:lnTo>
                  <a:pt x="150770" y="217850"/>
                </a:lnTo>
                <a:lnTo>
                  <a:pt x="120846" y="255446"/>
                </a:lnTo>
                <a:lnTo>
                  <a:pt x="93838" y="295320"/>
                </a:lnTo>
                <a:lnTo>
                  <a:pt x="69909" y="337311"/>
                </a:lnTo>
                <a:lnTo>
                  <a:pt x="49219" y="381261"/>
                </a:lnTo>
                <a:lnTo>
                  <a:pt x="31930" y="427012"/>
                </a:lnTo>
                <a:lnTo>
                  <a:pt x="18202" y="474404"/>
                </a:lnTo>
                <a:lnTo>
                  <a:pt x="8197" y="523279"/>
                </a:lnTo>
                <a:lnTo>
                  <a:pt x="2076" y="573477"/>
                </a:lnTo>
                <a:lnTo>
                  <a:pt x="0" y="624839"/>
                </a:lnTo>
                <a:lnTo>
                  <a:pt x="0" y="3125723"/>
                </a:lnTo>
                <a:lnTo>
                  <a:pt x="2076" y="3177097"/>
                </a:lnTo>
                <a:lnTo>
                  <a:pt x="8197" y="3227327"/>
                </a:lnTo>
                <a:lnTo>
                  <a:pt x="18202" y="3276251"/>
                </a:lnTo>
                <a:lnTo>
                  <a:pt x="31930" y="3323709"/>
                </a:lnTo>
                <a:lnTo>
                  <a:pt x="49219" y="3369540"/>
                </a:lnTo>
                <a:lnTo>
                  <a:pt x="69909" y="3413581"/>
                </a:lnTo>
                <a:lnTo>
                  <a:pt x="93838" y="3455673"/>
                </a:lnTo>
                <a:lnTo>
                  <a:pt x="120846" y="3495653"/>
                </a:lnTo>
                <a:lnTo>
                  <a:pt x="150770" y="3533361"/>
                </a:lnTo>
                <a:lnTo>
                  <a:pt x="183449" y="3568636"/>
                </a:lnTo>
                <a:lnTo>
                  <a:pt x="218724" y="3601316"/>
                </a:lnTo>
                <a:lnTo>
                  <a:pt x="256432" y="3631240"/>
                </a:lnTo>
                <a:lnTo>
                  <a:pt x="296412" y="3658248"/>
                </a:lnTo>
                <a:lnTo>
                  <a:pt x="338503" y="3682177"/>
                </a:lnTo>
                <a:lnTo>
                  <a:pt x="382545" y="3702867"/>
                </a:lnTo>
                <a:lnTo>
                  <a:pt x="428375" y="3720157"/>
                </a:lnTo>
                <a:lnTo>
                  <a:pt x="475833" y="3733885"/>
                </a:lnTo>
                <a:lnTo>
                  <a:pt x="524757" y="3743890"/>
                </a:lnTo>
                <a:lnTo>
                  <a:pt x="574987" y="3750011"/>
                </a:lnTo>
                <a:lnTo>
                  <a:pt x="626360" y="3752087"/>
                </a:lnTo>
                <a:lnTo>
                  <a:pt x="7741916" y="3752087"/>
                </a:lnTo>
                <a:close/>
              </a:path>
              <a:path w="8366759" h="3752215">
                <a:moveTo>
                  <a:pt x="7892352" y="3733885"/>
                </a:moveTo>
                <a:lnTo>
                  <a:pt x="7892352" y="18110"/>
                </a:lnTo>
                <a:lnTo>
                  <a:pt x="7843477" y="8154"/>
                </a:lnTo>
                <a:lnTo>
                  <a:pt x="7843477" y="3743890"/>
                </a:lnTo>
                <a:lnTo>
                  <a:pt x="7892352" y="3733885"/>
                </a:lnTo>
                <a:close/>
              </a:path>
              <a:path w="8366759" h="3752215">
                <a:moveTo>
                  <a:pt x="8111309" y="3631240"/>
                </a:moveTo>
                <a:lnTo>
                  <a:pt x="8111309" y="120310"/>
                </a:lnTo>
                <a:lnTo>
                  <a:pt x="8071436" y="93410"/>
                </a:lnTo>
                <a:lnTo>
                  <a:pt x="8029445" y="69581"/>
                </a:lnTo>
                <a:lnTo>
                  <a:pt x="7985494" y="48982"/>
                </a:lnTo>
                <a:lnTo>
                  <a:pt x="7985494" y="3702867"/>
                </a:lnTo>
                <a:lnTo>
                  <a:pt x="8029445" y="3682177"/>
                </a:lnTo>
                <a:lnTo>
                  <a:pt x="8071436" y="3658248"/>
                </a:lnTo>
                <a:lnTo>
                  <a:pt x="8111309" y="3631240"/>
                </a:lnTo>
                <a:close/>
              </a:path>
              <a:path w="8366759" h="3752215">
                <a:moveTo>
                  <a:pt x="8184067" y="3568636"/>
                </a:moveTo>
                <a:lnTo>
                  <a:pt x="8184067" y="182689"/>
                </a:lnTo>
                <a:lnTo>
                  <a:pt x="8148906" y="150123"/>
                </a:lnTo>
                <a:lnTo>
                  <a:pt x="8148906" y="3601316"/>
                </a:lnTo>
                <a:lnTo>
                  <a:pt x="8184067" y="3568636"/>
                </a:lnTo>
                <a:close/>
              </a:path>
              <a:path w="8366759" h="3752215">
                <a:moveTo>
                  <a:pt x="8366756" y="3125723"/>
                </a:moveTo>
                <a:lnTo>
                  <a:pt x="8366756" y="624839"/>
                </a:lnTo>
                <a:lnTo>
                  <a:pt x="8364691" y="573477"/>
                </a:lnTo>
                <a:lnTo>
                  <a:pt x="8358601" y="523279"/>
                </a:lnTo>
                <a:lnTo>
                  <a:pt x="8348646" y="474404"/>
                </a:lnTo>
                <a:lnTo>
                  <a:pt x="8334984" y="427012"/>
                </a:lnTo>
                <a:lnTo>
                  <a:pt x="8317774" y="381261"/>
                </a:lnTo>
                <a:lnTo>
                  <a:pt x="8297175" y="337311"/>
                </a:lnTo>
                <a:lnTo>
                  <a:pt x="8273346" y="295320"/>
                </a:lnTo>
                <a:lnTo>
                  <a:pt x="8246446" y="255446"/>
                </a:lnTo>
                <a:lnTo>
                  <a:pt x="8246446" y="3495653"/>
                </a:lnTo>
                <a:lnTo>
                  <a:pt x="8273346" y="3455673"/>
                </a:lnTo>
                <a:lnTo>
                  <a:pt x="8297175" y="3413581"/>
                </a:lnTo>
                <a:lnTo>
                  <a:pt x="8317774" y="3369540"/>
                </a:lnTo>
                <a:lnTo>
                  <a:pt x="8334984" y="3323709"/>
                </a:lnTo>
                <a:lnTo>
                  <a:pt x="8348646" y="3276251"/>
                </a:lnTo>
                <a:lnTo>
                  <a:pt x="8358601" y="3227327"/>
                </a:lnTo>
                <a:lnTo>
                  <a:pt x="8364691" y="3177097"/>
                </a:lnTo>
                <a:lnTo>
                  <a:pt x="8366756" y="3125723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9615" y="1946083"/>
            <a:ext cx="7154473" cy="340595"/>
          </a:xfrm>
          <a:custGeom>
            <a:avLst/>
            <a:gdLst/>
            <a:ahLst/>
            <a:cxnLst/>
            <a:rect l="l" t="t" r="r" b="b"/>
            <a:pathLst>
              <a:path w="8366759" h="375285">
                <a:moveTo>
                  <a:pt x="8366756" y="312419"/>
                </a:moveTo>
                <a:lnTo>
                  <a:pt x="8365471" y="49971"/>
                </a:lnTo>
                <a:lnTo>
                  <a:pt x="8344439" y="14520"/>
                </a:lnTo>
                <a:lnTo>
                  <a:pt x="8305796" y="0"/>
                </a:lnTo>
                <a:lnTo>
                  <a:pt x="48959" y="1582"/>
                </a:lnTo>
                <a:lnTo>
                  <a:pt x="14194" y="23620"/>
                </a:lnTo>
                <a:lnTo>
                  <a:pt x="0" y="62483"/>
                </a:lnTo>
                <a:lnTo>
                  <a:pt x="1582" y="326412"/>
                </a:lnTo>
                <a:lnTo>
                  <a:pt x="23620" y="361193"/>
                </a:lnTo>
                <a:lnTo>
                  <a:pt x="62483" y="374903"/>
                </a:lnTo>
                <a:lnTo>
                  <a:pt x="8318241" y="373615"/>
                </a:lnTo>
                <a:lnTo>
                  <a:pt x="8352854" y="352313"/>
                </a:lnTo>
                <a:lnTo>
                  <a:pt x="8366756" y="312419"/>
                </a:lnTo>
                <a:close/>
              </a:path>
            </a:pathLst>
          </a:custGeom>
          <a:solidFill>
            <a:srgbClr val="FF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23089" y="1168877"/>
            <a:ext cx="7292394" cy="46735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12957" marR="4454" indent="-1602378">
              <a:tabLst>
                <a:tab pos="3727005" algn="l"/>
              </a:tabLst>
            </a:pPr>
            <a:r>
              <a:rPr b="1" spc="4" dirty="0">
                <a:solidFill>
                  <a:srgbClr val="000065"/>
                </a:solidFill>
                <a:latin typeface="Arial"/>
                <a:cs typeface="Arial"/>
              </a:rPr>
              <a:t>B</a:t>
            </a:r>
            <a:r>
              <a:rPr b="1" dirty="0">
                <a:solidFill>
                  <a:srgbClr val="000065"/>
                </a:solidFill>
                <a:latin typeface="Arial"/>
                <a:cs typeface="Arial"/>
              </a:rPr>
              <a:t>a</a:t>
            </a:r>
            <a:r>
              <a:rPr b="1" spc="4" dirty="0">
                <a:solidFill>
                  <a:srgbClr val="000065"/>
                </a:solidFill>
                <a:latin typeface="Arial"/>
                <a:cs typeface="Arial"/>
              </a:rPr>
              <a:t>z</a:t>
            </a:r>
            <a:r>
              <a:rPr b="1" dirty="0">
                <a:solidFill>
                  <a:srgbClr val="000065"/>
                </a:solidFill>
                <a:latin typeface="Arial"/>
                <a:cs typeface="Arial"/>
              </a:rPr>
              <a:t>a</a:t>
            </a:r>
            <a:r>
              <a:rPr b="1" spc="-26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65"/>
                </a:solidFill>
                <a:latin typeface="Arial"/>
                <a:cs typeface="Arial"/>
              </a:rPr>
              <a:t>eks</a:t>
            </a:r>
            <a:r>
              <a:rPr b="1" spc="-4" dirty="0">
                <a:solidFill>
                  <a:srgbClr val="000065"/>
                </a:solidFill>
                <a:latin typeface="Arial"/>
                <a:cs typeface="Arial"/>
              </a:rPr>
              <a:t>p</a:t>
            </a:r>
            <a:r>
              <a:rPr b="1" dirty="0">
                <a:solidFill>
                  <a:srgbClr val="000065"/>
                </a:solidFill>
                <a:latin typeface="Arial"/>
                <a:cs typeface="Arial"/>
              </a:rPr>
              <a:t>ert</a:t>
            </a:r>
            <a:r>
              <a:rPr b="1" spc="-22" dirty="0">
                <a:solidFill>
                  <a:srgbClr val="000065"/>
                </a:solidFill>
                <a:latin typeface="Arial"/>
                <a:cs typeface="Arial"/>
              </a:rPr>
              <a:t>ó</a:t>
            </a:r>
            <a:r>
              <a:rPr b="1" dirty="0">
                <a:solidFill>
                  <a:srgbClr val="000065"/>
                </a:solidFill>
                <a:latin typeface="Arial"/>
                <a:cs typeface="Arial"/>
              </a:rPr>
              <a:t>w</a:t>
            </a:r>
            <a:r>
              <a:rPr b="1" spc="-18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b="1" spc="-4" dirty="0">
                <a:solidFill>
                  <a:srgbClr val="000065"/>
                </a:solidFill>
                <a:latin typeface="Arial"/>
                <a:cs typeface="Arial"/>
              </a:rPr>
              <a:t>d</a:t>
            </a:r>
            <a:r>
              <a:rPr b="1" dirty="0">
                <a:solidFill>
                  <a:srgbClr val="000065"/>
                </a:solidFill>
                <a:latin typeface="Arial"/>
                <a:cs typeface="Arial"/>
              </a:rPr>
              <a:t>o</a:t>
            </a:r>
            <a:r>
              <a:rPr b="1" spc="-4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65"/>
                </a:solidFill>
                <a:latin typeface="Arial"/>
                <a:cs typeface="Arial"/>
              </a:rPr>
              <a:t>kt</a:t>
            </a:r>
            <a:r>
              <a:rPr b="1" spc="-4" dirty="0">
                <a:solidFill>
                  <a:srgbClr val="000065"/>
                </a:solidFill>
                <a:latin typeface="Arial"/>
                <a:cs typeface="Arial"/>
              </a:rPr>
              <a:t>ó</a:t>
            </a:r>
            <a:r>
              <a:rPr b="1" dirty="0">
                <a:solidFill>
                  <a:srgbClr val="000065"/>
                </a:solidFill>
                <a:latin typeface="Arial"/>
                <a:cs typeface="Arial"/>
              </a:rPr>
              <a:t>rej</a:t>
            </a:r>
            <a:r>
              <a:rPr b="1" spc="-31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b="1" spc="-9" dirty="0">
                <a:solidFill>
                  <a:srgbClr val="000065"/>
                </a:solidFill>
                <a:latin typeface="Arial"/>
                <a:cs typeface="Arial"/>
              </a:rPr>
              <a:t>m</a:t>
            </a:r>
            <a:r>
              <a:rPr b="1" spc="-4" dirty="0">
                <a:solidFill>
                  <a:srgbClr val="000065"/>
                </a:solidFill>
                <a:latin typeface="Arial"/>
                <a:cs typeface="Arial"/>
              </a:rPr>
              <a:t>og</a:t>
            </a:r>
            <a:r>
              <a:rPr b="1" dirty="0">
                <a:solidFill>
                  <a:srgbClr val="000065"/>
                </a:solidFill>
                <a:latin typeface="Arial"/>
                <a:cs typeface="Arial"/>
              </a:rPr>
              <a:t>ą</a:t>
            </a:r>
            <a:r>
              <a:rPr b="1" spc="35" dirty="0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b="1" spc="31" dirty="0">
                <a:solidFill>
                  <a:srgbClr val="000065"/>
                </a:solidFill>
                <a:latin typeface="Arial"/>
                <a:cs typeface="Arial"/>
              </a:rPr>
              <a:t>w</a:t>
            </a:r>
            <a:r>
              <a:rPr b="1" spc="-4" dirty="0">
                <a:solidFill>
                  <a:srgbClr val="000065"/>
                </a:solidFill>
                <a:latin typeface="Arial"/>
                <a:cs typeface="Arial"/>
              </a:rPr>
              <a:t>p</a:t>
            </a:r>
            <a:r>
              <a:rPr b="1" spc="-9" dirty="0">
                <a:solidFill>
                  <a:srgbClr val="000065"/>
                </a:solidFill>
                <a:latin typeface="Arial"/>
                <a:cs typeface="Arial"/>
              </a:rPr>
              <a:t>i</a:t>
            </a:r>
            <a:r>
              <a:rPr b="1" dirty="0">
                <a:solidFill>
                  <a:srgbClr val="000065"/>
                </a:solidFill>
                <a:latin typeface="Arial"/>
                <a:cs typeface="Arial"/>
              </a:rPr>
              <a:t>s</a:t>
            </a:r>
            <a:r>
              <a:rPr b="1" spc="-53" dirty="0">
                <a:solidFill>
                  <a:srgbClr val="000065"/>
                </a:solidFill>
                <a:latin typeface="Arial"/>
                <a:cs typeface="Arial"/>
              </a:rPr>
              <a:t>y</a:t>
            </a:r>
            <a:r>
              <a:rPr b="1" spc="31" dirty="0">
                <a:solidFill>
                  <a:srgbClr val="000065"/>
                </a:solidFill>
                <a:latin typeface="Arial"/>
                <a:cs typeface="Arial"/>
              </a:rPr>
              <a:t>w</a:t>
            </a:r>
            <a:r>
              <a:rPr b="1" dirty="0">
                <a:solidFill>
                  <a:srgbClr val="000065"/>
                </a:solidFill>
                <a:latin typeface="Arial"/>
                <a:cs typeface="Arial"/>
              </a:rPr>
              <a:t>ać</a:t>
            </a:r>
            <a:r>
              <a:rPr b="1" spc="13" dirty="0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65"/>
                </a:solidFill>
                <a:latin typeface="Arial"/>
                <a:cs typeface="Arial"/>
              </a:rPr>
              <a:t>s</a:t>
            </a:r>
            <a:r>
              <a:rPr b="1" spc="-9" dirty="0">
                <a:solidFill>
                  <a:srgbClr val="000065"/>
                </a:solidFill>
                <a:latin typeface="Arial"/>
                <a:cs typeface="Arial"/>
              </a:rPr>
              <a:t>i</a:t>
            </a:r>
            <a:r>
              <a:rPr b="1" dirty="0">
                <a:solidFill>
                  <a:srgbClr val="000065"/>
                </a:solidFill>
                <a:latin typeface="Arial"/>
                <a:cs typeface="Arial"/>
              </a:rPr>
              <a:t>ę</a:t>
            </a:r>
            <a:r>
              <a:rPr b="1" spc="35" dirty="0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000065"/>
                </a:solidFill>
                <a:latin typeface="Arial"/>
                <a:cs typeface="Arial"/>
              </a:rPr>
              <a:t>o</a:t>
            </a:r>
            <a:r>
              <a:rPr b="1" dirty="0">
                <a:solidFill>
                  <a:srgbClr val="000065"/>
                </a:solidFill>
                <a:latin typeface="Arial"/>
                <a:cs typeface="Arial"/>
              </a:rPr>
              <a:t>s</a:t>
            </a:r>
            <a:r>
              <a:rPr b="1" spc="-4" dirty="0">
                <a:solidFill>
                  <a:srgbClr val="000065"/>
                </a:solidFill>
                <a:latin typeface="Arial"/>
                <a:cs typeface="Arial"/>
              </a:rPr>
              <a:t>ob</a:t>
            </a:r>
            <a:r>
              <a:rPr b="1" dirty="0">
                <a:solidFill>
                  <a:srgbClr val="000065"/>
                </a:solidFill>
                <a:latin typeface="Arial"/>
                <a:cs typeface="Arial"/>
              </a:rPr>
              <a:t>y</a:t>
            </a:r>
            <a:r>
              <a:rPr b="1" spc="-13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b="1" spc="-9" dirty="0">
                <a:solidFill>
                  <a:srgbClr val="000065"/>
                </a:solidFill>
                <a:latin typeface="Arial"/>
                <a:cs typeface="Arial"/>
              </a:rPr>
              <a:t>i</a:t>
            </a:r>
            <a:r>
              <a:rPr b="1" spc="-4" dirty="0">
                <a:solidFill>
                  <a:srgbClr val="000065"/>
                </a:solidFill>
                <a:latin typeface="Arial"/>
                <a:cs typeface="Arial"/>
              </a:rPr>
              <a:t>nd</a:t>
            </a:r>
            <a:r>
              <a:rPr b="1" spc="-31" dirty="0">
                <a:solidFill>
                  <a:srgbClr val="000065"/>
                </a:solidFill>
                <a:latin typeface="Arial"/>
                <a:cs typeface="Arial"/>
              </a:rPr>
              <a:t>y</a:t>
            </a:r>
            <a:r>
              <a:rPr b="1" spc="53" dirty="0">
                <a:solidFill>
                  <a:srgbClr val="000065"/>
                </a:solidFill>
                <a:latin typeface="Arial"/>
                <a:cs typeface="Arial"/>
              </a:rPr>
              <a:t>w</a:t>
            </a:r>
            <a:r>
              <a:rPr b="1" spc="-9" dirty="0">
                <a:solidFill>
                  <a:srgbClr val="000065"/>
                </a:solidFill>
                <a:latin typeface="Arial"/>
                <a:cs typeface="Arial"/>
              </a:rPr>
              <a:t>i</a:t>
            </a:r>
            <a:r>
              <a:rPr b="1" spc="-4" dirty="0">
                <a:solidFill>
                  <a:srgbClr val="000065"/>
                </a:solidFill>
                <a:latin typeface="Arial"/>
                <a:cs typeface="Arial"/>
              </a:rPr>
              <a:t>du</a:t>
            </a:r>
            <a:r>
              <a:rPr b="1" dirty="0">
                <a:solidFill>
                  <a:srgbClr val="000065"/>
                </a:solidFill>
                <a:latin typeface="Arial"/>
                <a:cs typeface="Arial"/>
              </a:rPr>
              <a:t>a</a:t>
            </a:r>
            <a:r>
              <a:rPr b="1" spc="-9" dirty="0">
                <a:solidFill>
                  <a:srgbClr val="000065"/>
                </a:solidFill>
                <a:latin typeface="Arial"/>
                <a:cs typeface="Arial"/>
              </a:rPr>
              <a:t>l</a:t>
            </a:r>
            <a:r>
              <a:rPr b="1" spc="-4" dirty="0">
                <a:solidFill>
                  <a:srgbClr val="000065"/>
                </a:solidFill>
                <a:latin typeface="Arial"/>
                <a:cs typeface="Arial"/>
              </a:rPr>
              <a:t>n</a:t>
            </a:r>
            <a:r>
              <a:rPr b="1" spc="-9" dirty="0">
                <a:solidFill>
                  <a:srgbClr val="000065"/>
                </a:solidFill>
                <a:latin typeface="Arial"/>
                <a:cs typeface="Arial"/>
              </a:rPr>
              <a:t>i</a:t>
            </a:r>
            <a:r>
              <a:rPr b="1" dirty="0">
                <a:solidFill>
                  <a:srgbClr val="000065"/>
                </a:solidFill>
                <a:latin typeface="Arial"/>
                <a:cs typeface="Arial"/>
              </a:rPr>
              <a:t>e</a:t>
            </a:r>
            <a:r>
              <a:rPr b="1" spc="-48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b="1" spc="-9" dirty="0">
                <a:solidFill>
                  <a:srgbClr val="000065"/>
                </a:solidFill>
                <a:latin typeface="Arial"/>
                <a:cs typeface="Arial"/>
              </a:rPr>
              <a:t>l</a:t>
            </a:r>
            <a:r>
              <a:rPr b="1" spc="-4" dirty="0">
                <a:solidFill>
                  <a:srgbClr val="000065"/>
                </a:solidFill>
                <a:latin typeface="Arial"/>
                <a:cs typeface="Arial"/>
              </a:rPr>
              <a:t>u</a:t>
            </a:r>
            <a:r>
              <a:rPr b="1" dirty="0">
                <a:solidFill>
                  <a:srgbClr val="000065"/>
                </a:solidFill>
                <a:latin typeface="Arial"/>
                <a:cs typeface="Arial"/>
              </a:rPr>
              <a:t>b </a:t>
            </a:r>
            <a:r>
              <a:rPr b="1" spc="-4" dirty="0">
                <a:solidFill>
                  <a:srgbClr val="000065"/>
                </a:solidFill>
                <a:latin typeface="Arial"/>
                <a:cs typeface="Arial"/>
              </a:rPr>
              <a:t>no</a:t>
            </a:r>
            <a:r>
              <a:rPr b="1" spc="-9" dirty="0">
                <a:solidFill>
                  <a:srgbClr val="000065"/>
                </a:solidFill>
                <a:latin typeface="Arial"/>
                <a:cs typeface="Arial"/>
              </a:rPr>
              <a:t>mi</a:t>
            </a:r>
            <a:r>
              <a:rPr b="1" spc="-4" dirty="0">
                <a:solidFill>
                  <a:srgbClr val="000065"/>
                </a:solidFill>
                <a:latin typeface="Arial"/>
                <a:cs typeface="Arial"/>
              </a:rPr>
              <a:t>n</a:t>
            </a:r>
            <a:r>
              <a:rPr b="1" spc="-13" dirty="0">
                <a:solidFill>
                  <a:srgbClr val="000065"/>
                </a:solidFill>
                <a:latin typeface="Arial"/>
                <a:cs typeface="Arial"/>
              </a:rPr>
              <a:t>o</a:t>
            </a:r>
            <a:r>
              <a:rPr b="1" spc="31" dirty="0">
                <a:solidFill>
                  <a:srgbClr val="000065"/>
                </a:solidFill>
                <a:latin typeface="Arial"/>
                <a:cs typeface="Arial"/>
              </a:rPr>
              <a:t>w</a:t>
            </a:r>
            <a:r>
              <a:rPr b="1" dirty="0">
                <a:solidFill>
                  <a:srgbClr val="000065"/>
                </a:solidFill>
                <a:latin typeface="Arial"/>
                <a:cs typeface="Arial"/>
              </a:rPr>
              <a:t>a</a:t>
            </a:r>
            <a:r>
              <a:rPr b="1" spc="-4" dirty="0">
                <a:solidFill>
                  <a:srgbClr val="000065"/>
                </a:solidFill>
                <a:latin typeface="Arial"/>
                <a:cs typeface="Arial"/>
              </a:rPr>
              <a:t>n</a:t>
            </a:r>
            <a:r>
              <a:rPr b="1" dirty="0">
                <a:solidFill>
                  <a:srgbClr val="000065"/>
                </a:solidFill>
                <a:latin typeface="Arial"/>
                <a:cs typeface="Arial"/>
              </a:rPr>
              <a:t>e</a:t>
            </a:r>
            <a:r>
              <a:rPr b="1" spc="-35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b="1" spc="-4" dirty="0">
                <a:solidFill>
                  <a:srgbClr val="000065"/>
                </a:solidFill>
                <a:latin typeface="Arial"/>
                <a:cs typeface="Arial"/>
              </a:rPr>
              <a:t>p</a:t>
            </a:r>
            <a:r>
              <a:rPr b="1" dirty="0">
                <a:solidFill>
                  <a:srgbClr val="000065"/>
                </a:solidFill>
                <a:latin typeface="Arial"/>
                <a:cs typeface="Arial"/>
              </a:rPr>
              <a:t>r</a:t>
            </a:r>
            <a:r>
              <a:rPr b="1" spc="4" dirty="0">
                <a:solidFill>
                  <a:srgbClr val="000065"/>
                </a:solidFill>
                <a:latin typeface="Arial"/>
                <a:cs typeface="Arial"/>
              </a:rPr>
              <a:t>z</a:t>
            </a:r>
            <a:r>
              <a:rPr b="1" dirty="0">
                <a:solidFill>
                  <a:srgbClr val="000065"/>
                </a:solidFill>
                <a:latin typeface="Arial"/>
                <a:cs typeface="Arial"/>
              </a:rPr>
              <a:t>ez	</a:t>
            </a:r>
            <a:r>
              <a:rPr b="1" spc="-9" dirty="0">
                <a:solidFill>
                  <a:srgbClr val="000065"/>
                </a:solidFill>
                <a:latin typeface="Arial"/>
                <a:cs typeface="Arial"/>
              </a:rPr>
              <a:t>i</a:t>
            </a:r>
            <a:r>
              <a:rPr b="1" spc="-4" dirty="0">
                <a:solidFill>
                  <a:srgbClr val="000065"/>
                </a:solidFill>
                <a:latin typeface="Arial"/>
                <a:cs typeface="Arial"/>
              </a:rPr>
              <a:t>n</a:t>
            </a:r>
            <a:r>
              <a:rPr b="1" dirty="0">
                <a:solidFill>
                  <a:srgbClr val="000065"/>
                </a:solidFill>
                <a:latin typeface="Arial"/>
                <a:cs typeface="Arial"/>
              </a:rPr>
              <a:t>st</a:t>
            </a:r>
            <a:r>
              <a:rPr b="1" spc="-31" dirty="0">
                <a:solidFill>
                  <a:srgbClr val="000065"/>
                </a:solidFill>
                <a:latin typeface="Arial"/>
                <a:cs typeface="Arial"/>
              </a:rPr>
              <a:t>y</a:t>
            </a:r>
            <a:r>
              <a:rPr b="1" dirty="0">
                <a:solidFill>
                  <a:srgbClr val="000065"/>
                </a:solidFill>
                <a:latin typeface="Arial"/>
                <a:cs typeface="Arial"/>
              </a:rPr>
              <a:t>t</a:t>
            </a:r>
            <a:r>
              <a:rPr b="1" spc="-4" dirty="0">
                <a:solidFill>
                  <a:srgbClr val="000065"/>
                </a:solidFill>
                <a:latin typeface="Arial"/>
                <a:cs typeface="Arial"/>
              </a:rPr>
              <a:t>u</a:t>
            </a:r>
            <a:r>
              <a:rPr b="1" dirty="0">
                <a:solidFill>
                  <a:srgbClr val="000065"/>
                </a:solidFill>
                <a:latin typeface="Arial"/>
                <a:cs typeface="Arial"/>
              </a:rPr>
              <a:t>c</a:t>
            </a:r>
            <a:r>
              <a:rPr b="1" spc="-9" dirty="0">
                <a:solidFill>
                  <a:srgbClr val="000065"/>
                </a:solidFill>
                <a:latin typeface="Arial"/>
                <a:cs typeface="Arial"/>
              </a:rPr>
              <a:t>j</a:t>
            </a:r>
            <a:r>
              <a:rPr b="1" dirty="0">
                <a:solidFill>
                  <a:srgbClr val="000065"/>
                </a:solidFill>
                <a:latin typeface="Arial"/>
                <a:cs typeface="Arial"/>
              </a:rPr>
              <a:t>e</a:t>
            </a:r>
            <a:r>
              <a:rPr b="1" spc="-4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b="1" spc="-9" dirty="0">
                <a:solidFill>
                  <a:srgbClr val="000065"/>
                </a:solidFill>
                <a:latin typeface="Arial"/>
                <a:cs typeface="Arial"/>
              </a:rPr>
              <a:t>m</a:t>
            </a:r>
            <a:r>
              <a:rPr b="1" dirty="0">
                <a:solidFill>
                  <a:srgbClr val="000065"/>
                </a:solidFill>
                <a:latin typeface="Arial"/>
                <a:cs typeface="Arial"/>
              </a:rPr>
              <a:t>ac</a:t>
            </a:r>
            <a:r>
              <a:rPr b="1" spc="-9" dirty="0">
                <a:solidFill>
                  <a:srgbClr val="000065"/>
                </a:solidFill>
                <a:latin typeface="Arial"/>
                <a:cs typeface="Arial"/>
              </a:rPr>
              <a:t>i</a:t>
            </a:r>
            <a:r>
              <a:rPr b="1" dirty="0">
                <a:solidFill>
                  <a:srgbClr val="000065"/>
                </a:solidFill>
                <a:latin typeface="Arial"/>
                <a:cs typeface="Arial"/>
              </a:rPr>
              <a:t>er</a:t>
            </a:r>
            <a:r>
              <a:rPr b="1" spc="4" dirty="0">
                <a:solidFill>
                  <a:srgbClr val="000065"/>
                </a:solidFill>
                <a:latin typeface="Arial"/>
                <a:cs typeface="Arial"/>
              </a:rPr>
              <a:t>z</a:t>
            </a:r>
            <a:r>
              <a:rPr b="1" spc="-31" dirty="0">
                <a:solidFill>
                  <a:srgbClr val="000065"/>
                </a:solidFill>
                <a:latin typeface="Arial"/>
                <a:cs typeface="Arial"/>
              </a:rPr>
              <a:t>y</a:t>
            </a:r>
            <a:r>
              <a:rPr b="1" dirty="0">
                <a:solidFill>
                  <a:srgbClr val="000065"/>
                </a:solidFill>
                <a:latin typeface="Arial"/>
                <a:cs typeface="Arial"/>
              </a:rPr>
              <a:t>stą.</a:t>
            </a:r>
            <a:endParaRPr dirty="0">
              <a:latin typeface="Arial"/>
              <a:cs typeface="Arial"/>
            </a:endParaRPr>
          </a:p>
          <a:p>
            <a:pPr>
              <a:spcBef>
                <a:spcPts val="7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907532" indent="-543962"/>
            <a:r>
              <a:rPr sz="1400" b="1" u="heavy" spc="-9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http:</a:t>
            </a:r>
            <a:r>
              <a:rPr sz="1400" b="1" u="heavy" spc="-4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//ec.e</a:t>
            </a:r>
            <a:r>
              <a:rPr sz="1400" b="1" u="heavy" spc="-9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u</a:t>
            </a:r>
            <a:r>
              <a:rPr sz="1400" b="1" u="heavy" spc="-4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r</a:t>
            </a:r>
            <a:r>
              <a:rPr sz="1400" b="1" u="heavy" spc="-9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op</a:t>
            </a:r>
            <a:r>
              <a:rPr sz="1400" b="1" u="heavy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a</a:t>
            </a:r>
            <a:r>
              <a:rPr sz="1400" b="1" u="heavy" spc="-4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.e</a:t>
            </a:r>
            <a:r>
              <a:rPr sz="1400" b="1" u="heavy" spc="-9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u</a:t>
            </a:r>
            <a:r>
              <a:rPr sz="1400" b="1" u="heavy" spc="-4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/researc</a:t>
            </a:r>
            <a:r>
              <a:rPr sz="1400" b="1" u="heavy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h</a:t>
            </a:r>
            <a:r>
              <a:rPr sz="1400" b="1" u="heavy" spc="-4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/</a:t>
            </a:r>
            <a:r>
              <a:rPr sz="1400" b="1" u="heavy" spc="-9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p</a:t>
            </a:r>
            <a:r>
              <a:rPr sz="1400" b="1" u="heavy" spc="-4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a</a:t>
            </a:r>
            <a:r>
              <a:rPr sz="1400" b="1" u="heavy" spc="4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r</a:t>
            </a:r>
            <a:r>
              <a:rPr sz="1400" b="1" u="heavy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t</a:t>
            </a:r>
            <a:r>
              <a:rPr sz="1400" b="1" u="heavy" spc="-4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ici</a:t>
            </a:r>
            <a:r>
              <a:rPr sz="1400" b="1" u="heavy" spc="-9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p</a:t>
            </a:r>
            <a:r>
              <a:rPr sz="1400" b="1" u="heavy" spc="-4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a</a:t>
            </a:r>
            <a:r>
              <a:rPr sz="1400" b="1" u="heavy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n</a:t>
            </a:r>
            <a:r>
              <a:rPr sz="1400" b="1" u="heavy" spc="-9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t</a:t>
            </a:r>
            <a:r>
              <a:rPr sz="1400" b="1" u="heavy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s</a:t>
            </a:r>
            <a:r>
              <a:rPr sz="1400" b="1" u="heavy" spc="-4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/</a:t>
            </a:r>
            <a:r>
              <a:rPr sz="1400" b="1" u="heavy" spc="-9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po</a:t>
            </a:r>
            <a:r>
              <a:rPr sz="1400" b="1" u="heavy" spc="4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r</a:t>
            </a:r>
            <a:r>
              <a:rPr sz="1400" b="1" u="heavy" spc="-9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t</a:t>
            </a:r>
            <a:r>
              <a:rPr sz="1400" b="1" u="heavy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a</a:t>
            </a:r>
            <a:r>
              <a:rPr sz="1400" b="1" u="heavy" spc="-4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l/</a:t>
            </a:r>
            <a:r>
              <a:rPr sz="1400" b="1" u="heavy" spc="-9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d</a:t>
            </a:r>
            <a:r>
              <a:rPr sz="1400" b="1" u="heavy" spc="-4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es</a:t>
            </a:r>
            <a:r>
              <a:rPr sz="1400" b="1" u="heavy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k</a:t>
            </a:r>
            <a:r>
              <a:rPr sz="1400" b="1" u="heavy" spc="-9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to</a:t>
            </a:r>
            <a:r>
              <a:rPr sz="1400" b="1" u="heavy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p</a:t>
            </a:r>
            <a:r>
              <a:rPr sz="1400" b="1" u="heavy" spc="-4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/e</a:t>
            </a:r>
            <a:r>
              <a:rPr sz="1400" b="1" u="heavy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n</a:t>
            </a:r>
            <a:r>
              <a:rPr sz="1400" b="1" u="heavy" spc="-4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/ex</a:t>
            </a:r>
            <a:r>
              <a:rPr sz="1400" b="1" u="heavy" spc="-9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p</a:t>
            </a:r>
            <a:r>
              <a:rPr sz="1400" b="1" u="heavy" spc="-4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e</a:t>
            </a:r>
            <a:r>
              <a:rPr sz="1400" b="1" u="heavy" spc="4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r</a:t>
            </a:r>
            <a:r>
              <a:rPr sz="1400" b="1" u="heavy" spc="-9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t</a:t>
            </a:r>
            <a:r>
              <a:rPr sz="1400" b="1" u="heavy" spc="-4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s</a:t>
            </a:r>
            <a:r>
              <a:rPr sz="1400" b="1" u="heavy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/</a:t>
            </a:r>
            <a:r>
              <a:rPr sz="1400" b="1" u="heavy" spc="-4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i</a:t>
            </a:r>
            <a:r>
              <a:rPr sz="1400" b="1" u="heavy" spc="-9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nd</a:t>
            </a:r>
            <a:r>
              <a:rPr sz="1400" b="1" u="heavy" spc="-4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e</a:t>
            </a:r>
            <a:r>
              <a:rPr sz="1400" b="1" u="heavy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x</a:t>
            </a:r>
            <a:r>
              <a:rPr sz="1400" b="1" u="heavy" spc="-4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.</a:t>
            </a:r>
            <a:r>
              <a:rPr sz="1400" b="1" u="heavy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h</a:t>
            </a:r>
            <a:r>
              <a:rPr sz="1400" b="1" u="heavy" spc="-9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t</a:t>
            </a:r>
            <a:r>
              <a:rPr sz="1400" b="1" u="heavy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m</a:t>
            </a:r>
            <a:r>
              <a:rPr sz="1400" b="1" u="heavy" spc="-4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l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spcBef>
                <a:spcPts val="3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907532"/>
            <a:r>
              <a:rPr sz="1400" b="1" spc="-9" dirty="0">
                <a:solidFill>
                  <a:srgbClr val="000065"/>
                </a:solidFill>
                <a:latin typeface="Arial"/>
                <a:cs typeface="Arial"/>
              </a:rPr>
              <a:t>U</a:t>
            </a:r>
            <a:r>
              <a:rPr sz="1400" b="1" spc="-4" dirty="0">
                <a:solidFill>
                  <a:srgbClr val="000065"/>
                </a:solidFill>
                <a:latin typeface="Arial"/>
                <a:cs typeface="Arial"/>
              </a:rPr>
              <a:t>r</a:t>
            </a:r>
            <a:r>
              <a:rPr sz="1400" b="1" dirty="0">
                <a:solidFill>
                  <a:srgbClr val="000065"/>
                </a:solidFill>
                <a:latin typeface="Arial"/>
                <a:cs typeface="Arial"/>
              </a:rPr>
              <a:t>z</a:t>
            </a:r>
            <a:r>
              <a:rPr sz="1400" b="1" spc="-4" dirty="0">
                <a:solidFill>
                  <a:srgbClr val="000065"/>
                </a:solidFill>
                <a:latin typeface="Arial"/>
                <a:cs typeface="Arial"/>
              </a:rPr>
              <a:t>ę</a:t>
            </a:r>
            <a:r>
              <a:rPr sz="1400" b="1" spc="-9" dirty="0">
                <a:solidFill>
                  <a:srgbClr val="000065"/>
                </a:solidFill>
                <a:latin typeface="Arial"/>
                <a:cs typeface="Arial"/>
              </a:rPr>
              <a:t>dn</a:t>
            </a:r>
            <a:r>
              <a:rPr sz="1400" b="1" spc="-4" dirty="0">
                <a:solidFill>
                  <a:srgbClr val="000065"/>
                </a:solidFill>
                <a:latin typeface="Arial"/>
                <a:cs typeface="Arial"/>
              </a:rPr>
              <a:t>icy</a:t>
            </a:r>
            <a:r>
              <a:rPr sz="1400" b="1" spc="9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sz="1400" b="1" spc="-9" dirty="0">
                <a:solidFill>
                  <a:srgbClr val="000065"/>
                </a:solidFill>
                <a:latin typeface="Arial"/>
                <a:cs typeface="Arial"/>
              </a:rPr>
              <a:t>K</a:t>
            </a:r>
            <a:r>
              <a:rPr sz="1400" b="1" spc="-4" dirty="0">
                <a:solidFill>
                  <a:srgbClr val="000065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sz="1400" b="1" spc="26" dirty="0">
                <a:solidFill>
                  <a:srgbClr val="000065"/>
                </a:solidFill>
                <a:latin typeface="Arial"/>
                <a:cs typeface="Arial"/>
              </a:rPr>
              <a:t>w</a:t>
            </a:r>
            <a:r>
              <a:rPr sz="1400" b="1" spc="-39" dirty="0">
                <a:solidFill>
                  <a:srgbClr val="000065"/>
                </a:solidFill>
                <a:latin typeface="Arial"/>
                <a:cs typeface="Arial"/>
              </a:rPr>
              <a:t>y</a:t>
            </a:r>
            <a:r>
              <a:rPr sz="1400" b="1" spc="-9" dirty="0">
                <a:solidFill>
                  <a:srgbClr val="000065"/>
                </a:solidFill>
                <a:latin typeface="Arial"/>
                <a:cs typeface="Arial"/>
              </a:rPr>
              <a:t>b</a:t>
            </a:r>
            <a:r>
              <a:rPr sz="1400" b="1" spc="-4" dirty="0">
                <a:solidFill>
                  <a:srgbClr val="000065"/>
                </a:solidFill>
                <a:latin typeface="Arial"/>
                <a:cs typeface="Arial"/>
              </a:rPr>
              <a:t>ierają</a:t>
            </a:r>
            <a:r>
              <a:rPr sz="1400" b="1" spc="57" dirty="0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sz="1400" b="1" spc="-4" dirty="0">
                <a:solidFill>
                  <a:srgbClr val="000065"/>
                </a:solidFill>
                <a:latin typeface="Arial"/>
                <a:cs typeface="Arial"/>
              </a:rPr>
              <a:t>eks</a:t>
            </a:r>
            <a:r>
              <a:rPr sz="1400" b="1" spc="-9" dirty="0">
                <a:solidFill>
                  <a:srgbClr val="000065"/>
                </a:solidFill>
                <a:latin typeface="Arial"/>
                <a:cs typeface="Arial"/>
              </a:rPr>
              <a:t>p</a:t>
            </a:r>
            <a:r>
              <a:rPr sz="1400" b="1" spc="-4" dirty="0">
                <a:solidFill>
                  <a:srgbClr val="000065"/>
                </a:solidFill>
                <a:latin typeface="Arial"/>
                <a:cs typeface="Arial"/>
              </a:rPr>
              <a:t>er</a:t>
            </a:r>
            <a:r>
              <a:rPr sz="1400" b="1" spc="-9" dirty="0">
                <a:solidFill>
                  <a:srgbClr val="000065"/>
                </a:solidFill>
                <a:latin typeface="Arial"/>
                <a:cs typeface="Arial"/>
              </a:rPr>
              <a:t>tó</a:t>
            </a:r>
            <a:r>
              <a:rPr sz="1400" b="1" spc="-4" dirty="0">
                <a:solidFill>
                  <a:srgbClr val="000065"/>
                </a:solidFill>
                <a:latin typeface="Arial"/>
                <a:cs typeface="Arial"/>
              </a:rPr>
              <a:t>w</a:t>
            </a:r>
            <a:r>
              <a:rPr sz="1400" b="1" spc="22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sz="1400" b="1" spc="-9" dirty="0">
                <a:solidFill>
                  <a:srgbClr val="000065"/>
                </a:solidFill>
                <a:latin typeface="Arial"/>
                <a:cs typeface="Arial"/>
              </a:rPr>
              <a:t>(o</a:t>
            </a:r>
            <a:r>
              <a:rPr sz="1400" b="1" spc="-4" dirty="0">
                <a:solidFill>
                  <a:srgbClr val="000065"/>
                </a:solidFill>
                <a:latin typeface="Arial"/>
                <a:cs typeface="Arial"/>
              </a:rPr>
              <a:t>ce</a:t>
            </a:r>
            <a:r>
              <a:rPr sz="1400" b="1" spc="-9" dirty="0">
                <a:solidFill>
                  <a:srgbClr val="000065"/>
                </a:solidFill>
                <a:latin typeface="Arial"/>
                <a:cs typeface="Arial"/>
              </a:rPr>
              <a:t>n</a:t>
            </a:r>
            <a:r>
              <a:rPr sz="1400" b="1" spc="-4" dirty="0">
                <a:solidFill>
                  <a:srgbClr val="000065"/>
                </a:solidFill>
                <a:latin typeface="Arial"/>
                <a:cs typeface="Arial"/>
              </a:rPr>
              <a:t>iając</a:t>
            </a:r>
            <a:r>
              <a:rPr sz="1400" b="1" spc="-39" dirty="0">
                <a:solidFill>
                  <a:srgbClr val="000065"/>
                </a:solidFill>
                <a:latin typeface="Arial"/>
                <a:cs typeface="Arial"/>
              </a:rPr>
              <a:t>y</a:t>
            </a:r>
            <a:r>
              <a:rPr sz="1400" b="1" spc="-4" dirty="0">
                <a:solidFill>
                  <a:srgbClr val="000065"/>
                </a:solidFill>
                <a:latin typeface="Arial"/>
                <a:cs typeface="Arial"/>
              </a:rPr>
              <a:t>ch</a:t>
            </a:r>
            <a:r>
              <a:rPr sz="1400" b="1" spc="48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sz="1400" b="1" spc="26" dirty="0">
                <a:solidFill>
                  <a:srgbClr val="000065"/>
                </a:solidFill>
                <a:latin typeface="Arial"/>
                <a:cs typeface="Arial"/>
              </a:rPr>
              <a:t>w</a:t>
            </a:r>
            <a:r>
              <a:rPr sz="1400" b="1" spc="-9" dirty="0">
                <a:solidFill>
                  <a:srgbClr val="000065"/>
                </a:solidFill>
                <a:latin typeface="Arial"/>
                <a:cs typeface="Arial"/>
              </a:rPr>
              <a:t>n</a:t>
            </a:r>
            <a:r>
              <a:rPr sz="1400" b="1" spc="-4" dirty="0">
                <a:solidFill>
                  <a:srgbClr val="000065"/>
                </a:solidFill>
                <a:latin typeface="Arial"/>
                <a:cs typeface="Arial"/>
              </a:rPr>
              <a:t>i</a:t>
            </a:r>
            <a:r>
              <a:rPr sz="1400" b="1" spc="-9" dirty="0">
                <a:solidFill>
                  <a:srgbClr val="000065"/>
                </a:solidFill>
                <a:latin typeface="Arial"/>
                <a:cs typeface="Arial"/>
              </a:rPr>
              <a:t>o</a:t>
            </a:r>
            <a:r>
              <a:rPr sz="1400" b="1" spc="-4" dirty="0">
                <a:solidFill>
                  <a:srgbClr val="000065"/>
                </a:solidFill>
                <a:latin typeface="Arial"/>
                <a:cs typeface="Arial"/>
              </a:rPr>
              <a:t>ski) z</a:t>
            </a:r>
            <a:r>
              <a:rPr sz="1400" b="1" spc="4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sz="1400" b="1" spc="-9" dirty="0">
                <a:solidFill>
                  <a:srgbClr val="000065"/>
                </a:solidFill>
                <a:latin typeface="Arial"/>
                <a:cs typeface="Arial"/>
              </a:rPr>
              <a:t>t</a:t>
            </a:r>
            <a:r>
              <a:rPr sz="1400" b="1" spc="-4" dirty="0">
                <a:solidFill>
                  <a:srgbClr val="000065"/>
                </a:solidFill>
                <a:latin typeface="Arial"/>
                <a:cs typeface="Arial"/>
              </a:rPr>
              <a:t>ej</a:t>
            </a:r>
            <a:r>
              <a:rPr sz="1400" b="1" spc="18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sz="1400" b="1" spc="-9" dirty="0">
                <a:solidFill>
                  <a:srgbClr val="000065"/>
                </a:solidFill>
                <a:latin typeface="Arial"/>
                <a:cs typeface="Arial"/>
              </a:rPr>
              <a:t>b</a:t>
            </a:r>
            <a:r>
              <a:rPr sz="1400" b="1" spc="-4" dirty="0">
                <a:solidFill>
                  <a:srgbClr val="000065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0065"/>
                </a:solidFill>
                <a:latin typeface="Arial"/>
                <a:cs typeface="Arial"/>
              </a:rPr>
              <a:t>z</a:t>
            </a:r>
            <a:r>
              <a:rPr sz="1400" b="1" spc="-145" dirty="0">
                <a:solidFill>
                  <a:srgbClr val="000065"/>
                </a:solidFill>
                <a:latin typeface="Arial"/>
                <a:cs typeface="Arial"/>
              </a:rPr>
              <a:t>y</a:t>
            </a:r>
            <a:r>
              <a:rPr sz="1400" b="1" spc="-4" dirty="0">
                <a:solidFill>
                  <a:srgbClr val="000065"/>
                </a:solidFill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  <a:p>
            <a:pPr marL="634716" marR="395861" indent="-249989">
              <a:lnSpc>
                <a:spcPct val="120000"/>
              </a:lnSpc>
              <a:tabLst>
                <a:tab pos="785600" algn="l"/>
              </a:tabLst>
            </a:pPr>
            <a:r>
              <a:rPr sz="1400" spc="53" dirty="0">
                <a:solidFill>
                  <a:srgbClr val="003299"/>
                </a:solidFill>
                <a:latin typeface="Wingdings"/>
                <a:cs typeface="Wingdings"/>
              </a:rPr>
              <a:t></a:t>
            </a:r>
            <a:r>
              <a:rPr sz="1400" spc="53" dirty="0">
                <a:solidFill>
                  <a:srgbClr val="003299"/>
                </a:solidFill>
                <a:latin typeface="Times New Roman"/>
                <a:cs typeface="Times New Roman"/>
              </a:rPr>
              <a:t>		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ud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zi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ał</a:t>
            </a:r>
            <a:r>
              <a:rPr sz="1400" spc="-9" dirty="0">
                <a:solidFill>
                  <a:srgbClr val="000045"/>
                </a:solidFill>
                <a:latin typeface="Arial"/>
                <a:cs typeface="Arial"/>
              </a:rPr>
              <a:t> 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w o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c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en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i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e</a:t>
            </a:r>
            <a:r>
              <a:rPr sz="1400" spc="-13" dirty="0">
                <a:solidFill>
                  <a:srgbClr val="000045"/>
                </a:solidFill>
                <a:latin typeface="Arial"/>
                <a:cs typeface="Arial"/>
              </a:rPr>
              <a:t> 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to</a:t>
            </a:r>
            <a:r>
              <a:rPr sz="1400" spc="9" dirty="0">
                <a:solidFill>
                  <a:srgbClr val="000045"/>
                </a:solidFill>
                <a:latin typeface="Arial"/>
                <a:cs typeface="Arial"/>
              </a:rPr>
              <a:t> </a:t>
            </a:r>
            <a:r>
              <a:rPr sz="1400" b="1" spc="-9" dirty="0">
                <a:solidFill>
                  <a:srgbClr val="C00000"/>
                </a:solidFill>
                <a:latin typeface="Arial"/>
                <a:cs typeface="Arial"/>
              </a:rPr>
              <a:t>do</a:t>
            </a:r>
            <a:r>
              <a:rPr sz="1400" b="1" spc="-4" dirty="0">
                <a:solidFill>
                  <a:srgbClr val="C00000"/>
                </a:solidFill>
                <a:latin typeface="Arial"/>
                <a:cs typeface="Arial"/>
              </a:rPr>
              <a:t>sk</a:t>
            </a:r>
            <a:r>
              <a:rPr sz="1400" b="1" spc="-9" dirty="0">
                <a:solidFill>
                  <a:srgbClr val="C00000"/>
                </a:solidFill>
                <a:latin typeface="Arial"/>
                <a:cs typeface="Arial"/>
              </a:rPr>
              <a:t>on</a:t>
            </a:r>
            <a:r>
              <a:rPr sz="1400" b="1" spc="-4" dirty="0">
                <a:solidFill>
                  <a:srgbClr val="C00000"/>
                </a:solidFill>
                <a:latin typeface="Arial"/>
                <a:cs typeface="Arial"/>
              </a:rPr>
              <a:t>ała</a:t>
            </a:r>
            <a:r>
              <a:rPr sz="1400" b="1" spc="18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4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z</a:t>
            </a:r>
            <a:r>
              <a:rPr sz="1400" b="1" spc="-4" dirty="0">
                <a:solidFill>
                  <a:srgbClr val="C00000"/>
                </a:solidFill>
                <a:latin typeface="Arial"/>
                <a:cs typeface="Arial"/>
              </a:rPr>
              <a:t>k</a:t>
            </a:r>
            <a:r>
              <a:rPr sz="1400" b="1" spc="-9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1400" b="1" spc="-4" dirty="0">
                <a:solidFill>
                  <a:srgbClr val="C00000"/>
                </a:solidFill>
                <a:latin typeface="Arial"/>
                <a:cs typeface="Arial"/>
              </a:rPr>
              <a:t>ła</a:t>
            </a:r>
            <a:r>
              <a:rPr sz="1400" b="1" spc="9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9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1400" b="1" spc="-4" dirty="0">
                <a:solidFill>
                  <a:srgbClr val="C00000"/>
                </a:solidFill>
                <a:latin typeface="Arial"/>
                <a:cs typeface="Arial"/>
              </a:rPr>
              <a:t>isa</a:t>
            </a:r>
            <a:r>
              <a:rPr sz="1400" b="1" spc="-9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1400" b="1" spc="-4" dirty="0">
                <a:solidFill>
                  <a:srgbClr val="C00000"/>
                </a:solidFill>
                <a:latin typeface="Arial"/>
                <a:cs typeface="Arial"/>
              </a:rPr>
              <a:t>ia</a:t>
            </a:r>
            <a:r>
              <a:rPr sz="1400" b="1" spc="18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9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1400" b="1" spc="-4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1400" b="1" spc="-9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1400" b="1" spc="-4" dirty="0">
                <a:solidFill>
                  <a:srgbClr val="C00000"/>
                </a:solidFill>
                <a:latin typeface="Arial"/>
                <a:cs typeface="Arial"/>
              </a:rPr>
              <a:t>jek</a:t>
            </a:r>
            <a:r>
              <a:rPr sz="1400" b="1" spc="-9" dirty="0">
                <a:solidFill>
                  <a:srgbClr val="C00000"/>
                </a:solidFill>
                <a:latin typeface="Arial"/>
                <a:cs typeface="Arial"/>
              </a:rPr>
              <a:t>tó</a:t>
            </a:r>
            <a:r>
              <a:rPr sz="1400" b="1" spc="26" dirty="0">
                <a:solidFill>
                  <a:srgbClr val="C00000"/>
                </a:solidFill>
                <a:latin typeface="Arial"/>
                <a:cs typeface="Arial"/>
              </a:rPr>
              <a:t>w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: 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z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ao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szcz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ęd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z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a</a:t>
            </a:r>
            <a:r>
              <a:rPr sz="1400" spc="-22" dirty="0">
                <a:solidFill>
                  <a:srgbClr val="00004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cz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as</a:t>
            </a:r>
            <a:r>
              <a:rPr sz="1400" spc="4" dirty="0">
                <a:solidFill>
                  <a:srgbClr val="000045"/>
                </a:solidFill>
                <a:latin typeface="Arial"/>
                <a:cs typeface="Arial"/>
              </a:rPr>
              <a:t> 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na p</a:t>
            </a:r>
            <a:r>
              <a:rPr sz="1400" spc="-9" dirty="0">
                <a:solidFill>
                  <a:srgbClr val="000045"/>
                </a:solidFill>
                <a:latin typeface="Arial"/>
                <a:cs typeface="Arial"/>
              </a:rPr>
              <a:t>r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z</a:t>
            </a:r>
            <a:r>
              <a:rPr sz="1400" spc="-22" dirty="0">
                <a:solidFill>
                  <a:srgbClr val="000045"/>
                </a:solidFill>
                <a:latin typeface="Arial"/>
                <a:cs typeface="Arial"/>
              </a:rPr>
              <a:t>y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goto</a:t>
            </a:r>
            <a:r>
              <a:rPr sz="1400" spc="-18" dirty="0">
                <a:solidFill>
                  <a:srgbClr val="000045"/>
                </a:solidFill>
                <a:latin typeface="Arial"/>
                <a:cs typeface="Arial"/>
              </a:rPr>
              <a:t>w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an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i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e</a:t>
            </a:r>
            <a:r>
              <a:rPr sz="1400" spc="31" dirty="0">
                <a:solidFill>
                  <a:srgbClr val="000045"/>
                </a:solidFill>
                <a:latin typeface="Arial"/>
                <a:cs typeface="Arial"/>
              </a:rPr>
              <a:t> </a:t>
            </a:r>
            <a:r>
              <a:rPr sz="1400" spc="-18" dirty="0">
                <a:solidFill>
                  <a:srgbClr val="000045"/>
                </a:solidFill>
                <a:latin typeface="Arial"/>
                <a:cs typeface="Arial"/>
              </a:rPr>
              <a:t>w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ł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s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nego </a:t>
            </a:r>
            <a:r>
              <a:rPr sz="1400" spc="-18" dirty="0">
                <a:solidFill>
                  <a:srgbClr val="000045"/>
                </a:solidFill>
                <a:latin typeface="Arial"/>
                <a:cs typeface="Arial"/>
              </a:rPr>
              <a:t>w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i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o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sk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u i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 z</a:t>
            </a:r>
            <a:r>
              <a:rPr sz="1400" spc="-18" dirty="0">
                <a:solidFill>
                  <a:srgbClr val="000045"/>
                </a:solidFill>
                <a:latin typeface="Arial"/>
                <a:cs typeface="Arial"/>
              </a:rPr>
              <a:t>w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i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ę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ksz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a</a:t>
            </a:r>
            <a:r>
              <a:rPr sz="1400" spc="-13" dirty="0">
                <a:solidFill>
                  <a:srgbClr val="00004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sz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an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s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e</a:t>
            </a:r>
            <a:r>
              <a:rPr sz="1400" spc="-13" dirty="0">
                <a:solidFill>
                  <a:srgbClr val="00004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s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u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kc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s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u;</a:t>
            </a:r>
            <a:endParaRPr sz="1400" dirty="0">
              <a:latin typeface="Arial"/>
              <a:cs typeface="Arial"/>
            </a:endParaRPr>
          </a:p>
          <a:p>
            <a:pPr marL="685938" marR="398645" indent="-300655">
              <a:lnSpc>
                <a:spcPct val="120000"/>
              </a:lnSpc>
              <a:spcBef>
                <a:spcPts val="250"/>
              </a:spcBef>
              <a:tabLst>
                <a:tab pos="785600" algn="l"/>
              </a:tabLst>
            </a:pPr>
            <a:r>
              <a:rPr sz="1400" spc="53" dirty="0">
                <a:solidFill>
                  <a:srgbClr val="003299"/>
                </a:solidFill>
                <a:latin typeface="Wingdings"/>
                <a:cs typeface="Wingdings"/>
              </a:rPr>
              <a:t></a:t>
            </a:r>
            <a:r>
              <a:rPr sz="1400" spc="53" dirty="0">
                <a:solidFill>
                  <a:srgbClr val="003299"/>
                </a:solidFill>
                <a:latin typeface="Times New Roman"/>
                <a:cs typeface="Times New Roman"/>
              </a:rPr>
              <a:t>		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z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a</a:t>
            </a:r>
            <a:r>
              <a:rPr sz="1400" spc="9" dirty="0">
                <a:solidFill>
                  <a:srgbClr val="000045"/>
                </a:solidFill>
                <a:latin typeface="Arial"/>
                <a:cs typeface="Arial"/>
              </a:rPr>
              <a:t> </a:t>
            </a:r>
            <a:r>
              <a:rPr sz="1400" spc="-9" dirty="0">
                <a:solidFill>
                  <a:srgbClr val="000045"/>
                </a:solidFill>
                <a:latin typeface="Arial"/>
                <a:cs typeface="Arial"/>
              </a:rPr>
              <a:t>"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nau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k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ę"</a:t>
            </a:r>
            <a:r>
              <a:rPr sz="1400" spc="-18" dirty="0">
                <a:solidFill>
                  <a:srgbClr val="000045"/>
                </a:solidFill>
                <a:latin typeface="Arial"/>
                <a:cs typeface="Arial"/>
              </a:rPr>
              <a:t> 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 </a:t>
            </a:r>
            <a:r>
              <a:rPr sz="1400" spc="-18" dirty="0">
                <a:solidFill>
                  <a:srgbClr val="000045"/>
                </a:solidFill>
                <a:latin typeface="Arial"/>
                <a:cs typeface="Arial"/>
              </a:rPr>
              <a:t>w</a:t>
            </a:r>
            <a:r>
              <a:rPr sz="1400" spc="-22" dirty="0">
                <a:solidFill>
                  <a:srgbClr val="000045"/>
                </a:solidFill>
                <a:latin typeface="Arial"/>
                <a:cs typeface="Arial"/>
              </a:rPr>
              <a:t>y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k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onaną</a:t>
            </a:r>
            <a:r>
              <a:rPr sz="1400" spc="70" dirty="0">
                <a:solidFill>
                  <a:srgbClr val="000045"/>
                </a:solidFill>
                <a:latin typeface="Times New Roman"/>
                <a:cs typeface="Times New Roman"/>
              </a:rPr>
              <a:t> 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p</a:t>
            </a:r>
            <a:r>
              <a:rPr sz="1400" spc="-9" dirty="0">
                <a:solidFill>
                  <a:srgbClr val="000045"/>
                </a:solidFill>
                <a:latin typeface="Arial"/>
                <a:cs typeface="Arial"/>
              </a:rPr>
              <a:t>r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c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ę</a:t>
            </a:r>
            <a:r>
              <a:rPr sz="1400" spc="35" dirty="0">
                <a:solidFill>
                  <a:srgbClr val="000045"/>
                </a:solidFill>
                <a:latin typeface="Times New Roman"/>
                <a:cs typeface="Times New Roman"/>
              </a:rPr>
              <a:t> </a:t>
            </a:r>
            <a:r>
              <a:rPr sz="1400" b="1" spc="-4" dirty="0">
                <a:solidFill>
                  <a:srgbClr val="C00000"/>
                </a:solidFill>
                <a:latin typeface="Arial"/>
                <a:cs typeface="Arial"/>
              </a:rPr>
              <a:t>eks</a:t>
            </a:r>
            <a:r>
              <a:rPr sz="1400" b="1" spc="-9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1400" b="1" spc="-4" dirty="0">
                <a:solidFill>
                  <a:srgbClr val="C00000"/>
                </a:solidFill>
                <a:latin typeface="Arial"/>
                <a:cs typeface="Arial"/>
              </a:rPr>
              <a:t>ert</a:t>
            </a:r>
            <a:r>
              <a:rPr sz="1400" b="1" spc="13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9" dirty="0">
                <a:solidFill>
                  <a:srgbClr val="C00000"/>
                </a:solidFill>
                <a:latin typeface="Arial"/>
                <a:cs typeface="Arial"/>
              </a:rPr>
              <a:t>ot</a:t>
            </a:r>
            <a:r>
              <a:rPr sz="1400" b="1" spc="-4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z</a:t>
            </a:r>
            <a:r>
              <a:rPr sz="1400" b="1" spc="-39" dirty="0">
                <a:solidFill>
                  <a:srgbClr val="C00000"/>
                </a:solidFill>
                <a:latin typeface="Arial"/>
                <a:cs typeface="Arial"/>
              </a:rPr>
              <a:t>y</a:t>
            </a:r>
            <a:r>
              <a:rPr sz="1400" b="1" spc="-9" dirty="0">
                <a:solidFill>
                  <a:srgbClr val="C00000"/>
                </a:solidFill>
                <a:latin typeface="Arial"/>
                <a:cs typeface="Arial"/>
              </a:rPr>
              <a:t>mu</a:t>
            </a:r>
            <a:r>
              <a:rPr sz="1400" b="1" spc="-4" dirty="0">
                <a:solidFill>
                  <a:srgbClr val="C00000"/>
                </a:solidFill>
                <a:latin typeface="Arial"/>
                <a:cs typeface="Arial"/>
              </a:rPr>
              <a:t>je</a:t>
            </a:r>
            <a:r>
              <a:rPr sz="1400" b="1" spc="6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9" dirty="0">
                <a:solidFill>
                  <a:srgbClr val="C00000"/>
                </a:solidFill>
                <a:latin typeface="Arial"/>
                <a:cs typeface="Arial"/>
              </a:rPr>
              <a:t>hono</a:t>
            </a:r>
            <a:r>
              <a:rPr sz="1400" b="1" spc="-4" dirty="0">
                <a:solidFill>
                  <a:srgbClr val="C00000"/>
                </a:solidFill>
                <a:latin typeface="Arial"/>
                <a:cs typeface="Arial"/>
              </a:rPr>
              <a:t>rari</a:t>
            </a:r>
            <a:r>
              <a:rPr sz="1400" b="1" spc="-9" dirty="0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sz="1400" b="1" spc="-4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1400" b="1" spc="26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pl-PL" sz="1400" spc="-4" dirty="0" smtClean="0">
                <a:solidFill>
                  <a:srgbClr val="000045"/>
                </a:solidFill>
                <a:latin typeface="Arial"/>
                <a:cs typeface="Arial"/>
              </a:rPr>
              <a:t>–</a:t>
            </a:r>
            <a:r>
              <a:rPr sz="1400" spc="4" dirty="0" smtClean="0">
                <a:solidFill>
                  <a:srgbClr val="000045"/>
                </a:solidFill>
                <a:latin typeface="Arial"/>
                <a:cs typeface="Arial"/>
              </a:rPr>
              <a:t> </a:t>
            </a:r>
            <a:r>
              <a:rPr sz="1400" spc="-4" dirty="0" smtClean="0">
                <a:solidFill>
                  <a:srgbClr val="000045"/>
                </a:solidFill>
                <a:latin typeface="Arial"/>
                <a:cs typeface="Arial"/>
              </a:rPr>
              <a:t>450eu</a:t>
            </a:r>
            <a:r>
              <a:rPr sz="1400" spc="-9" dirty="0" smtClean="0">
                <a:solidFill>
                  <a:srgbClr val="000045"/>
                </a:solidFill>
                <a:latin typeface="Arial"/>
                <a:cs typeface="Arial"/>
              </a:rPr>
              <a:t>r</a:t>
            </a:r>
            <a:r>
              <a:rPr sz="1400" spc="-4" dirty="0" smtClean="0">
                <a:solidFill>
                  <a:srgbClr val="000045"/>
                </a:solidFill>
                <a:latin typeface="Arial"/>
                <a:cs typeface="Arial"/>
              </a:rPr>
              <a:t>o/</a:t>
            </a:r>
            <a:r>
              <a:rPr sz="1400" spc="-4" dirty="0" err="1" smtClean="0">
                <a:solidFill>
                  <a:srgbClr val="000045"/>
                </a:solidFill>
                <a:latin typeface="Arial"/>
                <a:cs typeface="Arial"/>
              </a:rPr>
              <a:t>d</a:t>
            </a:r>
            <a:r>
              <a:rPr sz="1400" dirty="0" err="1" smtClean="0">
                <a:solidFill>
                  <a:srgbClr val="000045"/>
                </a:solidFill>
                <a:latin typeface="Arial"/>
                <a:cs typeface="Arial"/>
              </a:rPr>
              <a:t>zi</a:t>
            </a:r>
            <a:r>
              <a:rPr sz="1400" spc="-4" dirty="0" err="1" smtClean="0">
                <a:solidFill>
                  <a:srgbClr val="000045"/>
                </a:solidFill>
                <a:latin typeface="Arial"/>
                <a:cs typeface="Arial"/>
              </a:rPr>
              <a:t>eń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, </a:t>
            </a:r>
            <a:r>
              <a:rPr sz="1400" spc="-9" dirty="0">
                <a:solidFill>
                  <a:srgbClr val="000045"/>
                </a:solidFill>
                <a:latin typeface="Arial"/>
                <a:cs typeface="Arial"/>
              </a:rPr>
              <a:t>r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efunda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cj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ę</a:t>
            </a:r>
            <a:r>
              <a:rPr sz="1400" spc="35" dirty="0">
                <a:solidFill>
                  <a:srgbClr val="00004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k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o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sz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tów pod</a:t>
            </a:r>
            <a:r>
              <a:rPr sz="1400" spc="-9" dirty="0">
                <a:solidFill>
                  <a:srgbClr val="000045"/>
                </a:solidFill>
                <a:latin typeface="Arial"/>
                <a:cs typeface="Arial"/>
              </a:rPr>
              <a:t>r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ó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ż</a:t>
            </a:r>
            <a:r>
              <a:rPr sz="1400" spc="-127" dirty="0">
                <a:solidFill>
                  <a:srgbClr val="000045"/>
                </a:solidFill>
                <a:latin typeface="Arial"/>
                <a:cs typeface="Arial"/>
              </a:rPr>
              <a:t>y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,</a:t>
            </a:r>
            <a:r>
              <a:rPr sz="1400" spc="31" dirty="0">
                <a:solidFill>
                  <a:srgbClr val="000045"/>
                </a:solidFill>
                <a:latin typeface="Arial"/>
                <a:cs typeface="Arial"/>
              </a:rPr>
              <a:t> 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d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i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etę</a:t>
            </a:r>
            <a:r>
              <a:rPr sz="1400" spc="35" dirty="0">
                <a:solidFill>
                  <a:srgbClr val="000045"/>
                </a:solidFill>
                <a:latin typeface="Times New Roman"/>
                <a:cs typeface="Times New Roman"/>
              </a:rPr>
              <a:t> 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d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zi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enną</a:t>
            </a:r>
            <a:r>
              <a:rPr sz="1400" spc="26" dirty="0">
                <a:solidFill>
                  <a:srgbClr val="000045"/>
                </a:solidFill>
                <a:latin typeface="Times New Roman"/>
                <a:cs typeface="Times New Roman"/>
              </a:rPr>
              <a:t> 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–</a:t>
            </a:r>
            <a:r>
              <a:rPr sz="1400" spc="9" dirty="0">
                <a:solidFill>
                  <a:srgbClr val="000045"/>
                </a:solidFill>
                <a:latin typeface="Arial"/>
                <a:cs typeface="Arial"/>
              </a:rPr>
              <a:t> 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149 eu</a:t>
            </a:r>
            <a:r>
              <a:rPr sz="1400" spc="-9" dirty="0">
                <a:solidFill>
                  <a:srgbClr val="000045"/>
                </a:solidFill>
                <a:latin typeface="Arial"/>
                <a:cs typeface="Arial"/>
              </a:rPr>
              <a:t>r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o;</a:t>
            </a:r>
            <a:endParaRPr sz="1400" dirty="0">
              <a:latin typeface="Arial"/>
              <a:cs typeface="Arial"/>
            </a:endParaRPr>
          </a:p>
          <a:p>
            <a:pPr marL="685938" marR="1102401" indent="-300655">
              <a:lnSpc>
                <a:spcPct val="120000"/>
              </a:lnSpc>
              <a:spcBef>
                <a:spcPts val="250"/>
              </a:spcBef>
              <a:tabLst>
                <a:tab pos="785600" algn="l"/>
              </a:tabLst>
            </a:pPr>
            <a:r>
              <a:rPr sz="1400" spc="53" dirty="0">
                <a:solidFill>
                  <a:srgbClr val="003299"/>
                </a:solidFill>
                <a:latin typeface="Wingdings"/>
                <a:cs typeface="Wingdings"/>
              </a:rPr>
              <a:t></a:t>
            </a:r>
            <a:r>
              <a:rPr sz="1400" spc="53" dirty="0">
                <a:solidFill>
                  <a:srgbClr val="003299"/>
                </a:solidFill>
                <a:latin typeface="Times New Roman"/>
                <a:cs typeface="Times New Roman"/>
              </a:rPr>
              <a:t>		</a:t>
            </a:r>
            <a:r>
              <a:rPr sz="1400" b="1" spc="-4" dirty="0">
                <a:solidFill>
                  <a:srgbClr val="C00000"/>
                </a:solidFill>
                <a:latin typeface="Arial"/>
                <a:cs typeface="Arial"/>
              </a:rPr>
              <a:t>eks</a:t>
            </a:r>
            <a:r>
              <a:rPr sz="1400" b="1" spc="-9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1400" b="1" spc="-4" dirty="0">
                <a:solidFill>
                  <a:srgbClr val="C00000"/>
                </a:solidFill>
                <a:latin typeface="Arial"/>
                <a:cs typeface="Arial"/>
              </a:rPr>
              <a:t>er</a:t>
            </a:r>
            <a:r>
              <a:rPr sz="1400" b="1" spc="-9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1400" b="1" spc="-4" dirty="0">
                <a:solidFill>
                  <a:srgbClr val="C00000"/>
                </a:solidFill>
                <a:latin typeface="Arial"/>
                <a:cs typeface="Arial"/>
              </a:rPr>
              <a:t>em</a:t>
            </a:r>
            <a:r>
              <a:rPr sz="1400" b="1" spc="26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9" dirty="0">
                <a:solidFill>
                  <a:srgbClr val="C00000"/>
                </a:solidFill>
                <a:latin typeface="Arial"/>
                <a:cs typeface="Arial"/>
              </a:rPr>
              <a:t>mo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ż</a:t>
            </a:r>
            <a:r>
              <a:rPr sz="1400" b="1" spc="-4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1400" b="1" spc="9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z</a:t>
            </a:r>
            <a:r>
              <a:rPr sz="1400" b="1" spc="-9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1400" b="1" spc="-4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1400" b="1" spc="-9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1400" b="1" spc="-4" dirty="0">
                <a:solidFill>
                  <a:srgbClr val="C00000"/>
                </a:solidFill>
                <a:latin typeface="Arial"/>
                <a:cs typeface="Arial"/>
              </a:rPr>
              <a:t>ać</a:t>
            </a:r>
            <a:r>
              <a:rPr sz="1400" b="1" spc="48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spc="-4" dirty="0">
                <a:solidFill>
                  <a:srgbClr val="C00000"/>
                </a:solidFill>
                <a:latin typeface="Arial"/>
                <a:cs typeface="Arial"/>
              </a:rPr>
              <a:t>ka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ż</a:t>
            </a:r>
            <a:r>
              <a:rPr sz="1400" b="1" spc="-9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1400" b="1" spc="-4" dirty="0">
                <a:solidFill>
                  <a:srgbClr val="C00000"/>
                </a:solidFill>
                <a:latin typeface="Arial"/>
                <a:cs typeface="Arial"/>
              </a:rPr>
              <a:t>a </a:t>
            </a:r>
            <a:r>
              <a:rPr sz="1400" b="1" spc="-9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1400" b="1" spc="-4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1400" b="1" spc="-9" dirty="0">
                <a:solidFill>
                  <a:srgbClr val="C00000"/>
                </a:solidFill>
                <a:latin typeface="Arial"/>
                <a:cs typeface="Arial"/>
              </a:rPr>
              <a:t>ob</a:t>
            </a:r>
            <a:r>
              <a:rPr sz="1400" b="1" spc="-4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1400" b="1" spc="9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d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zi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ł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j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ą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c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a</a:t>
            </a:r>
            <a:r>
              <a:rPr sz="1400" spc="-35" dirty="0">
                <a:solidFill>
                  <a:srgbClr val="000045"/>
                </a:solidFill>
                <a:latin typeface="Arial"/>
                <a:cs typeface="Arial"/>
              </a:rPr>
              <a:t> 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w</a:t>
            </a:r>
            <a:r>
              <a:rPr sz="1400" spc="9" dirty="0">
                <a:solidFill>
                  <a:srgbClr val="00004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s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fe</a:t>
            </a:r>
            <a:r>
              <a:rPr sz="1400" spc="-9" dirty="0">
                <a:solidFill>
                  <a:srgbClr val="000045"/>
                </a:solidFill>
                <a:latin typeface="Arial"/>
                <a:cs typeface="Arial"/>
              </a:rPr>
              <a:t>r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z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e</a:t>
            </a:r>
            <a:r>
              <a:rPr sz="1400" spc="9" dirty="0">
                <a:solidFill>
                  <a:srgbClr val="000045"/>
                </a:solidFill>
                <a:latin typeface="Arial"/>
                <a:cs typeface="Arial"/>
              </a:rPr>
              <a:t> 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bada</a:t>
            </a:r>
            <a:r>
              <a:rPr sz="1400" spc="-18" dirty="0">
                <a:solidFill>
                  <a:srgbClr val="000045"/>
                </a:solidFill>
                <a:latin typeface="Arial"/>
                <a:cs typeface="Arial"/>
              </a:rPr>
              <a:t>w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cz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o- </a:t>
            </a:r>
            <a:r>
              <a:rPr sz="1400" spc="-9" dirty="0">
                <a:solidFill>
                  <a:srgbClr val="000045"/>
                </a:solidFill>
                <a:latin typeface="Arial"/>
                <a:cs typeface="Arial"/>
              </a:rPr>
              <a:t>r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o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z</a:t>
            </a:r>
            <a:r>
              <a:rPr sz="1400" spc="-18" dirty="0">
                <a:solidFill>
                  <a:srgbClr val="000045"/>
                </a:solidFill>
                <a:latin typeface="Arial"/>
                <a:cs typeface="Arial"/>
              </a:rPr>
              <a:t>w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o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j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o</a:t>
            </a:r>
            <a:r>
              <a:rPr sz="1400" spc="-18" dirty="0">
                <a:solidFill>
                  <a:srgbClr val="000045"/>
                </a:solidFill>
                <a:latin typeface="Arial"/>
                <a:cs typeface="Arial"/>
              </a:rPr>
              <a:t>w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j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,</a:t>
            </a:r>
            <a:r>
              <a:rPr sz="1400" spc="9" dirty="0">
                <a:solidFill>
                  <a:srgbClr val="000045"/>
                </a:solidFill>
                <a:latin typeface="Arial"/>
                <a:cs typeface="Arial"/>
              </a:rPr>
              <a:t> 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a</a:t>
            </a:r>
            <a:r>
              <a:rPr sz="1400" spc="9" dirty="0">
                <a:solidFill>
                  <a:srgbClr val="000045"/>
                </a:solidFill>
                <a:latin typeface="Arial"/>
                <a:cs typeface="Arial"/>
              </a:rPr>
              <a:t> 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ta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kż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e o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s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oby</a:t>
            </a:r>
            <a:r>
              <a:rPr sz="1400" spc="4" dirty="0">
                <a:solidFill>
                  <a:srgbClr val="00004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z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at</a:t>
            </a:r>
            <a:r>
              <a:rPr sz="1400" spc="-9" dirty="0">
                <a:solidFill>
                  <a:srgbClr val="000045"/>
                </a:solidFill>
                <a:latin typeface="Arial"/>
                <a:cs typeface="Arial"/>
              </a:rPr>
              <a:t>r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udn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i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one w p</a:t>
            </a:r>
            <a:r>
              <a:rPr sz="1400" spc="-9" dirty="0">
                <a:solidFill>
                  <a:srgbClr val="000045"/>
                </a:solidFill>
                <a:latin typeface="Arial"/>
                <a:cs typeface="Arial"/>
              </a:rPr>
              <a:t>r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z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em</a:t>
            </a:r>
            <a:r>
              <a:rPr sz="1400" spc="-22" dirty="0">
                <a:solidFill>
                  <a:srgbClr val="000045"/>
                </a:solidFill>
                <a:latin typeface="Arial"/>
                <a:cs typeface="Arial"/>
              </a:rPr>
              <a:t>y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śl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e</a:t>
            </a:r>
            <a:r>
              <a:rPr sz="1400" spc="18" dirty="0">
                <a:solidFill>
                  <a:srgbClr val="000045"/>
                </a:solidFill>
                <a:latin typeface="Arial"/>
                <a:cs typeface="Arial"/>
              </a:rPr>
              <a:t> 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 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adm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i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is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t</a:t>
            </a:r>
            <a:r>
              <a:rPr sz="1400" spc="-9" dirty="0">
                <a:solidFill>
                  <a:srgbClr val="000045"/>
                </a:solidFill>
                <a:latin typeface="Arial"/>
                <a:cs typeface="Arial"/>
              </a:rPr>
              <a:t>r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cji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;</a:t>
            </a:r>
            <a:endParaRPr sz="1400" dirty="0">
              <a:latin typeface="Arial"/>
              <a:cs typeface="Arial"/>
            </a:endParaRPr>
          </a:p>
          <a:p>
            <a:pPr marL="685938" marR="1257739" indent="-300655">
              <a:lnSpc>
                <a:spcPct val="120000"/>
              </a:lnSpc>
              <a:spcBef>
                <a:spcPts val="250"/>
              </a:spcBef>
              <a:tabLst>
                <a:tab pos="785600" algn="l"/>
              </a:tabLst>
            </a:pPr>
            <a:r>
              <a:rPr sz="1400" spc="53" dirty="0">
                <a:solidFill>
                  <a:srgbClr val="003299"/>
                </a:solidFill>
                <a:latin typeface="Wingdings"/>
                <a:cs typeface="Wingdings"/>
              </a:rPr>
              <a:t></a:t>
            </a:r>
            <a:r>
              <a:rPr sz="1400" spc="53" dirty="0">
                <a:solidFill>
                  <a:srgbClr val="003299"/>
                </a:solidFill>
                <a:latin typeface="Times New Roman"/>
                <a:cs typeface="Times New Roman"/>
              </a:rPr>
              <a:t>		</a:t>
            </a:r>
            <a:r>
              <a:rPr sz="1400" spc="-18" dirty="0">
                <a:solidFill>
                  <a:srgbClr val="000045"/>
                </a:solidFill>
                <a:latin typeface="Arial"/>
                <a:cs typeface="Arial"/>
              </a:rPr>
              <a:t>w</a:t>
            </a:r>
            <a:r>
              <a:rPr sz="1400" spc="-22" dirty="0">
                <a:solidFill>
                  <a:srgbClr val="000045"/>
                </a:solidFill>
                <a:latin typeface="Arial"/>
                <a:cs typeface="Arial"/>
              </a:rPr>
              <a:t>y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mog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i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:</a:t>
            </a:r>
            <a:r>
              <a:rPr sz="1400" spc="39" dirty="0">
                <a:solidFill>
                  <a:srgbClr val="000045"/>
                </a:solidFill>
                <a:latin typeface="Arial"/>
                <a:cs typeface="Arial"/>
              </a:rPr>
              <a:t> </a:t>
            </a:r>
            <a:r>
              <a:rPr sz="1400" spc="-18" dirty="0">
                <a:solidFill>
                  <a:srgbClr val="000045"/>
                </a:solidFill>
                <a:latin typeface="Arial"/>
                <a:cs typeface="Arial"/>
              </a:rPr>
              <a:t>w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i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ed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z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a i</a:t>
            </a:r>
            <a:r>
              <a:rPr sz="1400" spc="-9" dirty="0">
                <a:solidFill>
                  <a:srgbClr val="000045"/>
                </a:solidFill>
                <a:latin typeface="Arial"/>
                <a:cs typeface="Arial"/>
              </a:rPr>
              <a:t> 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do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ś</a:t>
            </a:r>
            <a:r>
              <a:rPr sz="1400" spc="-18" dirty="0">
                <a:solidFill>
                  <a:srgbClr val="000045"/>
                </a:solidFill>
                <a:latin typeface="Arial"/>
                <a:cs typeface="Arial"/>
              </a:rPr>
              <a:t>w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i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ad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cz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en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i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e</a:t>
            </a:r>
            <a:r>
              <a:rPr sz="1400" spc="-13" dirty="0">
                <a:solidFill>
                  <a:srgbClr val="000045"/>
                </a:solidFill>
                <a:latin typeface="Arial"/>
                <a:cs typeface="Arial"/>
              </a:rPr>
              <a:t> 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w danej</a:t>
            </a:r>
            <a:r>
              <a:rPr sz="1400" spc="-9" dirty="0">
                <a:solidFill>
                  <a:srgbClr val="000045"/>
                </a:solidFill>
                <a:latin typeface="Arial"/>
                <a:cs typeface="Arial"/>
              </a:rPr>
              <a:t> 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d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zi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ed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zi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i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e</a:t>
            </a:r>
            <a:r>
              <a:rPr sz="1400" spc="-22" dirty="0">
                <a:solidFill>
                  <a:srgbClr val="000045"/>
                </a:solidFill>
                <a:latin typeface="Arial"/>
                <a:cs typeface="Arial"/>
              </a:rPr>
              <a:t> 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o</a:t>
            </a:r>
            <a:r>
              <a:rPr sz="1400" spc="-9" dirty="0">
                <a:solidFill>
                  <a:srgbClr val="000045"/>
                </a:solidFill>
                <a:latin typeface="Arial"/>
                <a:cs typeface="Arial"/>
              </a:rPr>
              <a:t>r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az</a:t>
            </a:r>
            <a:r>
              <a:rPr sz="1400" spc="4" dirty="0">
                <a:solidFill>
                  <a:srgbClr val="000045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z</a:t>
            </a:r>
            <a:r>
              <a:rPr sz="1400" b="1" spc="-9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1400" b="1" spc="-4" dirty="0">
                <a:solidFill>
                  <a:srgbClr val="C00000"/>
                </a:solidFill>
                <a:latin typeface="Arial"/>
                <a:cs typeface="Arial"/>
              </a:rPr>
              <a:t>aj</a:t>
            </a:r>
            <a:r>
              <a:rPr sz="1400" b="1" spc="-9" dirty="0">
                <a:solidFill>
                  <a:srgbClr val="C00000"/>
                </a:solidFill>
                <a:latin typeface="Arial"/>
                <a:cs typeface="Arial"/>
              </a:rPr>
              <a:t>omo</a:t>
            </a:r>
            <a:r>
              <a:rPr sz="1400" b="1" spc="-4" dirty="0">
                <a:solidFill>
                  <a:srgbClr val="C00000"/>
                </a:solidFill>
                <a:latin typeface="Arial"/>
                <a:cs typeface="Arial"/>
              </a:rPr>
              <a:t>ść</a:t>
            </a:r>
            <a:r>
              <a:rPr sz="1400" b="1" spc="-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spc="-4" dirty="0">
                <a:solidFill>
                  <a:srgbClr val="C00000"/>
                </a:solidFill>
                <a:latin typeface="Arial"/>
                <a:cs typeface="Arial"/>
              </a:rPr>
              <a:t>ję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z</a:t>
            </a:r>
            <a:r>
              <a:rPr sz="1400" b="1" spc="-39" dirty="0">
                <a:solidFill>
                  <a:srgbClr val="C00000"/>
                </a:solidFill>
                <a:latin typeface="Arial"/>
                <a:cs typeface="Arial"/>
              </a:rPr>
              <a:t>y</a:t>
            </a:r>
            <a:r>
              <a:rPr sz="1400" b="1" spc="-4" dirty="0">
                <a:solidFill>
                  <a:srgbClr val="C00000"/>
                </a:solidFill>
                <a:latin typeface="Arial"/>
                <a:cs typeface="Arial"/>
              </a:rPr>
              <a:t>ka</a:t>
            </a:r>
            <a:r>
              <a:rPr sz="1400" b="1" spc="3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4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1400" b="1" spc="-9" dirty="0">
                <a:solidFill>
                  <a:srgbClr val="C00000"/>
                </a:solidFill>
                <a:latin typeface="Arial"/>
                <a:cs typeface="Arial"/>
              </a:rPr>
              <a:t>ng</a:t>
            </a:r>
            <a:r>
              <a:rPr sz="1400" b="1" spc="-4" dirty="0">
                <a:solidFill>
                  <a:srgbClr val="C00000"/>
                </a:solidFill>
                <a:latin typeface="Arial"/>
                <a:cs typeface="Arial"/>
              </a:rPr>
              <a:t>ielskie</a:t>
            </a:r>
            <a:r>
              <a:rPr sz="1400" b="1" spc="-9" dirty="0">
                <a:solidFill>
                  <a:srgbClr val="C00000"/>
                </a:solidFill>
                <a:latin typeface="Arial"/>
                <a:cs typeface="Arial"/>
              </a:rPr>
              <a:t>g</a:t>
            </a:r>
            <a:r>
              <a:rPr sz="1400" b="1" spc="-4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1400" b="1" spc="26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9" dirty="0">
                <a:solidFill>
                  <a:srgbClr val="C00000"/>
                </a:solidFill>
                <a:latin typeface="Arial"/>
                <a:cs typeface="Arial"/>
              </a:rPr>
              <a:t>(</a:t>
            </a:r>
            <a:r>
              <a:rPr sz="1400" b="1" spc="-4" dirty="0">
                <a:solidFill>
                  <a:srgbClr val="C00000"/>
                </a:solidFill>
                <a:latin typeface="Arial"/>
                <a:cs typeface="Arial"/>
              </a:rPr>
              <a:t>ale</a:t>
            </a:r>
            <a:r>
              <a:rPr sz="1400" b="1" spc="18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9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1400" b="1" spc="-4" dirty="0">
                <a:solidFill>
                  <a:srgbClr val="C00000"/>
                </a:solidFill>
                <a:latin typeface="Arial"/>
                <a:cs typeface="Arial"/>
              </a:rPr>
              <a:t>ie</a:t>
            </a:r>
            <a:r>
              <a:rPr sz="1400" b="1" spc="9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4" dirty="0">
                <a:solidFill>
                  <a:srgbClr val="C00000"/>
                </a:solidFill>
                <a:latin typeface="Arial"/>
                <a:cs typeface="Arial"/>
              </a:rPr>
              <a:t>k</a:t>
            </a:r>
            <a:r>
              <a:rPr sz="1400" b="1" spc="-9" dirty="0">
                <a:solidFill>
                  <a:srgbClr val="C00000"/>
                </a:solidFill>
                <a:latin typeface="Arial"/>
                <a:cs typeface="Arial"/>
              </a:rPr>
              <a:t>on</a:t>
            </a:r>
            <a:r>
              <a:rPr sz="1400" b="1" spc="-4" dirty="0">
                <a:solidFill>
                  <a:srgbClr val="C00000"/>
                </a:solidFill>
                <a:latin typeface="Arial"/>
                <a:cs typeface="Arial"/>
              </a:rPr>
              <a:t>iec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z</a:t>
            </a:r>
            <a:r>
              <a:rPr sz="1400" b="1" spc="-9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1400" b="1" spc="-4" dirty="0">
                <a:solidFill>
                  <a:srgbClr val="C00000"/>
                </a:solidFill>
                <a:latin typeface="Arial"/>
                <a:cs typeface="Arial"/>
              </a:rPr>
              <a:t>ie</a:t>
            </a:r>
            <a:r>
              <a:rPr sz="1400" b="1" spc="18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9" dirty="0">
                <a:solidFill>
                  <a:srgbClr val="C00000"/>
                </a:solidFill>
                <a:latin typeface="Arial"/>
                <a:cs typeface="Arial"/>
              </a:rPr>
              <a:t>do</a:t>
            </a:r>
            <a:r>
              <a:rPr sz="1400" b="1" spc="-4" dirty="0">
                <a:solidFill>
                  <a:srgbClr val="C00000"/>
                </a:solidFill>
                <a:latin typeface="Arial"/>
                <a:cs typeface="Arial"/>
              </a:rPr>
              <a:t>sk</a:t>
            </a:r>
            <a:r>
              <a:rPr sz="1400" b="1" spc="-9" dirty="0">
                <a:solidFill>
                  <a:srgbClr val="C00000"/>
                </a:solidFill>
                <a:latin typeface="Arial"/>
                <a:cs typeface="Arial"/>
              </a:rPr>
              <a:t>on</a:t>
            </a:r>
            <a:r>
              <a:rPr sz="1400" b="1" spc="-4" dirty="0">
                <a:solidFill>
                  <a:srgbClr val="C00000"/>
                </a:solidFill>
                <a:latin typeface="Arial"/>
                <a:cs typeface="Arial"/>
              </a:rPr>
              <a:t>ała</a:t>
            </a:r>
            <a:r>
              <a:rPr sz="1400" b="1" spc="-9" dirty="0">
                <a:solidFill>
                  <a:srgbClr val="C00000"/>
                </a:solidFill>
                <a:latin typeface="Arial"/>
                <a:cs typeface="Arial"/>
              </a:rPr>
              <a:t>)</a:t>
            </a:r>
            <a:r>
              <a:rPr sz="1400" b="1" spc="-4" dirty="0">
                <a:solidFill>
                  <a:srgbClr val="C00000"/>
                </a:solidFill>
                <a:latin typeface="Arial"/>
                <a:cs typeface="Arial"/>
              </a:rPr>
              <a:t>;</a:t>
            </a:r>
            <a:endParaRPr sz="1400" dirty="0">
              <a:latin typeface="Arial"/>
              <a:cs typeface="Arial"/>
            </a:endParaRPr>
          </a:p>
          <a:p>
            <a:pPr marL="636386" marR="582936" indent="-251659">
              <a:spcBef>
                <a:spcPts val="587"/>
              </a:spcBef>
              <a:tabLst>
                <a:tab pos="785600" algn="l"/>
              </a:tabLst>
            </a:pPr>
            <a:r>
              <a:rPr sz="1400" spc="53" dirty="0">
                <a:solidFill>
                  <a:srgbClr val="003299"/>
                </a:solidFill>
                <a:latin typeface="Wingdings"/>
                <a:cs typeface="Wingdings"/>
              </a:rPr>
              <a:t></a:t>
            </a:r>
            <a:r>
              <a:rPr sz="1400" spc="53" dirty="0">
                <a:solidFill>
                  <a:srgbClr val="003299"/>
                </a:solidFill>
                <a:latin typeface="Times New Roman"/>
                <a:cs typeface="Times New Roman"/>
              </a:rPr>
              <a:t>		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ud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zi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ał</a:t>
            </a:r>
            <a:r>
              <a:rPr sz="1400" spc="-9" dirty="0">
                <a:solidFill>
                  <a:srgbClr val="000045"/>
                </a:solidFill>
                <a:latin typeface="Arial"/>
                <a:cs typeface="Arial"/>
              </a:rPr>
              <a:t> 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w o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c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en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i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e</a:t>
            </a:r>
            <a:r>
              <a:rPr sz="1400" spc="-13" dirty="0">
                <a:solidFill>
                  <a:srgbClr val="00004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j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s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t 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s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p</a:t>
            </a:r>
            <a:r>
              <a:rPr sz="1400" spc="-9" dirty="0">
                <a:solidFill>
                  <a:srgbClr val="000045"/>
                </a:solidFill>
                <a:latin typeface="Arial"/>
                <a:cs typeface="Arial"/>
              </a:rPr>
              <a:t>r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a</a:t>
            </a:r>
            <a:r>
              <a:rPr sz="1400" spc="-18" dirty="0">
                <a:solidFill>
                  <a:srgbClr val="000045"/>
                </a:solidFill>
                <a:latin typeface="Arial"/>
                <a:cs typeface="Arial"/>
              </a:rPr>
              <a:t>w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ą</a:t>
            </a:r>
            <a:r>
              <a:rPr sz="1400" spc="57" dirty="0">
                <a:solidFill>
                  <a:srgbClr val="00004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i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nd</a:t>
            </a:r>
            <a:r>
              <a:rPr sz="1400" spc="-22" dirty="0">
                <a:solidFill>
                  <a:srgbClr val="000045"/>
                </a:solidFill>
                <a:latin typeface="Arial"/>
                <a:cs typeface="Arial"/>
              </a:rPr>
              <a:t>y</a:t>
            </a:r>
            <a:r>
              <a:rPr sz="1400" spc="-18" dirty="0">
                <a:solidFill>
                  <a:srgbClr val="000045"/>
                </a:solidFill>
                <a:latin typeface="Arial"/>
                <a:cs typeface="Arial"/>
              </a:rPr>
              <a:t>w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i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dua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l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ną</a:t>
            </a:r>
            <a:r>
              <a:rPr sz="1400" spc="35" dirty="0">
                <a:solidFill>
                  <a:srgbClr val="000045"/>
                </a:solidFill>
                <a:latin typeface="Times New Roman"/>
                <a:cs typeface="Times New Roman"/>
              </a:rPr>
              <a:t> </a:t>
            </a:r>
            <a:r>
              <a:rPr sz="1400" spc="-9" dirty="0">
                <a:solidFill>
                  <a:srgbClr val="000045"/>
                </a:solidFill>
                <a:latin typeface="Arial"/>
                <a:cs typeface="Arial"/>
              </a:rPr>
              <a:t>(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p</a:t>
            </a:r>
            <a:r>
              <a:rPr sz="1400" spc="-9" dirty="0">
                <a:solidFill>
                  <a:srgbClr val="000045"/>
                </a:solidFill>
                <a:latin typeface="Arial"/>
                <a:cs typeface="Arial"/>
              </a:rPr>
              <a:t>r</a:t>
            </a:r>
            <a:r>
              <a:rPr sz="1400" spc="-22" dirty="0">
                <a:solidFill>
                  <a:srgbClr val="000045"/>
                </a:solidFill>
                <a:latin typeface="Arial"/>
                <a:cs typeface="Arial"/>
              </a:rPr>
              <a:t>y</a:t>
            </a:r>
            <a:r>
              <a:rPr sz="1400" spc="-18" dirty="0">
                <a:solidFill>
                  <a:srgbClr val="000045"/>
                </a:solidFill>
                <a:latin typeface="Arial"/>
                <a:cs typeface="Arial"/>
              </a:rPr>
              <a:t>w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atną)</a:t>
            </a:r>
            <a:r>
              <a:rPr sz="1400" spc="57" dirty="0">
                <a:solidFill>
                  <a:srgbClr val="00004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k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ż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dego</a:t>
            </a:r>
            <a:r>
              <a:rPr sz="1400" spc="-13" dirty="0">
                <a:solidFill>
                  <a:srgbClr val="000045"/>
                </a:solidFill>
                <a:latin typeface="Arial"/>
                <a:cs typeface="Arial"/>
              </a:rPr>
              <a:t> 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ks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pe</a:t>
            </a:r>
            <a:r>
              <a:rPr sz="1400" spc="-9" dirty="0">
                <a:solidFill>
                  <a:srgbClr val="000045"/>
                </a:solidFill>
                <a:latin typeface="Arial"/>
                <a:cs typeface="Arial"/>
              </a:rPr>
              <a:t>r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ta</a:t>
            </a:r>
            <a:r>
              <a:rPr sz="1400" spc="9" dirty="0">
                <a:solidFill>
                  <a:srgbClr val="000045"/>
                </a:solidFill>
                <a:latin typeface="Arial"/>
                <a:cs typeface="Arial"/>
              </a:rPr>
              <a:t> </a:t>
            </a:r>
            <a:r>
              <a:rPr sz="1400" spc="-4" dirty="0">
                <a:solidFill>
                  <a:srgbClr val="000045"/>
                </a:solidFill>
                <a:latin typeface="Arial"/>
                <a:cs typeface="Arial"/>
              </a:rPr>
              <a:t>=</a:t>
            </a:r>
            <a:r>
              <a:rPr sz="1400" dirty="0">
                <a:solidFill>
                  <a:srgbClr val="000045"/>
                </a:solidFill>
                <a:latin typeface="Arial"/>
                <a:cs typeface="Arial"/>
              </a:rPr>
              <a:t> </a:t>
            </a:r>
            <a:r>
              <a:rPr sz="1400" spc="9" dirty="0">
                <a:solidFill>
                  <a:srgbClr val="000045"/>
                </a:solidFill>
                <a:latin typeface="Arial"/>
                <a:cs typeface="Arial"/>
              </a:rPr>
              <a:t> </a:t>
            </a:r>
            <a:r>
              <a:rPr sz="1400" b="1" spc="-9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1400" b="1" spc="-4" dirty="0">
                <a:solidFill>
                  <a:srgbClr val="C00000"/>
                </a:solidFill>
                <a:latin typeface="Arial"/>
                <a:cs typeface="Arial"/>
              </a:rPr>
              <a:t>ie </a:t>
            </a:r>
            <a:r>
              <a:rPr sz="1400" b="1" spc="-9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1400" b="1" spc="-4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z</a:t>
            </a:r>
            <a:r>
              <a:rPr sz="1400" b="1" spc="-4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1400" b="1" spc="-9" dirty="0">
                <a:solidFill>
                  <a:srgbClr val="C00000"/>
                </a:solidFill>
                <a:latin typeface="Arial"/>
                <a:cs typeface="Arial"/>
              </a:rPr>
              <a:t>b</a:t>
            </a:r>
            <a:r>
              <a:rPr sz="1400" b="1" spc="-4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1400" b="1" spc="9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9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1400" b="1" spc="-4" dirty="0">
                <a:solidFill>
                  <a:srgbClr val="C00000"/>
                </a:solidFill>
                <a:latin typeface="Arial"/>
                <a:cs typeface="Arial"/>
              </a:rPr>
              <a:t>ieć</a:t>
            </a:r>
            <a:r>
              <a:rPr sz="1400" b="1" spc="57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spc="-9" dirty="0">
                <a:solidFill>
                  <a:srgbClr val="C00000"/>
                </a:solidFill>
                <a:latin typeface="Arial"/>
                <a:cs typeface="Arial"/>
              </a:rPr>
              <a:t>"n</a:t>
            </a:r>
            <a:r>
              <a:rPr sz="1400" b="1" spc="-4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1400" b="1" spc="-9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1400" b="1" spc="-4" dirty="0">
                <a:solidFill>
                  <a:srgbClr val="C00000"/>
                </a:solidFill>
                <a:latin typeface="Arial"/>
                <a:cs typeface="Arial"/>
              </a:rPr>
              <a:t>as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z</a:t>
            </a:r>
            <a:r>
              <a:rPr sz="1400" b="1" spc="-4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z</a:t>
            </a:r>
            <a:r>
              <a:rPr sz="1400" b="1" spc="-4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1400" b="1" spc="-9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1400" b="1" spc="-4" dirty="0">
                <a:solidFill>
                  <a:srgbClr val="C00000"/>
                </a:solidFill>
                <a:latin typeface="Arial"/>
                <a:cs typeface="Arial"/>
              </a:rPr>
              <a:t>ia"</a:t>
            </a:r>
            <a:r>
              <a:rPr sz="1400" b="1" spc="18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4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1400" b="1" spc="26" dirty="0">
                <a:solidFill>
                  <a:srgbClr val="C00000"/>
                </a:solidFill>
                <a:latin typeface="Arial"/>
                <a:cs typeface="Arial"/>
              </a:rPr>
              <a:t>w</a:t>
            </a:r>
            <a:r>
              <a:rPr sz="1400" b="1" spc="-9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1400" b="1" spc="-4" dirty="0">
                <a:solidFill>
                  <a:srgbClr val="C00000"/>
                </a:solidFill>
                <a:latin typeface="Arial"/>
                <a:cs typeface="Arial"/>
              </a:rPr>
              <a:t>je</a:t>
            </a:r>
            <a:r>
              <a:rPr sz="1400" b="1" spc="-9" dirty="0">
                <a:solidFill>
                  <a:srgbClr val="C00000"/>
                </a:solidFill>
                <a:latin typeface="Arial"/>
                <a:cs typeface="Arial"/>
              </a:rPr>
              <a:t>g</a:t>
            </a:r>
            <a:r>
              <a:rPr sz="1400" b="1" spc="-4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1400" b="1" spc="-18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9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1400" b="1" spc="-4" dirty="0">
                <a:solidFill>
                  <a:srgbClr val="C00000"/>
                </a:solidFill>
                <a:latin typeface="Arial"/>
                <a:cs typeface="Arial"/>
              </a:rPr>
              <a:t>rac</a:t>
            </a:r>
            <a:r>
              <a:rPr sz="1400" b="1" spc="-9" dirty="0">
                <a:solidFill>
                  <a:srgbClr val="C00000"/>
                </a:solidFill>
                <a:latin typeface="Arial"/>
                <a:cs typeface="Arial"/>
              </a:rPr>
              <a:t>od</a:t>
            </a:r>
            <a:r>
              <a:rPr sz="1400" b="1" spc="-4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1400" b="1" spc="26" dirty="0">
                <a:solidFill>
                  <a:srgbClr val="C00000"/>
                </a:solidFill>
                <a:latin typeface="Arial"/>
                <a:cs typeface="Arial"/>
              </a:rPr>
              <a:t>w</a:t>
            </a:r>
            <a:r>
              <a:rPr sz="1400" b="1" spc="-4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1400" b="1" spc="-145" dirty="0">
                <a:solidFill>
                  <a:srgbClr val="C00000"/>
                </a:solidFill>
                <a:latin typeface="Arial"/>
                <a:cs typeface="Arial"/>
              </a:rPr>
              <a:t>y</a:t>
            </a:r>
            <a:r>
              <a:rPr sz="1400" b="1" spc="-4" dirty="0">
                <a:solidFill>
                  <a:srgbClr val="C00000"/>
                </a:solidFill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03648" y="3501008"/>
            <a:ext cx="1561648" cy="554979"/>
          </a:xfrm>
          <a:custGeom>
            <a:avLst/>
            <a:gdLst/>
            <a:ahLst/>
            <a:cxnLst/>
            <a:rect l="l" t="t" r="r" b="b"/>
            <a:pathLst>
              <a:path w="1826259" h="611504">
                <a:moveTo>
                  <a:pt x="1825751" y="313943"/>
                </a:moveTo>
                <a:lnTo>
                  <a:pt x="1825751" y="295655"/>
                </a:lnTo>
                <a:lnTo>
                  <a:pt x="1824227" y="286511"/>
                </a:lnTo>
                <a:lnTo>
                  <a:pt x="1804415" y="236219"/>
                </a:lnTo>
                <a:lnTo>
                  <a:pt x="1780031" y="205739"/>
                </a:lnTo>
                <a:lnTo>
                  <a:pt x="1748027" y="178307"/>
                </a:lnTo>
                <a:lnTo>
                  <a:pt x="1708403" y="152399"/>
                </a:lnTo>
                <a:lnTo>
                  <a:pt x="1636775" y="115823"/>
                </a:lnTo>
                <a:lnTo>
                  <a:pt x="1580387" y="94487"/>
                </a:lnTo>
                <a:lnTo>
                  <a:pt x="1519427" y="74675"/>
                </a:lnTo>
                <a:lnTo>
                  <a:pt x="1452371" y="57911"/>
                </a:lnTo>
                <a:lnTo>
                  <a:pt x="1415795" y="48767"/>
                </a:lnTo>
                <a:lnTo>
                  <a:pt x="1303019" y="28955"/>
                </a:lnTo>
                <a:lnTo>
                  <a:pt x="1263395" y="22859"/>
                </a:lnTo>
                <a:lnTo>
                  <a:pt x="1222247" y="16763"/>
                </a:lnTo>
                <a:lnTo>
                  <a:pt x="1179575" y="12191"/>
                </a:lnTo>
                <a:lnTo>
                  <a:pt x="1094231" y="6095"/>
                </a:lnTo>
                <a:lnTo>
                  <a:pt x="1050035" y="3047"/>
                </a:lnTo>
                <a:lnTo>
                  <a:pt x="958595" y="0"/>
                </a:lnTo>
                <a:lnTo>
                  <a:pt x="865631" y="0"/>
                </a:lnTo>
                <a:lnTo>
                  <a:pt x="819911" y="1523"/>
                </a:lnTo>
                <a:lnTo>
                  <a:pt x="775715" y="3047"/>
                </a:lnTo>
                <a:lnTo>
                  <a:pt x="687323" y="9143"/>
                </a:lnTo>
                <a:lnTo>
                  <a:pt x="644651" y="12191"/>
                </a:lnTo>
                <a:lnTo>
                  <a:pt x="603503" y="16763"/>
                </a:lnTo>
                <a:lnTo>
                  <a:pt x="521207" y="28955"/>
                </a:lnTo>
                <a:lnTo>
                  <a:pt x="445007" y="41147"/>
                </a:lnTo>
                <a:lnTo>
                  <a:pt x="373379" y="57911"/>
                </a:lnTo>
                <a:lnTo>
                  <a:pt x="338327" y="65531"/>
                </a:lnTo>
                <a:lnTo>
                  <a:pt x="306323" y="74675"/>
                </a:lnTo>
                <a:lnTo>
                  <a:pt x="274319" y="85343"/>
                </a:lnTo>
                <a:lnTo>
                  <a:pt x="243839" y="94487"/>
                </a:lnTo>
                <a:lnTo>
                  <a:pt x="188975" y="115823"/>
                </a:lnTo>
                <a:lnTo>
                  <a:pt x="138683" y="140207"/>
                </a:lnTo>
                <a:lnTo>
                  <a:pt x="96011" y="166115"/>
                </a:lnTo>
                <a:lnTo>
                  <a:pt x="77723" y="178307"/>
                </a:lnTo>
                <a:lnTo>
                  <a:pt x="44195" y="207263"/>
                </a:lnTo>
                <a:lnTo>
                  <a:pt x="19811" y="237743"/>
                </a:lnTo>
                <a:lnTo>
                  <a:pt x="3047" y="280415"/>
                </a:lnTo>
                <a:lnTo>
                  <a:pt x="1523" y="288035"/>
                </a:lnTo>
                <a:lnTo>
                  <a:pt x="0" y="297179"/>
                </a:lnTo>
                <a:lnTo>
                  <a:pt x="0" y="315467"/>
                </a:lnTo>
                <a:lnTo>
                  <a:pt x="1523" y="323087"/>
                </a:lnTo>
                <a:lnTo>
                  <a:pt x="3047" y="332231"/>
                </a:lnTo>
                <a:lnTo>
                  <a:pt x="21335" y="374903"/>
                </a:lnTo>
                <a:lnTo>
                  <a:pt x="38099" y="396239"/>
                </a:lnTo>
                <a:lnTo>
                  <a:pt x="38099" y="292607"/>
                </a:lnTo>
                <a:lnTo>
                  <a:pt x="41147" y="280415"/>
                </a:lnTo>
                <a:lnTo>
                  <a:pt x="62483" y="245363"/>
                </a:lnTo>
                <a:lnTo>
                  <a:pt x="100583" y="208787"/>
                </a:lnTo>
                <a:lnTo>
                  <a:pt x="137159" y="184403"/>
                </a:lnTo>
                <a:lnTo>
                  <a:pt x="179831" y="161543"/>
                </a:lnTo>
                <a:lnTo>
                  <a:pt x="230123" y="140207"/>
                </a:lnTo>
                <a:lnTo>
                  <a:pt x="257555" y="131063"/>
                </a:lnTo>
                <a:lnTo>
                  <a:pt x="286511" y="120395"/>
                </a:lnTo>
                <a:lnTo>
                  <a:pt x="348995" y="102107"/>
                </a:lnTo>
                <a:lnTo>
                  <a:pt x="452627" y="79247"/>
                </a:lnTo>
                <a:lnTo>
                  <a:pt x="527303" y="65531"/>
                </a:lnTo>
                <a:lnTo>
                  <a:pt x="566927" y="59435"/>
                </a:lnTo>
                <a:lnTo>
                  <a:pt x="649223" y="50291"/>
                </a:lnTo>
                <a:lnTo>
                  <a:pt x="690371" y="47243"/>
                </a:lnTo>
                <a:lnTo>
                  <a:pt x="733043" y="42671"/>
                </a:lnTo>
                <a:lnTo>
                  <a:pt x="821435" y="39623"/>
                </a:lnTo>
                <a:lnTo>
                  <a:pt x="867155" y="38099"/>
                </a:lnTo>
                <a:lnTo>
                  <a:pt x="958595" y="38099"/>
                </a:lnTo>
                <a:lnTo>
                  <a:pt x="1002791" y="39623"/>
                </a:lnTo>
                <a:lnTo>
                  <a:pt x="1048511" y="41147"/>
                </a:lnTo>
                <a:lnTo>
                  <a:pt x="1176527" y="50291"/>
                </a:lnTo>
                <a:lnTo>
                  <a:pt x="1258823" y="59435"/>
                </a:lnTo>
                <a:lnTo>
                  <a:pt x="1335023" y="71627"/>
                </a:lnTo>
                <a:lnTo>
                  <a:pt x="1373123" y="79247"/>
                </a:lnTo>
                <a:lnTo>
                  <a:pt x="1443227" y="94487"/>
                </a:lnTo>
                <a:lnTo>
                  <a:pt x="1508759" y="111251"/>
                </a:lnTo>
                <a:lnTo>
                  <a:pt x="1568195" y="131063"/>
                </a:lnTo>
                <a:lnTo>
                  <a:pt x="1595627" y="141731"/>
                </a:lnTo>
                <a:lnTo>
                  <a:pt x="1621535" y="150875"/>
                </a:lnTo>
                <a:lnTo>
                  <a:pt x="1645919" y="163067"/>
                </a:lnTo>
                <a:lnTo>
                  <a:pt x="1668779" y="173735"/>
                </a:lnTo>
                <a:lnTo>
                  <a:pt x="1690115" y="185927"/>
                </a:lnTo>
                <a:lnTo>
                  <a:pt x="1708403" y="196595"/>
                </a:lnTo>
                <a:lnTo>
                  <a:pt x="1725167" y="208787"/>
                </a:lnTo>
                <a:lnTo>
                  <a:pt x="1740407" y="220979"/>
                </a:lnTo>
                <a:lnTo>
                  <a:pt x="1752599" y="234695"/>
                </a:lnTo>
                <a:lnTo>
                  <a:pt x="1764791" y="246887"/>
                </a:lnTo>
                <a:lnTo>
                  <a:pt x="1780031" y="271271"/>
                </a:lnTo>
                <a:lnTo>
                  <a:pt x="1784603" y="283463"/>
                </a:lnTo>
                <a:lnTo>
                  <a:pt x="1786127" y="288035"/>
                </a:lnTo>
                <a:lnTo>
                  <a:pt x="1786127" y="294131"/>
                </a:lnTo>
                <a:lnTo>
                  <a:pt x="1787651" y="300227"/>
                </a:lnTo>
                <a:lnTo>
                  <a:pt x="1787651" y="395393"/>
                </a:lnTo>
                <a:lnTo>
                  <a:pt x="1793747" y="388619"/>
                </a:lnTo>
                <a:lnTo>
                  <a:pt x="1819655" y="339851"/>
                </a:lnTo>
                <a:lnTo>
                  <a:pt x="1824227" y="323087"/>
                </a:lnTo>
                <a:lnTo>
                  <a:pt x="1825751" y="313943"/>
                </a:lnTo>
                <a:close/>
              </a:path>
              <a:path w="1826259" h="611504">
                <a:moveTo>
                  <a:pt x="1787651" y="395393"/>
                </a:moveTo>
                <a:lnTo>
                  <a:pt x="1787651" y="312419"/>
                </a:lnTo>
                <a:lnTo>
                  <a:pt x="1784603" y="324611"/>
                </a:lnTo>
                <a:lnTo>
                  <a:pt x="1783079" y="329183"/>
                </a:lnTo>
                <a:lnTo>
                  <a:pt x="1763267" y="365759"/>
                </a:lnTo>
                <a:lnTo>
                  <a:pt x="1723643" y="402335"/>
                </a:lnTo>
                <a:lnTo>
                  <a:pt x="1688591" y="425195"/>
                </a:lnTo>
                <a:lnTo>
                  <a:pt x="1621535" y="460247"/>
                </a:lnTo>
                <a:lnTo>
                  <a:pt x="1595627" y="469391"/>
                </a:lnTo>
                <a:lnTo>
                  <a:pt x="1568195" y="480059"/>
                </a:lnTo>
                <a:lnTo>
                  <a:pt x="1539239" y="489203"/>
                </a:lnTo>
                <a:lnTo>
                  <a:pt x="1507235" y="499871"/>
                </a:lnTo>
                <a:lnTo>
                  <a:pt x="1476755" y="507491"/>
                </a:lnTo>
                <a:lnTo>
                  <a:pt x="1443227" y="516635"/>
                </a:lnTo>
                <a:lnTo>
                  <a:pt x="1408175" y="524255"/>
                </a:lnTo>
                <a:lnTo>
                  <a:pt x="1371599" y="531875"/>
                </a:lnTo>
                <a:lnTo>
                  <a:pt x="1335023" y="537971"/>
                </a:lnTo>
                <a:lnTo>
                  <a:pt x="1296923" y="545591"/>
                </a:lnTo>
                <a:lnTo>
                  <a:pt x="1257299" y="550163"/>
                </a:lnTo>
                <a:lnTo>
                  <a:pt x="1217675" y="556259"/>
                </a:lnTo>
                <a:lnTo>
                  <a:pt x="1176527" y="559307"/>
                </a:lnTo>
                <a:lnTo>
                  <a:pt x="1133855" y="563879"/>
                </a:lnTo>
                <a:lnTo>
                  <a:pt x="1091183" y="566927"/>
                </a:lnTo>
                <a:lnTo>
                  <a:pt x="1046987" y="569975"/>
                </a:lnTo>
                <a:lnTo>
                  <a:pt x="1002791" y="571499"/>
                </a:lnTo>
                <a:lnTo>
                  <a:pt x="957071" y="573023"/>
                </a:lnTo>
                <a:lnTo>
                  <a:pt x="867155" y="573023"/>
                </a:lnTo>
                <a:lnTo>
                  <a:pt x="821435" y="571499"/>
                </a:lnTo>
                <a:lnTo>
                  <a:pt x="777239" y="569975"/>
                </a:lnTo>
                <a:lnTo>
                  <a:pt x="733043" y="566927"/>
                </a:lnTo>
                <a:lnTo>
                  <a:pt x="647699" y="560831"/>
                </a:lnTo>
                <a:lnTo>
                  <a:pt x="606551" y="556259"/>
                </a:lnTo>
                <a:lnTo>
                  <a:pt x="566927" y="550163"/>
                </a:lnTo>
                <a:lnTo>
                  <a:pt x="527303" y="545591"/>
                </a:lnTo>
                <a:lnTo>
                  <a:pt x="489203" y="537971"/>
                </a:lnTo>
                <a:lnTo>
                  <a:pt x="452627" y="531875"/>
                </a:lnTo>
                <a:lnTo>
                  <a:pt x="416051" y="524255"/>
                </a:lnTo>
                <a:lnTo>
                  <a:pt x="382523" y="516635"/>
                </a:lnTo>
                <a:lnTo>
                  <a:pt x="348995" y="507491"/>
                </a:lnTo>
                <a:lnTo>
                  <a:pt x="316991" y="499871"/>
                </a:lnTo>
                <a:lnTo>
                  <a:pt x="286511" y="489203"/>
                </a:lnTo>
                <a:lnTo>
                  <a:pt x="257555" y="480059"/>
                </a:lnTo>
                <a:lnTo>
                  <a:pt x="228599" y="469391"/>
                </a:lnTo>
                <a:lnTo>
                  <a:pt x="156971" y="437387"/>
                </a:lnTo>
                <a:lnTo>
                  <a:pt x="117347" y="413003"/>
                </a:lnTo>
                <a:lnTo>
                  <a:pt x="85343" y="388619"/>
                </a:lnTo>
                <a:lnTo>
                  <a:pt x="51815" y="352043"/>
                </a:lnTo>
                <a:lnTo>
                  <a:pt x="38099" y="316991"/>
                </a:lnTo>
                <a:lnTo>
                  <a:pt x="38099" y="396239"/>
                </a:lnTo>
                <a:lnTo>
                  <a:pt x="77723" y="432815"/>
                </a:lnTo>
                <a:lnTo>
                  <a:pt x="117347" y="458723"/>
                </a:lnTo>
                <a:lnTo>
                  <a:pt x="163067" y="483107"/>
                </a:lnTo>
                <a:lnTo>
                  <a:pt x="188975" y="493775"/>
                </a:lnTo>
                <a:lnTo>
                  <a:pt x="216407" y="505967"/>
                </a:lnTo>
                <a:lnTo>
                  <a:pt x="245363" y="516635"/>
                </a:lnTo>
                <a:lnTo>
                  <a:pt x="274319" y="525779"/>
                </a:lnTo>
                <a:lnTo>
                  <a:pt x="306323" y="536447"/>
                </a:lnTo>
                <a:lnTo>
                  <a:pt x="339851" y="545591"/>
                </a:lnTo>
                <a:lnTo>
                  <a:pt x="373379" y="553211"/>
                </a:lnTo>
                <a:lnTo>
                  <a:pt x="408431" y="562355"/>
                </a:lnTo>
                <a:lnTo>
                  <a:pt x="483107" y="576071"/>
                </a:lnTo>
                <a:lnTo>
                  <a:pt x="562355" y="588263"/>
                </a:lnTo>
                <a:lnTo>
                  <a:pt x="644651" y="597407"/>
                </a:lnTo>
                <a:lnTo>
                  <a:pt x="687323" y="601979"/>
                </a:lnTo>
                <a:lnTo>
                  <a:pt x="775715" y="608075"/>
                </a:lnTo>
                <a:lnTo>
                  <a:pt x="819911" y="609599"/>
                </a:lnTo>
                <a:lnTo>
                  <a:pt x="867155" y="611123"/>
                </a:lnTo>
                <a:lnTo>
                  <a:pt x="958595" y="611123"/>
                </a:lnTo>
                <a:lnTo>
                  <a:pt x="1050035" y="608075"/>
                </a:lnTo>
                <a:lnTo>
                  <a:pt x="1094231" y="605027"/>
                </a:lnTo>
                <a:lnTo>
                  <a:pt x="1136903" y="601979"/>
                </a:lnTo>
                <a:lnTo>
                  <a:pt x="1222247" y="592835"/>
                </a:lnTo>
                <a:lnTo>
                  <a:pt x="1263395" y="588263"/>
                </a:lnTo>
                <a:lnTo>
                  <a:pt x="1342643" y="576071"/>
                </a:lnTo>
                <a:lnTo>
                  <a:pt x="1379219" y="568451"/>
                </a:lnTo>
                <a:lnTo>
                  <a:pt x="1415795" y="562355"/>
                </a:lnTo>
                <a:lnTo>
                  <a:pt x="1452371" y="553211"/>
                </a:lnTo>
                <a:lnTo>
                  <a:pt x="1485899" y="545591"/>
                </a:lnTo>
                <a:lnTo>
                  <a:pt x="1519427" y="536447"/>
                </a:lnTo>
                <a:lnTo>
                  <a:pt x="1549907" y="525779"/>
                </a:lnTo>
                <a:lnTo>
                  <a:pt x="1580387" y="516635"/>
                </a:lnTo>
                <a:lnTo>
                  <a:pt x="1609343" y="505967"/>
                </a:lnTo>
                <a:lnTo>
                  <a:pt x="1636775" y="493775"/>
                </a:lnTo>
                <a:lnTo>
                  <a:pt x="1662683" y="483107"/>
                </a:lnTo>
                <a:lnTo>
                  <a:pt x="1687067" y="470915"/>
                </a:lnTo>
                <a:lnTo>
                  <a:pt x="1729739" y="445007"/>
                </a:lnTo>
                <a:lnTo>
                  <a:pt x="1764791" y="417575"/>
                </a:lnTo>
                <a:lnTo>
                  <a:pt x="1780031" y="403859"/>
                </a:lnTo>
                <a:lnTo>
                  <a:pt x="1787651" y="39539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6875463" y="6190749"/>
            <a:ext cx="213360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71"/>
            <a:fld id="{81D60167-4931-47E6-BA6A-407CBD079E47}" type="slidenum">
              <a:rPr dirty="0"/>
              <a:pPr marL="22271"/>
              <a:t>29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427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 bwMode="auto">
          <a:xfrm>
            <a:off x="899887" y="2661401"/>
            <a:ext cx="7518400" cy="911615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2800" b="1" dirty="0" smtClean="0"/>
              <a:t>Transport w programie Horyzont 2020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905134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Dodatkowe informacje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pl-PL" dirty="0" smtClean="0"/>
              <a:t>Dzień informacyjny dotyczący tematyki – Baterie następnej generacji 30.01.2019–Politechnika-Warszawska </a:t>
            </a:r>
            <a:r>
              <a:rPr lang="pl-PL" dirty="0">
                <a:hlinkClick r:id="rId2"/>
              </a:rPr>
              <a:t>http://www.kpk.gov.pl/?</a:t>
            </a:r>
            <a:r>
              <a:rPr lang="pl-PL" dirty="0" smtClean="0">
                <a:hlinkClick r:id="rId2"/>
              </a:rPr>
              <a:t>event=tematyka-konkursowa-dotyczaca-baterii-przyszlej-generacji-programu-h2020-na-2019-i-2020-rok</a:t>
            </a:r>
            <a:endParaRPr lang="pl-PL" dirty="0" smtClean="0"/>
          </a:p>
          <a:p>
            <a:pPr marL="342900" indent="-342900">
              <a:buFontTx/>
              <a:buChar char="-"/>
            </a:pPr>
            <a:endParaRPr lang="pl-PL" dirty="0" smtClean="0"/>
          </a:p>
          <a:p>
            <a:pPr marL="342900" indent="-342900">
              <a:buFontTx/>
              <a:buChar char="-"/>
            </a:pPr>
            <a:r>
              <a:rPr lang="pl-PL" dirty="0" smtClean="0"/>
              <a:t>Grupy na LinkedIn</a:t>
            </a:r>
            <a:endParaRPr lang="pl-PL" dirty="0"/>
          </a:p>
          <a:p>
            <a:pPr marL="342900" indent="-342900">
              <a:buFontTx/>
              <a:buChar char="-"/>
            </a:pPr>
            <a:r>
              <a:rPr lang="pl-PL" dirty="0" err="1" smtClean="0"/>
              <a:t>Elektromobilność</a:t>
            </a:r>
            <a:endParaRPr lang="pl-PL" dirty="0" smtClean="0"/>
          </a:p>
          <a:p>
            <a:pPr marL="800100" lvl="1" indent="-342900">
              <a:buFontTx/>
              <a:buChar char="-"/>
            </a:pPr>
            <a:r>
              <a:rPr lang="pl-PL" dirty="0">
                <a:hlinkClick r:id="rId3"/>
              </a:rPr>
              <a:t>https://www.linkedin.com/groups/13639337</a:t>
            </a:r>
            <a:r>
              <a:rPr lang="pl-PL" dirty="0" smtClean="0">
                <a:hlinkClick r:id="rId3"/>
              </a:rPr>
              <a:t>/</a:t>
            </a:r>
            <a:r>
              <a:rPr lang="pl-PL" dirty="0" smtClean="0"/>
              <a:t> </a:t>
            </a:r>
          </a:p>
          <a:p>
            <a:pPr marL="342900" indent="-342900">
              <a:buFontTx/>
              <a:buChar char="-"/>
            </a:pPr>
            <a:r>
              <a:rPr lang="pl-PL" dirty="0" smtClean="0"/>
              <a:t>Autonomiczne pojazdy i transport </a:t>
            </a:r>
            <a:r>
              <a:rPr lang="pl-PL" dirty="0"/>
              <a:t>a</a:t>
            </a:r>
            <a:r>
              <a:rPr lang="pl-PL" dirty="0" smtClean="0"/>
              <a:t>utonomiczny</a:t>
            </a:r>
          </a:p>
          <a:p>
            <a:pPr marL="800100" lvl="1" indent="-342900">
              <a:buFontTx/>
              <a:buChar char="-"/>
            </a:pPr>
            <a:r>
              <a:rPr lang="pl-PL" dirty="0">
                <a:hlinkClick r:id="rId4"/>
              </a:rPr>
              <a:t>https://www.linkedin.com/groups/13564196</a:t>
            </a:r>
            <a:r>
              <a:rPr lang="pl-PL" dirty="0" smtClean="0">
                <a:hlinkClick r:id="rId4"/>
              </a:rPr>
              <a:t>/</a:t>
            </a:r>
            <a:r>
              <a:rPr lang="pl-PL" dirty="0" smtClean="0"/>
              <a:t>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383411-A276-433B-84F3-FAE6451ADB81}" type="slidenum">
              <a:rPr lang="pl-PL" smtClean="0"/>
              <a:pPr>
                <a:defRPr/>
              </a:pPr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113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593725" y="2276475"/>
            <a:ext cx="7956550" cy="2439988"/>
          </a:xfrm>
        </p:spPr>
        <p:txBody>
          <a:bodyPr rtlCol="0" anchor="ctr">
            <a:normAutofit fontScale="92500" lnSpcReduction="1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</a:rPr>
              <a:t>ZAPRASZAMY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DO </a:t>
            </a: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</a:rPr>
              <a:t>KONTAKTU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pl-PL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endParaRPr lang="pl-PL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pl-PL" sz="2600" baseline="30000" dirty="0" smtClean="0">
                <a:solidFill>
                  <a:schemeClr val="accent1">
                    <a:lumMod val="75000"/>
                  </a:schemeClr>
                </a:solidFill>
              </a:rPr>
              <a:t>KRAJOWY PUNKT KONTAKTOWY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pl-PL" sz="2600" baseline="30000" dirty="0" smtClean="0">
                <a:solidFill>
                  <a:schemeClr val="accent1">
                    <a:lumMod val="75000"/>
                  </a:schemeClr>
                </a:solidFill>
              </a:rPr>
              <a:t>PROGRAMÓW BADAWCZYCH UE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pl-PL" sz="1400" dirty="0" smtClean="0">
                <a:solidFill>
                  <a:schemeClr val="accent1">
                    <a:lumMod val="75000"/>
                  </a:schemeClr>
                </a:solidFill>
              </a:rPr>
              <a:t>Instytut </a:t>
            </a:r>
            <a:r>
              <a:rPr lang="pl-PL" sz="1400" dirty="0">
                <a:solidFill>
                  <a:schemeClr val="accent1">
                    <a:lumMod val="75000"/>
                  </a:schemeClr>
                </a:solidFill>
              </a:rPr>
              <a:t>Podstawowych Problemów Techniki </a:t>
            </a:r>
            <a:r>
              <a:rPr lang="pl-PL" sz="1400" dirty="0" smtClean="0">
                <a:solidFill>
                  <a:schemeClr val="accent1">
                    <a:lumMod val="75000"/>
                  </a:schemeClr>
                </a:solidFill>
              </a:rPr>
              <a:t>PAN </a:t>
            </a:r>
          </a:p>
          <a:p>
            <a:pPr algn="r" fontAlgn="auto">
              <a:spcAft>
                <a:spcPts val="0"/>
              </a:spcAft>
              <a:defRPr/>
            </a:pPr>
            <a:endParaRPr lang="pl-PL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endParaRPr lang="pl-PL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</a:rPr>
              <a:t>Zbigniew Turek</a:t>
            </a:r>
            <a:endParaRPr lang="pl-PL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pl-PL" sz="1600" dirty="0" smtClean="0">
                <a:solidFill>
                  <a:schemeClr val="accent1">
                    <a:lumMod val="75000"/>
                  </a:schemeClr>
                </a:solidFill>
              </a:rPr>
              <a:t>kom</a:t>
            </a:r>
            <a:r>
              <a:rPr lang="pl-PL" sz="1600" dirty="0">
                <a:solidFill>
                  <a:schemeClr val="accent1">
                    <a:lumMod val="75000"/>
                  </a:schemeClr>
                </a:solidFill>
              </a:rPr>
              <a:t>. +</a:t>
            </a:r>
            <a:r>
              <a:rPr lang="pl-PL" sz="1600" dirty="0" smtClean="0">
                <a:solidFill>
                  <a:schemeClr val="accent1">
                    <a:lumMod val="75000"/>
                  </a:schemeClr>
                </a:solidFill>
              </a:rPr>
              <a:t>48 502 052 241</a:t>
            </a:r>
            <a:r>
              <a:rPr lang="pl-PL" sz="16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sz="1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1600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zbigniew.turek@kpk.gov.pl</a:t>
            </a:r>
            <a:endParaRPr lang="pl-PL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endParaRPr lang="pl-PL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endParaRPr lang="pl-PL" sz="2000" dirty="0">
              <a:solidFill>
                <a:schemeClr val="bg1"/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endParaRPr lang="pl-PL" sz="2600" b="1" dirty="0" smtClean="0">
              <a:solidFill>
                <a:schemeClr val="bg1"/>
              </a:solidFill>
            </a:endParaRPr>
          </a:p>
        </p:txBody>
      </p:sp>
      <p:sp>
        <p:nvSpPr>
          <p:cNvPr id="2" name="Prostokąt 1">
            <a:hlinkClick r:id="rId4"/>
          </p:cNvPr>
          <p:cNvSpPr/>
          <p:nvPr/>
        </p:nvSpPr>
        <p:spPr>
          <a:xfrm>
            <a:off x="6937375" y="6237288"/>
            <a:ext cx="4318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4" name="Prostokąt 3">
            <a:hlinkClick r:id="rId5"/>
          </p:cNvPr>
          <p:cNvSpPr/>
          <p:nvPr/>
        </p:nvSpPr>
        <p:spPr>
          <a:xfrm>
            <a:off x="7451725" y="6230938"/>
            <a:ext cx="352425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Prostokąt 4">
            <a:hlinkClick r:id="rId6"/>
          </p:cNvPr>
          <p:cNvSpPr/>
          <p:nvPr/>
        </p:nvSpPr>
        <p:spPr>
          <a:xfrm>
            <a:off x="7894638" y="6221413"/>
            <a:ext cx="4318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Prostokąt 5">
            <a:hlinkClick r:id="rId7"/>
          </p:cNvPr>
          <p:cNvSpPr/>
          <p:nvPr/>
        </p:nvSpPr>
        <p:spPr>
          <a:xfrm>
            <a:off x="8323263" y="6221413"/>
            <a:ext cx="4318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38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504056"/>
          </a:xfrm>
        </p:spPr>
        <p:txBody>
          <a:bodyPr/>
          <a:lstStyle/>
          <a:p>
            <a:r>
              <a:rPr lang="pl-PL" dirty="0"/>
              <a:t>Transport w H2020</a:t>
            </a:r>
            <a:endParaRPr lang="en-US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/>
          <a:srcRect l="20046" t="20553" r="18874" b="10705"/>
          <a:stretch/>
        </p:blipFill>
        <p:spPr bwMode="auto">
          <a:xfrm>
            <a:off x="1604662" y="731520"/>
            <a:ext cx="6549648" cy="58978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0245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504056"/>
          </a:xfrm>
        </p:spPr>
        <p:txBody>
          <a:bodyPr/>
          <a:lstStyle/>
          <a:p>
            <a:r>
              <a:rPr lang="pl-PL" dirty="0"/>
              <a:t>Transport w H2020</a:t>
            </a:r>
            <a:endParaRPr lang="en-US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/>
          <a:srcRect l="20046" t="20553" r="18874" b="10705"/>
          <a:stretch/>
        </p:blipFill>
        <p:spPr bwMode="auto">
          <a:xfrm>
            <a:off x="1604662" y="731520"/>
            <a:ext cx="6549648" cy="58978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Elipsa 3"/>
          <p:cNvSpPr>
            <a:spLocks/>
          </p:cNvSpPr>
          <p:nvPr/>
        </p:nvSpPr>
        <p:spPr>
          <a:xfrm rot="16200000">
            <a:off x="6689927" y="1276095"/>
            <a:ext cx="508000" cy="3500268"/>
          </a:xfrm>
          <a:prstGeom prst="ellipse">
            <a:avLst/>
          </a:prstGeom>
          <a:ln w="38100">
            <a:solidFill>
              <a:srgbClr val="C00000"/>
            </a:solidFill>
          </a:ln>
        </p:spPr>
        <p:txBody>
          <a:bodyPr wrap="square" anchor="ctr">
            <a:spAutoFit/>
          </a:bodyPr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endParaRPr lang="pl-PL" b="1" u="sng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477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Budżet programu Transport i konkursów</a:t>
            </a:r>
            <a:endParaRPr lang="en-GB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92100" y="1308100"/>
            <a:ext cx="85217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6339</a:t>
            </a:r>
            <a:r>
              <a:rPr lang="en-US" dirty="0"/>
              <a:t> </a:t>
            </a:r>
            <a:r>
              <a:rPr lang="pl-PL" dirty="0" smtClean="0"/>
              <a:t>mld </a:t>
            </a:r>
            <a:r>
              <a:rPr lang="en-US" dirty="0" smtClean="0"/>
              <a:t>€ </a:t>
            </a:r>
            <a:r>
              <a:rPr lang="pl-PL" dirty="0" smtClean="0"/>
              <a:t>- budżet dla transportu, </a:t>
            </a:r>
          </a:p>
          <a:p>
            <a:r>
              <a:rPr lang="pl-PL" dirty="0" smtClean="0"/>
              <a:t>W tym   </a:t>
            </a:r>
            <a:r>
              <a:rPr lang="pl-PL" b="1" dirty="0" smtClean="0"/>
              <a:t>3 000 mln </a:t>
            </a:r>
            <a:r>
              <a:rPr lang="en-GB" b="1" dirty="0" smtClean="0"/>
              <a:t>€</a:t>
            </a:r>
            <a:r>
              <a:rPr lang="pl-PL" b="1" dirty="0" smtClean="0"/>
              <a:t> </a:t>
            </a:r>
            <a:r>
              <a:rPr lang="pl-PL" dirty="0" smtClean="0"/>
              <a:t>na dofinansowanie:</a:t>
            </a:r>
            <a:endParaRPr lang="en-US" b="1" dirty="0"/>
          </a:p>
          <a:p>
            <a:r>
              <a:rPr lang="en-US" dirty="0"/>
              <a:t>- Clean </a:t>
            </a:r>
            <a:r>
              <a:rPr lang="en-US" dirty="0" smtClean="0"/>
              <a:t>Sky</a:t>
            </a:r>
            <a:r>
              <a:rPr lang="pl-PL" dirty="0" smtClean="0"/>
              <a:t> 2</a:t>
            </a:r>
            <a:endParaRPr lang="en-US" dirty="0"/>
          </a:p>
          <a:p>
            <a:r>
              <a:rPr lang="pl-PL" dirty="0" smtClean="0"/>
              <a:t>- </a:t>
            </a:r>
            <a:r>
              <a:rPr lang="en-US" dirty="0" smtClean="0"/>
              <a:t>SESAR</a:t>
            </a:r>
            <a:r>
              <a:rPr lang="pl-PL" dirty="0" smtClean="0"/>
              <a:t> 2</a:t>
            </a:r>
          </a:p>
          <a:p>
            <a:r>
              <a:rPr lang="pl-PL" dirty="0" smtClean="0"/>
              <a:t>- </a:t>
            </a:r>
            <a:r>
              <a:rPr lang="en-US" dirty="0" smtClean="0"/>
              <a:t>Shift2Rail</a:t>
            </a:r>
            <a:endParaRPr lang="en-US" dirty="0"/>
          </a:p>
          <a:p>
            <a:r>
              <a:rPr lang="pl-PL" dirty="0" smtClean="0"/>
              <a:t>- </a:t>
            </a:r>
            <a:r>
              <a:rPr lang="en-US" dirty="0" smtClean="0"/>
              <a:t>Fuel </a:t>
            </a:r>
            <a:r>
              <a:rPr lang="en-US" dirty="0"/>
              <a:t>Cells &amp; </a:t>
            </a:r>
            <a:r>
              <a:rPr lang="en-US" dirty="0" smtClean="0"/>
              <a:t>Hydrogen</a:t>
            </a:r>
            <a:r>
              <a:rPr lang="pl-PL" dirty="0" smtClean="0"/>
              <a:t> </a:t>
            </a:r>
          </a:p>
          <a:p>
            <a:endParaRPr lang="pl-PL" dirty="0" smtClean="0"/>
          </a:p>
          <a:p>
            <a:r>
              <a:rPr lang="en-GB" b="1" dirty="0"/>
              <a:t>867 </a:t>
            </a:r>
            <a:r>
              <a:rPr lang="pl-PL" b="1" dirty="0"/>
              <a:t>mln</a:t>
            </a:r>
            <a:r>
              <a:rPr lang="en-GB" b="1" dirty="0"/>
              <a:t> € </a:t>
            </a:r>
            <a:r>
              <a:rPr lang="pl-PL" b="1" dirty="0" smtClean="0"/>
              <a:t> </a:t>
            </a:r>
            <a:r>
              <a:rPr lang="pl-PL" dirty="0" smtClean="0"/>
              <a:t>- budżet na </a:t>
            </a:r>
            <a:r>
              <a:rPr lang="en-GB" dirty="0" smtClean="0"/>
              <a:t>2014-15</a:t>
            </a:r>
            <a:endParaRPr lang="en-GB" dirty="0"/>
          </a:p>
          <a:p>
            <a:r>
              <a:rPr lang="pl-PL" b="1" dirty="0" smtClean="0"/>
              <a:t>938</a:t>
            </a:r>
            <a:r>
              <a:rPr lang="en-GB" b="1" dirty="0" smtClean="0"/>
              <a:t> </a:t>
            </a:r>
            <a:r>
              <a:rPr lang="pl-PL" b="1" dirty="0" smtClean="0"/>
              <a:t>mln</a:t>
            </a:r>
            <a:r>
              <a:rPr lang="en-GB" b="1" dirty="0" smtClean="0"/>
              <a:t> </a:t>
            </a:r>
            <a:r>
              <a:rPr lang="en-GB" b="1" dirty="0"/>
              <a:t>€ </a:t>
            </a:r>
            <a:r>
              <a:rPr lang="pl-PL" b="1" dirty="0" smtClean="0"/>
              <a:t> </a:t>
            </a:r>
            <a:r>
              <a:rPr lang="pl-PL" dirty="0" smtClean="0"/>
              <a:t>- budżet na</a:t>
            </a:r>
            <a:r>
              <a:rPr lang="pl-PL" b="1" dirty="0" smtClean="0"/>
              <a:t> </a:t>
            </a:r>
            <a:r>
              <a:rPr lang="en-GB" dirty="0" smtClean="0"/>
              <a:t> 20</a:t>
            </a:r>
            <a:r>
              <a:rPr lang="pl-PL" dirty="0" smtClean="0"/>
              <a:t>16-2017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2112" y="4219575"/>
            <a:ext cx="3044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•</a:t>
            </a:r>
            <a:r>
              <a:rPr lang="pl-PL" dirty="0" smtClean="0"/>
              <a:t> programy prac wieloletnie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coroczne konkursy</a:t>
            </a:r>
          </a:p>
          <a:p>
            <a:r>
              <a:rPr lang="en-US" dirty="0" smtClean="0"/>
              <a:t>•</a:t>
            </a:r>
            <a:r>
              <a:rPr lang="pl-PL" dirty="0" smtClean="0"/>
              <a:t> jedno i dwuetapowe konkursy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556" y="4248573"/>
            <a:ext cx="56483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9740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Budżet programu Transport i konkursów</a:t>
            </a:r>
            <a:endParaRPr lang="en-GB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92100" y="1308100"/>
            <a:ext cx="85217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6339</a:t>
            </a:r>
            <a:r>
              <a:rPr lang="en-US" dirty="0"/>
              <a:t> </a:t>
            </a:r>
            <a:r>
              <a:rPr lang="pl-PL" dirty="0" smtClean="0"/>
              <a:t>mld </a:t>
            </a:r>
            <a:r>
              <a:rPr lang="en-US" dirty="0" smtClean="0"/>
              <a:t>€ </a:t>
            </a:r>
            <a:r>
              <a:rPr lang="pl-PL" dirty="0" smtClean="0"/>
              <a:t>- budżet dla transportu, </a:t>
            </a:r>
          </a:p>
          <a:p>
            <a:r>
              <a:rPr lang="pl-PL" dirty="0" smtClean="0"/>
              <a:t>W tym   </a:t>
            </a:r>
            <a:r>
              <a:rPr lang="pl-PL" b="1" dirty="0" smtClean="0"/>
              <a:t>3 000 mln </a:t>
            </a:r>
            <a:r>
              <a:rPr lang="en-GB" b="1" dirty="0" smtClean="0"/>
              <a:t>€</a:t>
            </a:r>
            <a:r>
              <a:rPr lang="pl-PL" b="1" dirty="0" smtClean="0"/>
              <a:t> </a:t>
            </a:r>
            <a:r>
              <a:rPr lang="pl-PL" dirty="0" smtClean="0"/>
              <a:t>na dofinansowanie:</a:t>
            </a:r>
            <a:endParaRPr lang="en-US" b="1" dirty="0"/>
          </a:p>
          <a:p>
            <a:r>
              <a:rPr lang="en-US" dirty="0"/>
              <a:t>- Clean </a:t>
            </a:r>
            <a:r>
              <a:rPr lang="en-US" dirty="0" smtClean="0"/>
              <a:t>Sky</a:t>
            </a:r>
            <a:r>
              <a:rPr lang="pl-PL" dirty="0" smtClean="0"/>
              <a:t> 2</a:t>
            </a:r>
            <a:endParaRPr lang="en-US" dirty="0"/>
          </a:p>
          <a:p>
            <a:r>
              <a:rPr lang="pl-PL" dirty="0" smtClean="0"/>
              <a:t>- </a:t>
            </a:r>
            <a:r>
              <a:rPr lang="en-US" dirty="0" smtClean="0"/>
              <a:t>SESAR</a:t>
            </a:r>
            <a:r>
              <a:rPr lang="pl-PL" dirty="0" smtClean="0"/>
              <a:t> 2</a:t>
            </a:r>
          </a:p>
          <a:p>
            <a:r>
              <a:rPr lang="pl-PL" dirty="0" smtClean="0"/>
              <a:t>- </a:t>
            </a:r>
            <a:r>
              <a:rPr lang="en-US" dirty="0" smtClean="0"/>
              <a:t>Shift2Rail</a:t>
            </a:r>
            <a:endParaRPr lang="en-US" dirty="0"/>
          </a:p>
          <a:p>
            <a:r>
              <a:rPr lang="pl-PL" dirty="0" smtClean="0"/>
              <a:t>- </a:t>
            </a:r>
            <a:r>
              <a:rPr lang="en-US" dirty="0" smtClean="0"/>
              <a:t>Fuel </a:t>
            </a:r>
            <a:r>
              <a:rPr lang="en-US" dirty="0"/>
              <a:t>Cells &amp; </a:t>
            </a:r>
            <a:r>
              <a:rPr lang="en-US" dirty="0" smtClean="0"/>
              <a:t>Hydrogen</a:t>
            </a:r>
            <a:r>
              <a:rPr lang="pl-PL" dirty="0" smtClean="0"/>
              <a:t> </a:t>
            </a:r>
          </a:p>
          <a:p>
            <a:endParaRPr lang="pl-PL" dirty="0" smtClean="0"/>
          </a:p>
          <a:p>
            <a:r>
              <a:rPr lang="en-GB" b="1" dirty="0"/>
              <a:t>867 </a:t>
            </a:r>
            <a:r>
              <a:rPr lang="pl-PL" b="1" dirty="0"/>
              <a:t>mln</a:t>
            </a:r>
            <a:r>
              <a:rPr lang="en-GB" b="1" dirty="0"/>
              <a:t> € </a:t>
            </a:r>
            <a:r>
              <a:rPr lang="pl-PL" b="1" dirty="0" smtClean="0"/>
              <a:t> </a:t>
            </a:r>
            <a:r>
              <a:rPr lang="pl-PL" dirty="0" smtClean="0"/>
              <a:t>- budżet na </a:t>
            </a:r>
            <a:r>
              <a:rPr lang="en-GB" dirty="0" smtClean="0"/>
              <a:t>2014-</a:t>
            </a:r>
            <a:r>
              <a:rPr lang="pl-PL" dirty="0" smtClean="0"/>
              <a:t>20</a:t>
            </a:r>
            <a:r>
              <a:rPr lang="en-GB" dirty="0" smtClean="0"/>
              <a:t>15</a:t>
            </a:r>
            <a:endParaRPr lang="en-GB" dirty="0"/>
          </a:p>
          <a:p>
            <a:r>
              <a:rPr lang="pl-PL" b="1" dirty="0" smtClean="0"/>
              <a:t>938</a:t>
            </a:r>
            <a:r>
              <a:rPr lang="en-GB" b="1" dirty="0" smtClean="0"/>
              <a:t> </a:t>
            </a:r>
            <a:r>
              <a:rPr lang="pl-PL" b="1" dirty="0" smtClean="0"/>
              <a:t>mln</a:t>
            </a:r>
            <a:r>
              <a:rPr lang="en-GB" b="1" dirty="0" smtClean="0"/>
              <a:t> </a:t>
            </a:r>
            <a:r>
              <a:rPr lang="en-GB" b="1" dirty="0"/>
              <a:t>€ </a:t>
            </a:r>
            <a:r>
              <a:rPr lang="pl-PL" b="1" dirty="0" smtClean="0"/>
              <a:t> </a:t>
            </a:r>
            <a:r>
              <a:rPr lang="pl-PL" dirty="0" smtClean="0"/>
              <a:t>- budżet na</a:t>
            </a:r>
            <a:r>
              <a:rPr lang="pl-PL" b="1" dirty="0" smtClean="0"/>
              <a:t> </a:t>
            </a:r>
            <a:r>
              <a:rPr lang="en-GB" dirty="0" smtClean="0"/>
              <a:t> 20</a:t>
            </a:r>
            <a:r>
              <a:rPr lang="pl-PL" dirty="0" smtClean="0"/>
              <a:t>16-2017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2112" y="4219575"/>
            <a:ext cx="3044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•</a:t>
            </a:r>
            <a:r>
              <a:rPr lang="pl-PL" dirty="0" smtClean="0"/>
              <a:t> programy prac wieloletnie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coroczne konkursy</a:t>
            </a:r>
          </a:p>
          <a:p>
            <a:r>
              <a:rPr lang="en-US" dirty="0" smtClean="0"/>
              <a:t>•</a:t>
            </a:r>
            <a:r>
              <a:rPr lang="pl-PL" dirty="0" smtClean="0"/>
              <a:t> jedno i dwuetapowe konkursy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556" y="4248573"/>
            <a:ext cx="56483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ipsa 6"/>
          <p:cNvSpPr>
            <a:spLocks/>
          </p:cNvSpPr>
          <p:nvPr/>
        </p:nvSpPr>
        <p:spPr>
          <a:xfrm>
            <a:off x="107504" y="2636912"/>
            <a:ext cx="2736304" cy="504056"/>
          </a:xfrm>
          <a:prstGeom prst="ellipse">
            <a:avLst/>
          </a:prstGeom>
          <a:ln w="38100">
            <a:solidFill>
              <a:srgbClr val="C00000"/>
            </a:solidFill>
          </a:ln>
        </p:spPr>
        <p:txBody>
          <a:bodyPr wrap="square" anchor="ctr">
            <a:spAutoFit/>
          </a:bodyPr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endParaRPr lang="pl-PL" b="1" u="sng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58744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Budżet programu Transport i konkursów</a:t>
            </a:r>
            <a:endParaRPr lang="en-GB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92100" y="1308100"/>
            <a:ext cx="85217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6339</a:t>
            </a:r>
            <a:r>
              <a:rPr lang="en-US" dirty="0"/>
              <a:t> </a:t>
            </a:r>
            <a:r>
              <a:rPr lang="pl-PL" dirty="0" smtClean="0"/>
              <a:t>mld </a:t>
            </a:r>
            <a:r>
              <a:rPr lang="en-US" dirty="0" smtClean="0"/>
              <a:t>€ </a:t>
            </a:r>
            <a:r>
              <a:rPr lang="pl-PL" dirty="0" smtClean="0"/>
              <a:t>- budżet dla transportu, </a:t>
            </a:r>
          </a:p>
          <a:p>
            <a:r>
              <a:rPr lang="pl-PL" dirty="0" smtClean="0"/>
              <a:t>W tym   </a:t>
            </a:r>
            <a:r>
              <a:rPr lang="pl-PL" b="1" dirty="0" smtClean="0"/>
              <a:t>3 000 mln </a:t>
            </a:r>
            <a:r>
              <a:rPr lang="en-GB" b="1" dirty="0" smtClean="0"/>
              <a:t>€</a:t>
            </a:r>
            <a:r>
              <a:rPr lang="pl-PL" b="1" dirty="0" smtClean="0"/>
              <a:t> </a:t>
            </a:r>
            <a:r>
              <a:rPr lang="pl-PL" dirty="0" smtClean="0"/>
              <a:t>na dofinansowanie:</a:t>
            </a:r>
            <a:endParaRPr lang="en-US" b="1" dirty="0"/>
          </a:p>
          <a:p>
            <a:r>
              <a:rPr lang="en-US" dirty="0"/>
              <a:t>- Clean </a:t>
            </a:r>
            <a:r>
              <a:rPr lang="en-US" dirty="0" smtClean="0"/>
              <a:t>Sky</a:t>
            </a:r>
            <a:r>
              <a:rPr lang="pl-PL" dirty="0" smtClean="0"/>
              <a:t> 2</a:t>
            </a:r>
            <a:endParaRPr lang="en-US" dirty="0"/>
          </a:p>
          <a:p>
            <a:r>
              <a:rPr lang="pl-PL" dirty="0" smtClean="0"/>
              <a:t>- </a:t>
            </a:r>
            <a:r>
              <a:rPr lang="en-US" dirty="0" smtClean="0"/>
              <a:t>SESAR</a:t>
            </a:r>
            <a:r>
              <a:rPr lang="pl-PL" dirty="0" smtClean="0"/>
              <a:t> 2</a:t>
            </a:r>
          </a:p>
          <a:p>
            <a:r>
              <a:rPr lang="pl-PL" dirty="0" smtClean="0"/>
              <a:t>- </a:t>
            </a:r>
            <a:r>
              <a:rPr lang="en-US" dirty="0" smtClean="0"/>
              <a:t>Shift2Rail</a:t>
            </a:r>
            <a:endParaRPr lang="en-US" dirty="0"/>
          </a:p>
          <a:p>
            <a:r>
              <a:rPr lang="pl-PL" dirty="0" smtClean="0"/>
              <a:t>- </a:t>
            </a:r>
            <a:r>
              <a:rPr lang="en-US" dirty="0" smtClean="0"/>
              <a:t>Fuel </a:t>
            </a:r>
            <a:r>
              <a:rPr lang="en-US" dirty="0"/>
              <a:t>Cells &amp; </a:t>
            </a:r>
            <a:r>
              <a:rPr lang="en-US" dirty="0" smtClean="0"/>
              <a:t>Hydrogen</a:t>
            </a:r>
            <a:r>
              <a:rPr lang="pl-PL" dirty="0" smtClean="0"/>
              <a:t> </a:t>
            </a:r>
          </a:p>
          <a:p>
            <a:endParaRPr lang="pl-PL" dirty="0" smtClean="0"/>
          </a:p>
          <a:p>
            <a:r>
              <a:rPr lang="en-GB" b="1" dirty="0"/>
              <a:t>867 </a:t>
            </a:r>
            <a:r>
              <a:rPr lang="pl-PL" b="1" dirty="0"/>
              <a:t>mln</a:t>
            </a:r>
            <a:r>
              <a:rPr lang="en-GB" b="1" dirty="0"/>
              <a:t> € </a:t>
            </a:r>
            <a:r>
              <a:rPr lang="pl-PL" b="1" dirty="0" smtClean="0"/>
              <a:t> </a:t>
            </a:r>
            <a:r>
              <a:rPr lang="pl-PL" dirty="0" smtClean="0"/>
              <a:t>- budżet na </a:t>
            </a:r>
            <a:r>
              <a:rPr lang="en-GB" dirty="0" smtClean="0"/>
              <a:t>2014-15</a:t>
            </a:r>
            <a:endParaRPr lang="en-GB" dirty="0"/>
          </a:p>
          <a:p>
            <a:r>
              <a:rPr lang="pl-PL" b="1" dirty="0" smtClean="0"/>
              <a:t>938</a:t>
            </a:r>
            <a:r>
              <a:rPr lang="en-GB" b="1" dirty="0" smtClean="0"/>
              <a:t> </a:t>
            </a:r>
            <a:r>
              <a:rPr lang="pl-PL" b="1" dirty="0" smtClean="0"/>
              <a:t>mln</a:t>
            </a:r>
            <a:r>
              <a:rPr lang="en-GB" b="1" dirty="0" smtClean="0"/>
              <a:t> </a:t>
            </a:r>
            <a:r>
              <a:rPr lang="en-GB" b="1" dirty="0"/>
              <a:t>€ </a:t>
            </a:r>
            <a:r>
              <a:rPr lang="pl-PL" b="1" dirty="0" smtClean="0"/>
              <a:t> </a:t>
            </a:r>
            <a:r>
              <a:rPr lang="pl-PL" dirty="0" smtClean="0"/>
              <a:t>- budżet na</a:t>
            </a:r>
            <a:r>
              <a:rPr lang="pl-PL" b="1" dirty="0" smtClean="0"/>
              <a:t> </a:t>
            </a:r>
            <a:r>
              <a:rPr lang="en-GB" dirty="0" smtClean="0"/>
              <a:t> 20</a:t>
            </a:r>
            <a:r>
              <a:rPr lang="pl-PL" dirty="0" smtClean="0"/>
              <a:t>16-2017</a:t>
            </a:r>
          </a:p>
          <a:p>
            <a:r>
              <a:rPr lang="pl-PL" dirty="0">
                <a:solidFill>
                  <a:srgbClr val="FF0000"/>
                </a:solidFill>
              </a:rPr>
              <a:t>~ 1500 mln </a:t>
            </a:r>
            <a:r>
              <a:rPr lang="en-GB" b="1" dirty="0">
                <a:solidFill>
                  <a:srgbClr val="FF0000"/>
                </a:solidFill>
              </a:rPr>
              <a:t>€</a:t>
            </a:r>
            <a:r>
              <a:rPr lang="pl-PL" b="1" dirty="0">
                <a:solidFill>
                  <a:srgbClr val="FF0000"/>
                </a:solidFill>
              </a:rPr>
              <a:t> - </a:t>
            </a:r>
            <a:r>
              <a:rPr lang="pl-PL" dirty="0">
                <a:solidFill>
                  <a:srgbClr val="FF0000"/>
                </a:solidFill>
              </a:rPr>
              <a:t>budżet na 2018-2020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2112" y="4219575"/>
            <a:ext cx="3044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•</a:t>
            </a:r>
            <a:r>
              <a:rPr lang="pl-PL" dirty="0" smtClean="0"/>
              <a:t> programy prac wieloletnie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coroczne konkursy</a:t>
            </a:r>
          </a:p>
          <a:p>
            <a:r>
              <a:rPr lang="en-US" dirty="0" smtClean="0"/>
              <a:t>•</a:t>
            </a:r>
            <a:r>
              <a:rPr lang="pl-PL" dirty="0" smtClean="0"/>
              <a:t> jedno i dwuetapowe konkursy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556" y="4248573"/>
            <a:ext cx="56483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ipsa 6"/>
          <p:cNvSpPr>
            <a:spLocks/>
          </p:cNvSpPr>
          <p:nvPr/>
        </p:nvSpPr>
        <p:spPr>
          <a:xfrm>
            <a:off x="6066971" y="4653135"/>
            <a:ext cx="2591909" cy="766769"/>
          </a:xfrm>
          <a:prstGeom prst="ellipse">
            <a:avLst/>
          </a:prstGeom>
          <a:ln w="38100">
            <a:solidFill>
              <a:srgbClr val="C00000"/>
            </a:solidFill>
          </a:ln>
        </p:spPr>
        <p:txBody>
          <a:bodyPr wrap="square" anchor="ctr">
            <a:spAutoFit/>
          </a:bodyPr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endParaRPr lang="pl-PL" b="1" u="sng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43091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Budżet programu Transport i konkursów</a:t>
            </a:r>
            <a:endParaRPr lang="en-GB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92100" y="1308100"/>
            <a:ext cx="8521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6339</a:t>
            </a:r>
            <a:r>
              <a:rPr lang="en-US" dirty="0"/>
              <a:t> </a:t>
            </a:r>
            <a:r>
              <a:rPr lang="pl-PL" dirty="0" smtClean="0"/>
              <a:t>mld </a:t>
            </a:r>
            <a:r>
              <a:rPr lang="en-US" dirty="0" smtClean="0"/>
              <a:t>€ </a:t>
            </a:r>
            <a:r>
              <a:rPr lang="pl-PL" dirty="0" smtClean="0"/>
              <a:t>- budżet dla transportu, </a:t>
            </a:r>
          </a:p>
          <a:p>
            <a:r>
              <a:rPr lang="pl-PL" dirty="0" smtClean="0"/>
              <a:t>W tym   </a:t>
            </a:r>
            <a:r>
              <a:rPr lang="pl-PL" b="1" dirty="0" smtClean="0"/>
              <a:t>3 000 mln </a:t>
            </a:r>
            <a:r>
              <a:rPr lang="en-GB" b="1" dirty="0" smtClean="0"/>
              <a:t>€</a:t>
            </a:r>
            <a:r>
              <a:rPr lang="pl-PL" b="1" dirty="0" smtClean="0"/>
              <a:t> </a:t>
            </a:r>
            <a:r>
              <a:rPr lang="pl-PL" dirty="0" smtClean="0"/>
              <a:t>na dofinansowanie:</a:t>
            </a:r>
            <a:endParaRPr lang="en-US" b="1" dirty="0"/>
          </a:p>
          <a:p>
            <a:r>
              <a:rPr lang="en-US" dirty="0"/>
              <a:t>- Clean </a:t>
            </a:r>
            <a:r>
              <a:rPr lang="en-US" dirty="0" smtClean="0"/>
              <a:t>Sky</a:t>
            </a:r>
            <a:r>
              <a:rPr lang="pl-PL" dirty="0" smtClean="0"/>
              <a:t> 2</a:t>
            </a:r>
            <a:endParaRPr lang="en-US" dirty="0"/>
          </a:p>
          <a:p>
            <a:r>
              <a:rPr lang="pl-PL" dirty="0" smtClean="0"/>
              <a:t>- </a:t>
            </a:r>
            <a:r>
              <a:rPr lang="en-US" dirty="0" smtClean="0"/>
              <a:t>SESAR</a:t>
            </a:r>
            <a:r>
              <a:rPr lang="pl-PL" dirty="0" smtClean="0"/>
              <a:t> 2</a:t>
            </a:r>
          </a:p>
          <a:p>
            <a:r>
              <a:rPr lang="pl-PL" dirty="0" smtClean="0"/>
              <a:t>- </a:t>
            </a:r>
            <a:r>
              <a:rPr lang="en-US" dirty="0" smtClean="0"/>
              <a:t>Shift2Rail</a:t>
            </a:r>
            <a:endParaRPr lang="en-US" dirty="0"/>
          </a:p>
          <a:p>
            <a:r>
              <a:rPr lang="pl-PL" dirty="0" smtClean="0"/>
              <a:t>- </a:t>
            </a:r>
            <a:r>
              <a:rPr lang="en-US" dirty="0" smtClean="0"/>
              <a:t>Fuel </a:t>
            </a:r>
            <a:r>
              <a:rPr lang="en-US" dirty="0"/>
              <a:t>Cells &amp; </a:t>
            </a:r>
            <a:r>
              <a:rPr lang="en-US" dirty="0" smtClean="0"/>
              <a:t>Hydrogen</a:t>
            </a:r>
            <a:r>
              <a:rPr lang="pl-PL" dirty="0" smtClean="0"/>
              <a:t> </a:t>
            </a:r>
          </a:p>
          <a:p>
            <a:endParaRPr lang="pl-PL" dirty="0" smtClean="0"/>
          </a:p>
          <a:p>
            <a:r>
              <a:rPr lang="en-GB" b="1" dirty="0"/>
              <a:t>867 </a:t>
            </a:r>
            <a:r>
              <a:rPr lang="pl-PL" b="1" dirty="0"/>
              <a:t>mln</a:t>
            </a:r>
            <a:r>
              <a:rPr lang="en-GB" b="1" dirty="0"/>
              <a:t> € </a:t>
            </a:r>
            <a:r>
              <a:rPr lang="pl-PL" b="1" dirty="0" smtClean="0"/>
              <a:t> </a:t>
            </a:r>
            <a:r>
              <a:rPr lang="pl-PL" dirty="0" smtClean="0"/>
              <a:t>- budżet na </a:t>
            </a:r>
            <a:r>
              <a:rPr lang="en-GB" dirty="0" smtClean="0"/>
              <a:t>2014-15</a:t>
            </a:r>
            <a:endParaRPr lang="en-GB" dirty="0"/>
          </a:p>
          <a:p>
            <a:r>
              <a:rPr lang="pl-PL" b="1" dirty="0" smtClean="0"/>
              <a:t>938</a:t>
            </a:r>
            <a:r>
              <a:rPr lang="en-GB" b="1" dirty="0" smtClean="0"/>
              <a:t> </a:t>
            </a:r>
            <a:r>
              <a:rPr lang="pl-PL" b="1" dirty="0" smtClean="0"/>
              <a:t>mln</a:t>
            </a:r>
            <a:r>
              <a:rPr lang="en-GB" b="1" dirty="0" smtClean="0"/>
              <a:t> </a:t>
            </a:r>
            <a:r>
              <a:rPr lang="en-GB" b="1" dirty="0"/>
              <a:t>€ </a:t>
            </a:r>
            <a:r>
              <a:rPr lang="pl-PL" b="1" dirty="0" smtClean="0"/>
              <a:t> </a:t>
            </a:r>
            <a:r>
              <a:rPr lang="pl-PL" dirty="0" smtClean="0"/>
              <a:t>- budżet na</a:t>
            </a:r>
            <a:r>
              <a:rPr lang="pl-PL" b="1" dirty="0" smtClean="0"/>
              <a:t> </a:t>
            </a:r>
            <a:r>
              <a:rPr lang="en-GB" dirty="0" smtClean="0"/>
              <a:t> 20</a:t>
            </a:r>
            <a:r>
              <a:rPr lang="pl-PL" dirty="0" smtClean="0"/>
              <a:t>16-2017</a:t>
            </a:r>
          </a:p>
          <a:p>
            <a:r>
              <a:rPr lang="pl-PL" dirty="0">
                <a:solidFill>
                  <a:srgbClr val="FF0000"/>
                </a:solidFill>
              </a:rPr>
              <a:t>~ 1500 mln </a:t>
            </a:r>
            <a:r>
              <a:rPr lang="en-GB" b="1" dirty="0">
                <a:solidFill>
                  <a:srgbClr val="FF0000"/>
                </a:solidFill>
              </a:rPr>
              <a:t>€</a:t>
            </a:r>
            <a:r>
              <a:rPr lang="pl-PL" b="1" dirty="0">
                <a:solidFill>
                  <a:srgbClr val="FF0000"/>
                </a:solidFill>
              </a:rPr>
              <a:t> - </a:t>
            </a:r>
            <a:r>
              <a:rPr lang="pl-PL" dirty="0">
                <a:solidFill>
                  <a:srgbClr val="FF0000"/>
                </a:solidFill>
              </a:rPr>
              <a:t>budżet na </a:t>
            </a:r>
            <a:r>
              <a:rPr lang="pl-PL" dirty="0" smtClean="0">
                <a:solidFill>
                  <a:srgbClr val="FF0000"/>
                </a:solidFill>
              </a:rPr>
              <a:t>2018-2020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2112" y="4219575"/>
            <a:ext cx="3044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•</a:t>
            </a:r>
            <a:r>
              <a:rPr lang="pl-PL" dirty="0" smtClean="0"/>
              <a:t> programy prac wieloletnie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coroczne konkursy</a:t>
            </a:r>
          </a:p>
          <a:p>
            <a:r>
              <a:rPr lang="en-US" dirty="0" smtClean="0"/>
              <a:t>•</a:t>
            </a:r>
            <a:r>
              <a:rPr lang="pl-PL" dirty="0" smtClean="0"/>
              <a:t> jedno i dwuetapowe konkursy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556" y="4248573"/>
            <a:ext cx="56483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ipsa 5"/>
          <p:cNvSpPr>
            <a:spLocks/>
          </p:cNvSpPr>
          <p:nvPr/>
        </p:nvSpPr>
        <p:spPr>
          <a:xfrm>
            <a:off x="6066971" y="4653135"/>
            <a:ext cx="2591909" cy="766769"/>
          </a:xfrm>
          <a:prstGeom prst="ellipse">
            <a:avLst/>
          </a:prstGeom>
          <a:ln w="38100">
            <a:solidFill>
              <a:srgbClr val="C00000"/>
            </a:solidFill>
          </a:ln>
        </p:spPr>
        <p:txBody>
          <a:bodyPr wrap="square" anchor="ctr">
            <a:spAutoFit/>
          </a:bodyPr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endParaRPr lang="pl-PL" b="1" u="sng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09960" y="5385410"/>
            <a:ext cx="8503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Konkurs na </a:t>
            </a:r>
            <a:r>
              <a:rPr lang="pl-PL" sz="2400" b="1" dirty="0" smtClean="0">
                <a:solidFill>
                  <a:srgbClr val="FF0000"/>
                </a:solidFill>
              </a:rPr>
              <a:t>2019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/>
              <a:t>p</a:t>
            </a:r>
            <a:r>
              <a:rPr lang="pl-PL" b="1" dirty="0" smtClean="0"/>
              <a:t>rogram prac na 2018-2020</a:t>
            </a:r>
            <a:endParaRPr lang="pl-PL" sz="2800" b="1" dirty="0" smtClean="0">
              <a:solidFill>
                <a:srgbClr val="FF0000"/>
              </a:solidFill>
            </a:endParaRPr>
          </a:p>
          <a:p>
            <a:r>
              <a:rPr lang="pl-PL" sz="1200" dirty="0" smtClean="0">
                <a:hlinkClick r:id="rId3"/>
              </a:rPr>
              <a:t>http</a:t>
            </a:r>
            <a:r>
              <a:rPr lang="pl-PL" sz="1200" dirty="0">
                <a:hlinkClick r:id="rId3"/>
              </a:rPr>
              <a:t>://</a:t>
            </a:r>
            <a:r>
              <a:rPr lang="pl-PL" sz="1200" dirty="0" smtClean="0">
                <a:hlinkClick r:id="rId3"/>
              </a:rPr>
              <a:t>ec.europa.eu/research/participants/data/ref/h2020/wp/2018-2020/main/h2020-wp1820-transport_en.pdf</a:t>
            </a:r>
            <a:r>
              <a:rPr lang="pl-PL" sz="1200" dirty="0" smtClean="0"/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14176303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2020-Wzorzec_Prezentacji_KPK_PL_2016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Motyw pakietu 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2020-Wzorzec_Prezentacji_KPK_PL_2016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Motyw pakietu 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2020-Wzorzec_Prezentacji_KPK_PL_2016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Motyw pakietu 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H2020-Wzorzec_Prezentacji_KPK_PL_2016</Template>
  <TotalTime>3933</TotalTime>
  <Words>821</Words>
  <Application>Microsoft Office PowerPoint</Application>
  <PresentationFormat>Pokaz na ekranie (4:3)</PresentationFormat>
  <Paragraphs>199</Paragraphs>
  <Slides>31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31</vt:i4>
      </vt:variant>
    </vt:vector>
  </HeadingPairs>
  <TitlesOfParts>
    <vt:vector size="34" baseType="lpstr">
      <vt:lpstr>H2020-Wzorzec_Prezentacji_KPK_PL_2016</vt:lpstr>
      <vt:lpstr>1_H2020-Wzorzec_Prezentacji_KPK_PL_2016</vt:lpstr>
      <vt:lpstr>2_H2020-Wzorzec_Prezentacji_KPK_PL_2016</vt:lpstr>
      <vt:lpstr>Prezentacja programu PowerPoint</vt:lpstr>
      <vt:lpstr>Plan prezentacji</vt:lpstr>
      <vt:lpstr>Prezentacja programu PowerPoint</vt:lpstr>
      <vt:lpstr>Transport w H2020</vt:lpstr>
      <vt:lpstr>Transport w H2020</vt:lpstr>
      <vt:lpstr>Budżet programu Transport i konkursów</vt:lpstr>
      <vt:lpstr>Budżet programu Transport i konkursów</vt:lpstr>
      <vt:lpstr>Budżet programu Transport i konkursów</vt:lpstr>
      <vt:lpstr>Budżet programu Transport i konkursów</vt:lpstr>
      <vt:lpstr>Prezentacja programu PowerPoint</vt:lpstr>
      <vt:lpstr>Konkursy transportowe na 2019 rok </vt:lpstr>
      <vt:lpstr>Konkursy transportowe na 2019 rok konkursy do omówienia</vt:lpstr>
      <vt:lpstr>LC-GV-03-2019: Infrastruktura ładowania nakierowana na użytkowników</vt:lpstr>
      <vt:lpstr>LC-GV-05-2019: Sztandarowy projekt InCo pt. "Mobilność w miastach i zrównoważona elektryfikacja na dużych obszarach miejskich w rozwijających się i wschodzących gospodarkach„ </vt:lpstr>
      <vt:lpstr>Call - Building a low-carbon, climate resilient future:  Green Vehicles</vt:lpstr>
      <vt:lpstr>Prezentacja programu PowerPoint</vt:lpstr>
      <vt:lpstr>Konkursy transportowe na 2019 rok </vt:lpstr>
      <vt:lpstr>Konkursy transportowe na rok 2019 konkursy do omówienia</vt:lpstr>
      <vt:lpstr>DT-ART-03-2019: Human centred design for the new driver role in  highly automated vehicles</vt:lpstr>
      <vt:lpstr>DT-ART-04-2019: Opracowanie i testowanie wspólnych, połączonych i współpracujących zautomatyzowanych flot samochodowych w obszarach miejskich pod kątem mobilności wszystkich</vt:lpstr>
      <vt:lpstr>Pozostałe tematy na rok 2020</vt:lpstr>
      <vt:lpstr>Prezentacja programu PowerPoint</vt:lpstr>
      <vt:lpstr>Oferta Sieci KPK</vt:lpstr>
      <vt:lpstr>Projekt ETNA2020</vt:lpstr>
      <vt:lpstr>Prezentacja programu PowerPoint</vt:lpstr>
      <vt:lpstr>Prezentacja programu PowerPoint</vt:lpstr>
      <vt:lpstr>Prezentacja programu PowerPoint</vt:lpstr>
      <vt:lpstr>Prezentacja programu PowerPoint</vt:lpstr>
      <vt:lpstr>Nabór ekspertów do H2020</vt:lpstr>
      <vt:lpstr>Dodatkowe informacje</vt:lpstr>
      <vt:lpstr>Prezentacja programu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Warszawa, data…. miejsce….</dc:title>
  <dc:creator>RDuczmal</dc:creator>
  <cp:lastModifiedBy>ZTurek</cp:lastModifiedBy>
  <cp:revision>415</cp:revision>
  <dcterms:created xsi:type="dcterms:W3CDTF">2016-05-04T07:47:47Z</dcterms:created>
  <dcterms:modified xsi:type="dcterms:W3CDTF">2019-01-28T09:42:06Z</dcterms:modified>
</cp:coreProperties>
</file>