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744" r:id="rId3"/>
    <p:sldMasterId id="2147483756" r:id="rId4"/>
    <p:sldMasterId id="2147483778" r:id="rId5"/>
  </p:sldMasterIdLst>
  <p:notesMasterIdLst>
    <p:notesMasterId r:id="rId32"/>
  </p:notesMasterIdLst>
  <p:sldIdLst>
    <p:sldId id="262" r:id="rId6"/>
    <p:sldId id="540" r:id="rId7"/>
    <p:sldId id="541" r:id="rId8"/>
    <p:sldId id="567" r:id="rId9"/>
    <p:sldId id="543" r:id="rId10"/>
    <p:sldId id="569" r:id="rId11"/>
    <p:sldId id="570" r:id="rId12"/>
    <p:sldId id="548" r:id="rId13"/>
    <p:sldId id="561" r:id="rId14"/>
    <p:sldId id="575" r:id="rId15"/>
    <p:sldId id="559" r:id="rId16"/>
    <p:sldId id="554" r:id="rId17"/>
    <p:sldId id="576" r:id="rId18"/>
    <p:sldId id="577" r:id="rId19"/>
    <p:sldId id="579" r:id="rId20"/>
    <p:sldId id="581" r:id="rId21"/>
    <p:sldId id="582" r:id="rId22"/>
    <p:sldId id="583" r:id="rId23"/>
    <p:sldId id="584" r:id="rId24"/>
    <p:sldId id="585" r:id="rId25"/>
    <p:sldId id="586" r:id="rId26"/>
    <p:sldId id="587" r:id="rId27"/>
    <p:sldId id="562" r:id="rId28"/>
    <p:sldId id="564" r:id="rId29"/>
    <p:sldId id="565" r:id="rId30"/>
    <p:sldId id="258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39" autoAdjust="0"/>
    <p:restoredTop sz="94662" autoAdjust="0"/>
  </p:normalViewPr>
  <p:slideViewPr>
    <p:cSldViewPr>
      <p:cViewPr>
        <p:scale>
          <a:sx n="66" d="100"/>
          <a:sy n="66" d="100"/>
        </p:scale>
        <p:origin x="-127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F6BACA-B60B-4931-BDBC-43D5C887163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2B87B11-0311-45CB-B0ED-04180927DD43}">
      <dgm:prSet phldrT="[Tekst]"/>
      <dgm:spPr/>
      <dgm:t>
        <a:bodyPr/>
        <a:lstStyle/>
        <a:p>
          <a:r>
            <a:rPr lang="pl-PL" b="1" dirty="0" smtClean="0">
              <a:latin typeface="+mn-lt"/>
            </a:rPr>
            <a:t>Doskonałość naukowa</a:t>
          </a:r>
          <a:endParaRPr lang="en-GB" b="1" dirty="0">
            <a:latin typeface="+mn-lt"/>
          </a:endParaRPr>
        </a:p>
      </dgm:t>
    </dgm:pt>
    <dgm:pt modelId="{ED368E2A-B988-41B8-B6C6-F1687514A914}" type="parTrans" cxnId="{AB9CB571-5126-4841-B395-0E89EDB54956}">
      <dgm:prSet/>
      <dgm:spPr/>
      <dgm:t>
        <a:bodyPr/>
        <a:lstStyle/>
        <a:p>
          <a:endParaRPr lang="en-GB"/>
        </a:p>
      </dgm:t>
    </dgm:pt>
    <dgm:pt modelId="{8C24A62A-A217-4CD8-AE19-D2EA77F4CBD2}" type="sibTrans" cxnId="{AB9CB571-5126-4841-B395-0E89EDB54956}">
      <dgm:prSet/>
      <dgm:spPr/>
      <dgm:t>
        <a:bodyPr/>
        <a:lstStyle/>
        <a:p>
          <a:endParaRPr lang="en-GB"/>
        </a:p>
      </dgm:t>
    </dgm:pt>
    <dgm:pt modelId="{26807AEF-E5D4-475C-9F4C-4DC3E67EEB96}">
      <dgm:prSet phldrT="[Tekst]"/>
      <dgm:spPr/>
      <dgm:t>
        <a:bodyPr/>
        <a:lstStyle/>
        <a:p>
          <a:r>
            <a:rPr lang="pl-PL" b="1" dirty="0" smtClean="0">
              <a:latin typeface="+mn-lt"/>
            </a:rPr>
            <a:t>Wyzwania społeczne</a:t>
          </a:r>
          <a:endParaRPr lang="en-GB" b="1" dirty="0">
            <a:latin typeface="+mn-lt"/>
          </a:endParaRPr>
        </a:p>
      </dgm:t>
    </dgm:pt>
    <dgm:pt modelId="{6F34DDFF-D177-4241-9C07-3AA0E9E996F5}" type="parTrans" cxnId="{A66BD96A-D57C-44D0-A8C9-1CA514AE75E5}">
      <dgm:prSet/>
      <dgm:spPr/>
      <dgm:t>
        <a:bodyPr/>
        <a:lstStyle/>
        <a:p>
          <a:endParaRPr lang="en-GB"/>
        </a:p>
      </dgm:t>
    </dgm:pt>
    <dgm:pt modelId="{A6AD0C6E-3F52-4085-A393-5A1512EC8E7A}" type="sibTrans" cxnId="{A66BD96A-D57C-44D0-A8C9-1CA514AE75E5}">
      <dgm:prSet/>
      <dgm:spPr/>
      <dgm:t>
        <a:bodyPr/>
        <a:lstStyle/>
        <a:p>
          <a:endParaRPr lang="en-GB"/>
        </a:p>
      </dgm:t>
    </dgm:pt>
    <dgm:pt modelId="{96CFD4D0-765E-4BEF-91DB-CC02A7D505AA}">
      <dgm:prSet phldrT="[Tekst]"/>
      <dgm:spPr/>
      <dgm:t>
        <a:bodyPr/>
        <a:lstStyle/>
        <a:p>
          <a:r>
            <a:rPr lang="pl-PL" b="1" dirty="0" smtClean="0">
              <a:latin typeface="Calibri" panose="020F0502020204030204" pitchFamily="34" charset="0"/>
            </a:rPr>
            <a:t>Wiodąca pozycja w przemyśle</a:t>
          </a:r>
          <a:endParaRPr lang="en-GB" b="1" dirty="0">
            <a:latin typeface="Calibri" panose="020F0502020204030204" pitchFamily="34" charset="0"/>
          </a:endParaRPr>
        </a:p>
      </dgm:t>
    </dgm:pt>
    <dgm:pt modelId="{29472E91-E8FB-45D9-94B2-2E99338093BF}" type="parTrans" cxnId="{C3B4B9D7-7A77-482C-86AF-11A99690EDAB}">
      <dgm:prSet/>
      <dgm:spPr/>
      <dgm:t>
        <a:bodyPr/>
        <a:lstStyle/>
        <a:p>
          <a:endParaRPr lang="en-GB"/>
        </a:p>
      </dgm:t>
    </dgm:pt>
    <dgm:pt modelId="{84C80097-6B5B-47B5-B603-66BE5B9223A6}" type="sibTrans" cxnId="{C3B4B9D7-7A77-482C-86AF-11A99690EDAB}">
      <dgm:prSet/>
      <dgm:spPr/>
      <dgm:t>
        <a:bodyPr/>
        <a:lstStyle/>
        <a:p>
          <a:endParaRPr lang="en-GB"/>
        </a:p>
      </dgm:t>
    </dgm:pt>
    <dgm:pt modelId="{24F53C14-A984-4590-BF42-FC5E44735E04}" type="pres">
      <dgm:prSet presAssocID="{7FF6BACA-B60B-4931-BDBC-43D5C8871632}" presName="compositeShape" presStyleCnt="0">
        <dgm:presLayoutVars>
          <dgm:chMax val="7"/>
          <dgm:dir/>
          <dgm:resizeHandles val="exact"/>
        </dgm:presLayoutVars>
      </dgm:prSet>
      <dgm:spPr/>
    </dgm:pt>
    <dgm:pt modelId="{A9404C1F-FA0D-41B6-ADC7-B74DA278814F}" type="pres">
      <dgm:prSet presAssocID="{22B87B11-0311-45CB-B0ED-04180927DD43}" presName="circ1" presStyleLbl="vennNode1" presStyleIdx="0" presStyleCnt="3"/>
      <dgm:spPr/>
      <dgm:t>
        <a:bodyPr/>
        <a:lstStyle/>
        <a:p>
          <a:endParaRPr lang="en-GB"/>
        </a:p>
      </dgm:t>
    </dgm:pt>
    <dgm:pt modelId="{3CAEB762-0478-4F0A-A14D-2D21EAD2CDB2}" type="pres">
      <dgm:prSet presAssocID="{22B87B11-0311-45CB-B0ED-04180927DD4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6F56FB1-1B02-43B0-8554-BA6E196CE963}" type="pres">
      <dgm:prSet presAssocID="{26807AEF-E5D4-475C-9F4C-4DC3E67EEB96}" presName="circ2" presStyleLbl="vennNode1" presStyleIdx="1" presStyleCnt="3"/>
      <dgm:spPr/>
      <dgm:t>
        <a:bodyPr/>
        <a:lstStyle/>
        <a:p>
          <a:endParaRPr lang="en-GB"/>
        </a:p>
      </dgm:t>
    </dgm:pt>
    <dgm:pt modelId="{915428D1-115B-4027-BBE3-8823CAE08359}" type="pres">
      <dgm:prSet presAssocID="{26807AEF-E5D4-475C-9F4C-4DC3E67EEB9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6E489A-7F27-4D95-BE7C-9D6303A63490}" type="pres">
      <dgm:prSet presAssocID="{96CFD4D0-765E-4BEF-91DB-CC02A7D505AA}" presName="circ3" presStyleLbl="vennNode1" presStyleIdx="2" presStyleCnt="3"/>
      <dgm:spPr/>
      <dgm:t>
        <a:bodyPr/>
        <a:lstStyle/>
        <a:p>
          <a:endParaRPr lang="en-GB"/>
        </a:p>
      </dgm:t>
    </dgm:pt>
    <dgm:pt modelId="{237913AE-4A0C-4E4B-9385-96E4A0AFF1F5}" type="pres">
      <dgm:prSet presAssocID="{96CFD4D0-765E-4BEF-91DB-CC02A7D505A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E7D218C-67A1-4512-8A70-80E1DE2B6F95}" type="presOf" srcId="{96CFD4D0-765E-4BEF-91DB-CC02A7D505AA}" destId="{237913AE-4A0C-4E4B-9385-96E4A0AFF1F5}" srcOrd="1" destOrd="0" presId="urn:microsoft.com/office/officeart/2005/8/layout/venn1"/>
    <dgm:cxn modelId="{99577ED3-E942-4E33-AF01-24472B2C7EA7}" type="presOf" srcId="{26807AEF-E5D4-475C-9F4C-4DC3E67EEB96}" destId="{16F56FB1-1B02-43B0-8554-BA6E196CE963}" srcOrd="0" destOrd="0" presId="urn:microsoft.com/office/officeart/2005/8/layout/venn1"/>
    <dgm:cxn modelId="{E23E887B-96C9-4231-A21D-4DB36E0A6542}" type="presOf" srcId="{22B87B11-0311-45CB-B0ED-04180927DD43}" destId="{A9404C1F-FA0D-41B6-ADC7-B74DA278814F}" srcOrd="0" destOrd="0" presId="urn:microsoft.com/office/officeart/2005/8/layout/venn1"/>
    <dgm:cxn modelId="{D6247635-5EC0-472E-9D6E-8445FEC3EEC5}" type="presOf" srcId="{22B87B11-0311-45CB-B0ED-04180927DD43}" destId="{3CAEB762-0478-4F0A-A14D-2D21EAD2CDB2}" srcOrd="1" destOrd="0" presId="urn:microsoft.com/office/officeart/2005/8/layout/venn1"/>
    <dgm:cxn modelId="{3BF757BC-676F-49E1-A7CF-5612152A1DB1}" type="presOf" srcId="{7FF6BACA-B60B-4931-BDBC-43D5C8871632}" destId="{24F53C14-A984-4590-BF42-FC5E44735E04}" srcOrd="0" destOrd="0" presId="urn:microsoft.com/office/officeart/2005/8/layout/venn1"/>
    <dgm:cxn modelId="{AB9CB571-5126-4841-B395-0E89EDB54956}" srcId="{7FF6BACA-B60B-4931-BDBC-43D5C8871632}" destId="{22B87B11-0311-45CB-B0ED-04180927DD43}" srcOrd="0" destOrd="0" parTransId="{ED368E2A-B988-41B8-B6C6-F1687514A914}" sibTransId="{8C24A62A-A217-4CD8-AE19-D2EA77F4CBD2}"/>
    <dgm:cxn modelId="{C3B4B9D7-7A77-482C-86AF-11A99690EDAB}" srcId="{7FF6BACA-B60B-4931-BDBC-43D5C8871632}" destId="{96CFD4D0-765E-4BEF-91DB-CC02A7D505AA}" srcOrd="2" destOrd="0" parTransId="{29472E91-E8FB-45D9-94B2-2E99338093BF}" sibTransId="{84C80097-6B5B-47B5-B603-66BE5B9223A6}"/>
    <dgm:cxn modelId="{8C6D89C4-7E14-43DA-AF34-274CF511F775}" type="presOf" srcId="{26807AEF-E5D4-475C-9F4C-4DC3E67EEB96}" destId="{915428D1-115B-4027-BBE3-8823CAE08359}" srcOrd="1" destOrd="0" presId="urn:microsoft.com/office/officeart/2005/8/layout/venn1"/>
    <dgm:cxn modelId="{E3E6F682-7760-417A-A658-99B2069EE42B}" type="presOf" srcId="{96CFD4D0-765E-4BEF-91DB-CC02A7D505AA}" destId="{CC6E489A-7F27-4D95-BE7C-9D6303A63490}" srcOrd="0" destOrd="0" presId="urn:microsoft.com/office/officeart/2005/8/layout/venn1"/>
    <dgm:cxn modelId="{A66BD96A-D57C-44D0-A8C9-1CA514AE75E5}" srcId="{7FF6BACA-B60B-4931-BDBC-43D5C8871632}" destId="{26807AEF-E5D4-475C-9F4C-4DC3E67EEB96}" srcOrd="1" destOrd="0" parTransId="{6F34DDFF-D177-4241-9C07-3AA0E9E996F5}" sibTransId="{A6AD0C6E-3F52-4085-A393-5A1512EC8E7A}"/>
    <dgm:cxn modelId="{36BD4BFD-9583-4C86-A892-A24C47551049}" type="presParOf" srcId="{24F53C14-A984-4590-BF42-FC5E44735E04}" destId="{A9404C1F-FA0D-41B6-ADC7-B74DA278814F}" srcOrd="0" destOrd="0" presId="urn:microsoft.com/office/officeart/2005/8/layout/venn1"/>
    <dgm:cxn modelId="{FD6B17A3-8E91-4BB4-9375-4D9BF20CB0B8}" type="presParOf" srcId="{24F53C14-A984-4590-BF42-FC5E44735E04}" destId="{3CAEB762-0478-4F0A-A14D-2D21EAD2CDB2}" srcOrd="1" destOrd="0" presId="urn:microsoft.com/office/officeart/2005/8/layout/venn1"/>
    <dgm:cxn modelId="{51264DA2-FD05-4676-B43B-F4DE78385912}" type="presParOf" srcId="{24F53C14-A984-4590-BF42-FC5E44735E04}" destId="{16F56FB1-1B02-43B0-8554-BA6E196CE963}" srcOrd="2" destOrd="0" presId="urn:microsoft.com/office/officeart/2005/8/layout/venn1"/>
    <dgm:cxn modelId="{253884C9-173F-4CAD-86E0-73159BAA3990}" type="presParOf" srcId="{24F53C14-A984-4590-BF42-FC5E44735E04}" destId="{915428D1-115B-4027-BBE3-8823CAE08359}" srcOrd="3" destOrd="0" presId="urn:microsoft.com/office/officeart/2005/8/layout/venn1"/>
    <dgm:cxn modelId="{8643C746-629B-4BB8-A2D0-4758B1397F21}" type="presParOf" srcId="{24F53C14-A984-4590-BF42-FC5E44735E04}" destId="{CC6E489A-7F27-4D95-BE7C-9D6303A63490}" srcOrd="4" destOrd="0" presId="urn:microsoft.com/office/officeart/2005/8/layout/venn1"/>
    <dgm:cxn modelId="{B044C640-FD8D-4CF3-BB86-90CF8E100E63}" type="presParOf" srcId="{24F53C14-A984-4590-BF42-FC5E44735E04}" destId="{237913AE-4A0C-4E4B-9385-96E4A0AFF1F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04C1F-FA0D-41B6-ADC7-B74DA278814F}">
      <dsp:nvSpPr>
        <dsp:cNvPr id="0" name=""/>
        <dsp:cNvSpPr/>
      </dsp:nvSpPr>
      <dsp:spPr>
        <a:xfrm>
          <a:off x="1533911" y="39598"/>
          <a:ext cx="1900728" cy="19007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latin typeface="+mn-lt"/>
            </a:rPr>
            <a:t>Doskonałość naukowa</a:t>
          </a:r>
          <a:endParaRPr lang="en-GB" sz="2100" b="1" kern="1200" dirty="0">
            <a:latin typeface="+mn-lt"/>
          </a:endParaRPr>
        </a:p>
      </dsp:txBody>
      <dsp:txXfrm>
        <a:off x="1787342" y="372226"/>
        <a:ext cx="1393867" cy="855327"/>
      </dsp:txXfrm>
    </dsp:sp>
    <dsp:sp modelId="{16F56FB1-1B02-43B0-8554-BA6E196CE963}">
      <dsp:nvSpPr>
        <dsp:cNvPr id="0" name=""/>
        <dsp:cNvSpPr/>
      </dsp:nvSpPr>
      <dsp:spPr>
        <a:xfrm>
          <a:off x="2219757" y="1227553"/>
          <a:ext cx="1900728" cy="19007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latin typeface="+mn-lt"/>
            </a:rPr>
            <a:t>Wyzwania społeczne</a:t>
          </a:r>
          <a:endParaRPr lang="en-GB" sz="2100" b="1" kern="1200" dirty="0">
            <a:latin typeface="+mn-lt"/>
          </a:endParaRPr>
        </a:p>
      </dsp:txBody>
      <dsp:txXfrm>
        <a:off x="2801064" y="1718575"/>
        <a:ext cx="1140437" cy="1045400"/>
      </dsp:txXfrm>
    </dsp:sp>
    <dsp:sp modelId="{CC6E489A-7F27-4D95-BE7C-9D6303A63490}">
      <dsp:nvSpPr>
        <dsp:cNvPr id="0" name=""/>
        <dsp:cNvSpPr/>
      </dsp:nvSpPr>
      <dsp:spPr>
        <a:xfrm>
          <a:off x="848065" y="1227553"/>
          <a:ext cx="1900728" cy="19007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latin typeface="Calibri" panose="020F0502020204030204" pitchFamily="34" charset="0"/>
            </a:rPr>
            <a:t>Wiodąca pozycja w przemyśle</a:t>
          </a:r>
          <a:endParaRPr lang="en-GB" sz="2100" b="1" kern="1200" dirty="0">
            <a:latin typeface="Calibri" panose="020F0502020204030204" pitchFamily="34" charset="0"/>
          </a:endParaRPr>
        </a:p>
      </dsp:txBody>
      <dsp:txXfrm>
        <a:off x="1027050" y="1718575"/>
        <a:ext cx="1140437" cy="1045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8E715-8143-4AC6-8FC3-CA74795084FC}" type="datetimeFigureOut">
              <a:rPr lang="pl-PL" smtClean="0"/>
              <a:t>2019-01-28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FB817-2F76-456E-868C-CF836A9274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00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FB817-2F76-456E-868C-CF836A9274D2}" type="slidenum">
              <a:rPr lang="pl-PL" smtClean="0">
                <a:solidFill>
                  <a:prstClr val="black"/>
                </a:solidFill>
              </a:rPr>
              <a:pPr/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4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01B56-A855-4704-B558-0FCAE67FECC7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3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01B56-A855-4704-B558-0FCAE67FECC7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3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BB98-DD56-4058-B69D-AA0D29316F07}" type="datetime1">
              <a:rPr lang="pl-PL" smtClean="0"/>
              <a:t>2019-01-28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69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E124-1131-415A-91BB-41B43E639025}" type="datetime1">
              <a:rPr lang="pl-PL" smtClean="0"/>
              <a:t>2019-01-28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A78-3177-4694-BD3A-08977A561F9E}" type="datetime1">
              <a:rPr lang="pl-PL" smtClean="0"/>
              <a:t>2019-01-28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2875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32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91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8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6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54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36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41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0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CDA-DD4B-471F-BCBD-14B314E1F51C}" type="datetime1">
              <a:rPr lang="pl-PL" smtClean="0"/>
              <a:t>2019-01-28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976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33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31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5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BB98-DD56-4058-B69D-AA0D29316F07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87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CDA-DD4B-471F-BCBD-14B314E1F51C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71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84FA-07F0-4A24-81C2-1159FD17039A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4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927F-B120-4EFA-9E1E-5568B6BD4E4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73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D2877-830E-4315-BC04-63927FD511B3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05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157B-C362-41E5-8661-E8C0E162C23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71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46C6F-8D1D-4197-9798-C6569CBDC7E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876256" y="6021288"/>
            <a:ext cx="2133600" cy="365125"/>
          </a:xfrm>
        </p:spPr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5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84FA-07F0-4A24-81C2-1159FD17039A}" type="datetime1">
              <a:rPr lang="pl-PL" smtClean="0"/>
              <a:t>2019-01-28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6880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E57A8-14A9-454D-8D3E-10BCF8148F1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6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66AF-BDCC-48CE-AC86-CF0395936505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3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E124-1131-415A-91BB-41B43E639025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10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A78-3177-4694-BD3A-08977A561F9E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53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640960" cy="4320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640960" cy="504056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E70E3-4580-469B-B44A-93AFD4AA8F83}" type="slidenum">
              <a:rPr lang="pl-PL">
                <a:solidFill>
                  <a:srgbClr val="00206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02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640960" cy="432048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640960" cy="504056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49135-34FE-49B3-941B-CFDC2D826B8F}" type="slidenum">
              <a:rPr lang="pl-PL">
                <a:solidFill>
                  <a:srgbClr val="00206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81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640960" cy="432048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10" name="Podtytuł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640960" cy="504056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D51ED-757D-42AE-940C-E35599F13FB6}" type="slidenum">
              <a:rPr lang="pl-PL">
                <a:solidFill>
                  <a:srgbClr val="00206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96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640960" cy="4320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4" name="Podtytuł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640960" cy="504056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FD456-1778-43C1-8BF5-8D91E81B7798}" type="slidenum">
              <a:rPr lang="pl-PL">
                <a:solidFill>
                  <a:srgbClr val="00206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3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27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546C6F-8D1D-4197-9798-C6569CBDC7E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876256" y="6021288"/>
            <a:ext cx="2133600" cy="365125"/>
          </a:xfrm>
        </p:spPr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927F-B120-4EFA-9E1E-5568B6BD4E4D}" type="datetime1">
              <a:rPr lang="pl-PL" smtClean="0"/>
              <a:t>2019-01-28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180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496944" cy="50405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496944" cy="4968552"/>
          </a:xfrm>
        </p:spPr>
        <p:txBody>
          <a:bodyPr>
            <a:normAutofit/>
          </a:bodyPr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66F54-6AD8-4B3F-B47F-E36C3FFEF52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94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496944" cy="50405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8" name="Podtytuł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496944" cy="4968552"/>
          </a:xfrm>
        </p:spPr>
        <p:txBody>
          <a:bodyPr>
            <a:normAutofit/>
          </a:bodyPr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4022F-4D40-4A78-A2DB-97183D1ADA13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71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496944" cy="50405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8" name="Podtytuł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496944" cy="4968552"/>
          </a:xfrm>
        </p:spPr>
        <p:txBody>
          <a:bodyPr>
            <a:normAutofit/>
          </a:bodyPr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87F2A-AAF3-4B8E-8492-09258A697FC7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07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55157B-C362-41E5-8661-E8C0E162C23D}" type="datetime1">
              <a:rPr lang="pl-PL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2019-01-28</a:t>
            </a:fld>
            <a:endParaRPr lang="pl-PL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121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546C6F-8D1D-4197-9798-C6569CBDC7E0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2019-01-28</a:t>
            </a:fld>
            <a:endParaRPr lang="pl-PL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876256" y="6021288"/>
            <a:ext cx="2133600" cy="365125"/>
          </a:xfrm>
        </p:spPr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0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D2877-830E-4315-BC04-63927FD511B3}" type="datetime1">
              <a:rPr lang="pl-PL" smtClean="0"/>
              <a:t>2019-01-28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06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157B-C362-41E5-8661-E8C0E162C23D}" type="datetime1">
              <a:rPr lang="pl-PL" smtClean="0"/>
              <a:t>2019-01-28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045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46C6F-8D1D-4197-9798-C6569CBDC7E0}" type="datetime1">
              <a:rPr lang="pl-PL" smtClean="0"/>
              <a:t>2019-01-28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876256" y="6021288"/>
            <a:ext cx="2133600" cy="365125"/>
          </a:xfrm>
        </p:spPr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930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E57A8-14A9-454D-8D3E-10BCF8148F1D}" type="datetime1">
              <a:rPr lang="pl-PL" smtClean="0"/>
              <a:t>2019-01-28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880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66AF-BDCC-48CE-AC86-CF0395936505}" type="datetime1">
              <a:rPr lang="pl-PL" smtClean="0"/>
              <a:t>2019-01-28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29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FAE1F-77FC-466A-BDB9-875FC69EE45A}" type="datetime1">
              <a:rPr lang="pl-PL" smtClean="0"/>
              <a:t>2019-01-28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5A9F-BAF3-4B84-9A97-504079797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02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6BDF5-5AEF-4DC1-98AE-641A3C428F2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FAE1F-77FC-466A-BDB9-875FC69EE45A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7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908050"/>
            <a:ext cx="8229600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style wzorca tekstu</a:t>
            </a:r>
          </a:p>
          <a:p>
            <a:pPr lvl="1"/>
            <a:r>
              <a:rPr lang="pl-PL" altLang="pl-PL" dirty="0" smtClean="0"/>
              <a:t>Drugi poziom</a:t>
            </a:r>
          </a:p>
          <a:p>
            <a:pPr lvl="2"/>
            <a:r>
              <a:rPr lang="pl-PL" altLang="pl-PL" dirty="0" smtClean="0"/>
              <a:t>Trzeci poziom</a:t>
            </a:r>
          </a:p>
          <a:p>
            <a:pPr lvl="3"/>
            <a:r>
              <a:rPr lang="pl-PL" altLang="pl-PL" dirty="0" smtClean="0"/>
              <a:t>Czwarty poziom</a:t>
            </a:r>
          </a:p>
          <a:p>
            <a:pPr lvl="4"/>
            <a:r>
              <a:rPr lang="pl-PL" altLang="pl-PL" dirty="0" smtClean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875463" y="6092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3FE298-4F60-45B9-9939-A9E696D4EEA8}" type="slidenum">
              <a:rPr lang="pl-PL">
                <a:solidFill>
                  <a:srgbClr val="00206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6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2" r:id="rId5"/>
    <p:sldLayoutId id="2147483777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00549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490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490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490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490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490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490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490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490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buFont typeface="Arial" charset="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741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836613"/>
            <a:ext cx="829151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875463" y="6092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ACB544-94DC-4950-A00E-1C1667FD03F5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7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200" kern="1200">
          <a:solidFill>
            <a:srgbClr val="37609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37609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37609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37609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37609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p2endure-project.eu/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ringcities.eu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cyclelogistics.eu/" TargetMode="Externa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laircity.eu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ingnature.eu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growgreenproject.eu/" TargetMode="Externa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nsulate.eu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rajowy-Punkt-Kontaktowy-Program%C3%B3w-Badawczych-UE-408143559349465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company/405781?trk=tyah&amp;trkInfo=clickedVertical:company,clickedEntityId:405781,idx:2-1-3,tarId:1447691762474,tas:national%20contact%20point" TargetMode="External"/><Relationship Id="rId4" Type="http://schemas.openxmlformats.org/officeDocument/2006/relationships/hyperlink" Target="http://www.youtube.com/user/kpkpbu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participants/portal/desktop/en/funding/reference_docs.html#h2020-work-programmes-2018-2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52836" y="332656"/>
            <a:ext cx="5038328" cy="792087"/>
          </a:xfrm>
        </p:spPr>
        <p:txBody>
          <a:bodyPr anchor="ctr">
            <a:normAutofit/>
          </a:bodyPr>
          <a:lstStyle/>
          <a:p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  <a:t>Warszawa, 28 stycznia 2019 r.</a:t>
            </a:r>
            <a:b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pl-P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1981197"/>
            <a:ext cx="8639944" cy="1223493"/>
          </a:xfrm>
        </p:spPr>
        <p:txBody>
          <a:bodyPr anchor="t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40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Finansowanie badań i innowacji z programów ramowych UE</a:t>
            </a:r>
            <a:endParaRPr lang="pl-PL" sz="40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39017" y="4575899"/>
            <a:ext cx="5057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4F81BD">
                    <a:lumMod val="75000"/>
                  </a:srgbClr>
                </a:solidFill>
              </a:rPr>
              <a:t>dr Maria Śmietanka</a:t>
            </a:r>
            <a:endParaRPr lang="pl-PL" b="1" dirty="0">
              <a:solidFill>
                <a:srgbClr val="4F81BD">
                  <a:lumMod val="75000"/>
                </a:srgbClr>
              </a:solidFill>
            </a:endParaRPr>
          </a:p>
          <a:p>
            <a:endParaRPr lang="pl-PL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pl-PL" sz="1600" b="1" dirty="0" smtClean="0">
                <a:solidFill>
                  <a:srgbClr val="4F81BD">
                    <a:lumMod val="75000"/>
                  </a:srgbClr>
                </a:solidFill>
              </a:rPr>
              <a:t>Krajowy Punkt Kontaktowy Programów Badawczych UE</a:t>
            </a:r>
            <a:br>
              <a:rPr lang="pl-PL" sz="1600" b="1" dirty="0" smtClean="0">
                <a:solidFill>
                  <a:srgbClr val="4F81BD">
                    <a:lumMod val="75000"/>
                  </a:srgbClr>
                </a:solidFill>
              </a:rPr>
            </a:br>
            <a:r>
              <a:rPr lang="pl-PL" sz="1600" dirty="0" smtClean="0">
                <a:solidFill>
                  <a:srgbClr val="4F81BD">
                    <a:lumMod val="75000"/>
                  </a:srgbClr>
                </a:solidFill>
              </a:rPr>
              <a:t>Instytut Podstawowych Problemów Techniki PAN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www.kpk.gov.pl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4555" y="6453336"/>
            <a:ext cx="616707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000" b="1" dirty="0" smtClean="0">
                <a:solidFill>
                  <a:srgbClr val="4F81BD">
                    <a:lumMod val="75000"/>
                  </a:srgbClr>
                </a:solidFill>
                <a:ea typeface="Times New Roman" pitchFamily="18" charset="0"/>
                <a:cs typeface="Helvetica"/>
              </a:rPr>
              <a:t>W niniejszej prezentacji wykorzystano materiały udostępnione m.in. przez KE i/lub Ministerstwa oraz Agendy RP</a:t>
            </a:r>
            <a:endParaRPr lang="pl-PL" sz="1000" b="1" dirty="0" smtClean="0">
              <a:solidFill>
                <a:srgbClr val="4F81BD">
                  <a:lumMod val="75000"/>
                </a:srgb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6388" y="45125"/>
            <a:ext cx="8229600" cy="882352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Temat konkursowy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2" t="8768" r="17041" b="20751"/>
          <a:stretch/>
        </p:blipFill>
        <p:spPr bwMode="auto">
          <a:xfrm>
            <a:off x="323527" y="764704"/>
            <a:ext cx="4157661" cy="515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rzałka w prawo 5"/>
          <p:cNvSpPr/>
          <p:nvPr/>
        </p:nvSpPr>
        <p:spPr>
          <a:xfrm>
            <a:off x="4633588" y="768903"/>
            <a:ext cx="10269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/>
          <p:cNvSpPr/>
          <p:nvPr/>
        </p:nvSpPr>
        <p:spPr>
          <a:xfrm>
            <a:off x="4633588" y="1484784"/>
            <a:ext cx="10269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>
            <a:off x="4633588" y="2398827"/>
            <a:ext cx="10269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prawo 9"/>
          <p:cNvSpPr/>
          <p:nvPr/>
        </p:nvSpPr>
        <p:spPr>
          <a:xfrm>
            <a:off x="4633588" y="4581128"/>
            <a:ext cx="10269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5901673" y="728253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Tytuł i numer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5869573" y="1372126"/>
            <a:ext cx="2260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Wyzwanie / problem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5901673" y="2286169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Zakres zadań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5836168" y="446847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Oczekiwane efekty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46476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30200" y="1124744"/>
            <a:ext cx="7266136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Research and Innovation actions (RIA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Badania podstawowe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i stosowane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, rozwijanie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technologii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, testowanie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i walidację na prototypach w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laboratorium lub otoczeniu symulowanym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(na małą skalę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1">
                    <a:lumMod val="50000"/>
                  </a:schemeClr>
                </a:solidFill>
              </a:rPr>
              <a:t>Innovation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1">
                    <a:lumMod val="50000"/>
                  </a:schemeClr>
                </a:solidFill>
              </a:rPr>
              <a:t>actions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 (IA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Przygotowanie prototypów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testowanie, demonstrację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, projekty pilotażowe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, walidację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produktów na dużą skalę, powielanie rynkowe itd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Coordination and support actions (CSA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Standaryzacja, upowszechnianie,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koordynacja, tworzenie 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sieci kontaktów, dialog polityczny itd.</a:t>
            </a: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993775" y="332656"/>
            <a:ext cx="7226300" cy="5762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Typy projektów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70956"/>
            <a:ext cx="1302900" cy="130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Mikroskop, Nauki, Powi&amp;eogon;kszanie, Laboratorium, Soczew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69" y="1124744"/>
            <a:ext cx="1004737" cy="15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zemys&amp;lstrok;, Budynku, Fabryka, Kom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212976"/>
            <a:ext cx="1097436" cy="126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16" y="3841587"/>
            <a:ext cx="3800784" cy="253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Jakie dofinansowanie można uzyskać?</a:t>
            </a:r>
            <a:endParaRPr lang="pl-PL" sz="2800" dirty="0"/>
          </a:p>
        </p:txBody>
      </p:sp>
      <p:sp>
        <p:nvSpPr>
          <p:cNvPr id="3" name="Prostokąt 2"/>
          <p:cNvSpPr/>
          <p:nvPr/>
        </p:nvSpPr>
        <p:spPr>
          <a:xfrm>
            <a:off x="251520" y="1025321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rgbClr val="000072"/>
                </a:solidFill>
                <a:latin typeface="+mn-lt"/>
                <a:cs typeface="Arial" panose="020B0604020202020204" pitchFamily="34" charset="0"/>
              </a:rPr>
              <a:t>Wysokość dofinansowania zależy od </a:t>
            </a:r>
            <a:r>
              <a:rPr lang="pl-PL" sz="2000" b="1" dirty="0" smtClean="0">
                <a:solidFill>
                  <a:srgbClr val="000072"/>
                </a:solidFill>
                <a:latin typeface="+mn-lt"/>
                <a:cs typeface="Arial" panose="020B0604020202020204" pitchFamily="34" charset="0"/>
              </a:rPr>
              <a:t>typu działania </a:t>
            </a:r>
            <a:r>
              <a:rPr lang="pl-PL" sz="2000" dirty="0" smtClean="0">
                <a:solidFill>
                  <a:srgbClr val="000072"/>
                </a:solidFill>
                <a:latin typeface="+mn-lt"/>
                <a:cs typeface="Arial" panose="020B0604020202020204" pitchFamily="34" charset="0"/>
              </a:rPr>
              <a:t>oraz </a:t>
            </a:r>
            <a:r>
              <a:rPr lang="pl-PL" sz="2000" b="1" dirty="0" smtClean="0">
                <a:solidFill>
                  <a:srgbClr val="000072"/>
                </a:solidFill>
                <a:latin typeface="+mn-lt"/>
                <a:cs typeface="Arial" panose="020B0604020202020204" pitchFamily="34" charset="0"/>
              </a:rPr>
              <a:t>rodzaju organizacji.</a:t>
            </a:r>
            <a:endParaRPr lang="pl-PL" sz="2000" b="1" dirty="0">
              <a:latin typeface="+mn-lt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3157965" y="1556792"/>
            <a:ext cx="1440160" cy="5760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FFFFFF"/>
                </a:solidFill>
              </a:rPr>
              <a:t>RIA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4732262" y="1556792"/>
            <a:ext cx="1440160" cy="5760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FFFFFF"/>
                </a:solidFill>
              </a:rPr>
              <a:t>IA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292912" y="1556792"/>
            <a:ext cx="1440160" cy="5760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FFFFFF"/>
                </a:solidFill>
              </a:rPr>
              <a:t>CSA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3144317" y="2233035"/>
            <a:ext cx="1440160" cy="57606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100%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4718614" y="2233035"/>
            <a:ext cx="1440160" cy="57606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70%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279264" y="2233035"/>
            <a:ext cx="1440160" cy="57606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100%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3144317" y="2897773"/>
            <a:ext cx="1440160" cy="5760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100%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4718614" y="2897773"/>
            <a:ext cx="1440160" cy="5760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100%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6279264" y="2897773"/>
            <a:ext cx="1440160" cy="5760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100%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3157965" y="3579090"/>
            <a:ext cx="1440160" cy="5760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TRL ≤ 5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4732262" y="3579090"/>
            <a:ext cx="1440160" cy="5760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TRL ≥ 6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6292912" y="3579090"/>
            <a:ext cx="1440160" cy="5760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FFFFFF"/>
                </a:solidFill>
              </a:rPr>
              <a:t>n/d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768053" y="2233035"/>
            <a:ext cx="2232248" cy="576064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FFFFFF"/>
                </a:solidFill>
              </a:rPr>
              <a:t>Profit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18" name="Prostokąt zaokrąglony 17"/>
          <p:cNvSpPr/>
          <p:nvPr/>
        </p:nvSpPr>
        <p:spPr>
          <a:xfrm>
            <a:off x="768053" y="2897773"/>
            <a:ext cx="2232248" cy="5760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FFFFFF"/>
                </a:solidFill>
              </a:rPr>
              <a:t>Non-profit</a:t>
            </a:r>
            <a:endParaRPr lang="pl-PL" sz="2800" b="1" dirty="0">
              <a:solidFill>
                <a:srgbClr val="FFFFFF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-396552" y="4400629"/>
            <a:ext cx="8152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dirty="0" smtClean="0">
                <a:solidFill>
                  <a:srgbClr val="000072"/>
                </a:solidFill>
                <a:latin typeface="+mn-lt"/>
                <a:cs typeface="Arial" panose="020B0604020202020204" pitchFamily="34" charset="0"/>
              </a:rPr>
              <a:t>*Czasem również od </a:t>
            </a:r>
            <a:r>
              <a:rPr lang="pl-PL" sz="2000" b="1" dirty="0" smtClean="0">
                <a:solidFill>
                  <a:srgbClr val="000072"/>
                </a:solidFill>
                <a:latin typeface="+mn-lt"/>
                <a:cs typeface="Arial" panose="020B0604020202020204" pitchFamily="34" charset="0"/>
              </a:rPr>
              <a:t>typu instrumentu finansującego  </a:t>
            </a:r>
            <a:r>
              <a:rPr lang="pl-PL" sz="2000" dirty="0" smtClean="0">
                <a:solidFill>
                  <a:srgbClr val="000072"/>
                </a:solidFill>
                <a:latin typeface="+mn-lt"/>
                <a:cs typeface="Arial" panose="020B0604020202020204" pitchFamily="34" charset="0"/>
              </a:rPr>
              <a:t>– instrument MŚP.</a:t>
            </a:r>
            <a:endParaRPr lang="pl-P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2881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3"/>
          <p:cNvSpPr txBox="1">
            <a:spLocks/>
          </p:cNvSpPr>
          <p:nvPr/>
        </p:nvSpPr>
        <p:spPr bwMode="auto">
          <a:xfrm>
            <a:off x="415767" y="476672"/>
            <a:ext cx="8366760" cy="80021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1600" b="1">
                <a:solidFill>
                  <a:srgbClr val="003399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b="1">
                <a:solidFill>
                  <a:srgbClr val="003399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003399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33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3399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pl-PL" sz="2000" dirty="0">
                <a:solidFill>
                  <a:srgbClr val="000066"/>
                </a:solidFill>
                <a:effectLst/>
              </a:rPr>
              <a:t>Projekty finansowane </a:t>
            </a:r>
            <a:r>
              <a:rPr lang="pl-PL" sz="2000" b="0" dirty="0">
                <a:solidFill>
                  <a:srgbClr val="000066"/>
                </a:solidFill>
                <a:effectLst/>
              </a:rPr>
              <a:t>wyłaniane w drodze </a:t>
            </a:r>
            <a:r>
              <a:rPr lang="pl-PL" sz="2000" dirty="0">
                <a:solidFill>
                  <a:srgbClr val="000066"/>
                </a:solidFill>
                <a:effectLst/>
              </a:rPr>
              <a:t>konkursów </a:t>
            </a:r>
            <a:r>
              <a:rPr lang="pl-PL" sz="2000" b="0" dirty="0">
                <a:solidFill>
                  <a:srgbClr val="000066"/>
                </a:solidFill>
                <a:effectLst/>
              </a:rPr>
              <a:t>ogłaszanych przez KE</a:t>
            </a:r>
          </a:p>
          <a:p>
            <a:pPr marL="0" indent="0" algn="ctr">
              <a:spcBef>
                <a:spcPts val="600"/>
              </a:spcBef>
              <a:buClr>
                <a:srgbClr val="0C4B9E"/>
              </a:buClr>
              <a:defRPr/>
            </a:pPr>
            <a:r>
              <a:rPr lang="pl-PL" sz="2000" dirty="0">
                <a:solidFill>
                  <a:srgbClr val="000066"/>
                </a:solidFill>
                <a:effectLst/>
              </a:rPr>
              <a:t>Jakość  projektów </a:t>
            </a:r>
            <a:r>
              <a:rPr lang="pl-PL" sz="2000" b="0" dirty="0">
                <a:solidFill>
                  <a:srgbClr val="000066"/>
                </a:solidFill>
                <a:effectLst/>
              </a:rPr>
              <a:t>oceniana przez niezależnych </a:t>
            </a:r>
            <a:r>
              <a:rPr lang="pl-PL" sz="2000" dirty="0" smtClean="0">
                <a:solidFill>
                  <a:srgbClr val="000066"/>
                </a:solidFill>
                <a:effectLst/>
              </a:rPr>
              <a:t>ekspertów.</a:t>
            </a:r>
            <a:r>
              <a:rPr lang="pl-PL" sz="2000" b="0" dirty="0" smtClean="0">
                <a:solidFill>
                  <a:srgbClr val="000066"/>
                </a:solidFill>
                <a:effectLst/>
              </a:rPr>
              <a:t> </a:t>
            </a:r>
            <a:endParaRPr lang="en-US" sz="2000" b="0" u="sng" dirty="0" smtClean="0">
              <a:solidFill>
                <a:srgbClr val="000066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1988840"/>
            <a:ext cx="496293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up, Victory, Winner, Award, Gold, Honor, Gree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r="30485"/>
          <a:stretch/>
        </p:blipFill>
        <p:spPr bwMode="auto">
          <a:xfrm>
            <a:off x="6876256" y="1276891"/>
            <a:ext cx="2008828" cy="45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14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76211" y="1628800"/>
            <a:ext cx="59239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l-PL" sz="2400" b="1" i="1" kern="0" dirty="0">
                <a:solidFill>
                  <a:srgbClr val="C00000"/>
                </a:solidFill>
                <a:latin typeface="Verdana"/>
              </a:rPr>
              <a:t>Excellence</a:t>
            </a:r>
            <a:r>
              <a:rPr lang="pl-PL" sz="2400" b="1" i="1" kern="0" dirty="0">
                <a:solidFill>
                  <a:srgbClr val="0070C0"/>
                </a:solidFill>
                <a:latin typeface="Verdana"/>
              </a:rPr>
              <a:t> Doskonałość naukowa i technologiczna </a:t>
            </a:r>
          </a:p>
          <a:p>
            <a:pPr marL="457200" indent="-457200" algn="just">
              <a:buFont typeface="+mj-lt"/>
              <a:buAutoNum type="arabicPeriod"/>
            </a:pPr>
            <a:endParaRPr lang="pl-PL" sz="2400" b="1" i="1" kern="0" dirty="0">
              <a:solidFill>
                <a:srgbClr val="0070C0"/>
              </a:solidFill>
              <a:latin typeface="Verdana"/>
            </a:endParaRPr>
          </a:p>
          <a:p>
            <a:pPr marL="457200" indent="-457200" algn="just">
              <a:buFont typeface="+mj-lt"/>
              <a:buAutoNum type="arabicPeriod"/>
            </a:pPr>
            <a:endParaRPr lang="pl-PL" sz="2400" b="1" i="1" kern="0" dirty="0" smtClean="0">
              <a:solidFill>
                <a:srgbClr val="0070C0"/>
              </a:solidFill>
              <a:latin typeface="Verdana"/>
            </a:endParaRPr>
          </a:p>
          <a:p>
            <a:pPr marL="457200" indent="-457200" algn="just">
              <a:buFont typeface="+mj-lt"/>
              <a:buAutoNum type="arabicPeriod"/>
            </a:pPr>
            <a:endParaRPr lang="pl-PL" sz="2400" b="1" i="1" kern="0" dirty="0">
              <a:solidFill>
                <a:srgbClr val="0070C0"/>
              </a:solidFill>
              <a:latin typeface="Verdana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l-PL" sz="2400" b="1" i="1" kern="0" dirty="0" err="1">
                <a:solidFill>
                  <a:srgbClr val="C00000"/>
                </a:solidFill>
                <a:latin typeface="Verdana"/>
              </a:rPr>
              <a:t>Impact</a:t>
            </a:r>
            <a:r>
              <a:rPr lang="pl-PL" sz="2400" b="1" i="1" kern="0" dirty="0">
                <a:solidFill>
                  <a:srgbClr val="0070C0"/>
                </a:solidFill>
                <a:latin typeface="Verdana"/>
              </a:rPr>
              <a:t> </a:t>
            </a:r>
            <a:r>
              <a:rPr lang="pl-PL" sz="2400" b="1" i="1" kern="0" dirty="0" smtClean="0">
                <a:solidFill>
                  <a:srgbClr val="0070C0"/>
                </a:solidFill>
                <a:latin typeface="Verdana"/>
              </a:rPr>
              <a:t>Oddziaływanie</a:t>
            </a:r>
            <a:endParaRPr lang="pl-PL" sz="2400" b="1" i="1" kern="0" dirty="0">
              <a:solidFill>
                <a:srgbClr val="0070C0"/>
              </a:solidFill>
              <a:latin typeface="Verdana"/>
            </a:endParaRPr>
          </a:p>
          <a:p>
            <a:pPr marL="457200" indent="-457200" algn="just">
              <a:buFont typeface="+mj-lt"/>
              <a:buAutoNum type="arabicPeriod"/>
            </a:pPr>
            <a:endParaRPr lang="pl-PL" sz="2400" b="1" i="1" kern="0" dirty="0" smtClean="0">
              <a:solidFill>
                <a:srgbClr val="0070C0"/>
              </a:solidFill>
              <a:latin typeface="Verdana"/>
            </a:endParaRPr>
          </a:p>
          <a:p>
            <a:pPr marL="457200" indent="-457200" algn="just">
              <a:buFont typeface="+mj-lt"/>
              <a:buAutoNum type="arabicPeriod"/>
            </a:pPr>
            <a:endParaRPr lang="pl-PL" sz="2400" b="1" i="1" kern="0" dirty="0">
              <a:solidFill>
                <a:srgbClr val="0070C0"/>
              </a:solidFill>
              <a:latin typeface="Verdana"/>
            </a:endParaRPr>
          </a:p>
          <a:p>
            <a:pPr marL="457200" indent="-457200" algn="just">
              <a:buFont typeface="+mj-lt"/>
              <a:buAutoNum type="arabicPeriod"/>
            </a:pPr>
            <a:endParaRPr lang="pl-PL" sz="2400" b="1" i="1" kern="0" dirty="0">
              <a:solidFill>
                <a:srgbClr val="0070C0"/>
              </a:solidFill>
              <a:latin typeface="Verdana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l-PL" sz="2400" b="1" i="1" kern="0" dirty="0" err="1">
                <a:solidFill>
                  <a:srgbClr val="C00000"/>
                </a:solidFill>
                <a:latin typeface="Verdana"/>
              </a:rPr>
              <a:t>Implementation</a:t>
            </a:r>
            <a:r>
              <a:rPr lang="pl-PL" sz="2400" b="1" i="1" kern="0" dirty="0">
                <a:solidFill>
                  <a:srgbClr val="0070C0"/>
                </a:solidFill>
                <a:latin typeface="Verdana"/>
              </a:rPr>
              <a:t> </a:t>
            </a:r>
            <a:r>
              <a:rPr lang="pl-PL" sz="2400" b="1" i="1" kern="0" dirty="0" smtClean="0">
                <a:solidFill>
                  <a:srgbClr val="0070C0"/>
                </a:solidFill>
                <a:latin typeface="Verdana"/>
              </a:rPr>
              <a:t>Realizacja</a:t>
            </a:r>
            <a:endParaRPr lang="pl-PL" sz="2400" b="1" i="1" kern="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95536" y="293020"/>
            <a:ext cx="723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Co jest oceniane?</a:t>
            </a:r>
            <a:endParaRPr lang="pl-P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8" name="Picture 4" descr="Kropli Wody, Wody, Kroplówka, Ścieśniać, Makro, Cie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986358" cy="192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4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pl-PL" sz="3600" dirty="0" smtClean="0"/>
              <a:t>Co już zostało sfinansowane?</a:t>
            </a:r>
            <a:endParaRPr lang="pl-PL" sz="3600" dirty="0"/>
          </a:p>
        </p:txBody>
      </p:sp>
      <p:pic>
        <p:nvPicPr>
          <p:cNvPr id="1026" name="Picture 2" descr="Pieniądze, Pieniądze Wieża, Monety, Euro, € Mo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80377"/>
            <a:ext cx="5544109" cy="369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767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63111" y="129406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1F497D"/>
                </a:solidFill>
                <a:latin typeface="Calibri"/>
                <a:cs typeface="Arial" charset="0"/>
              </a:rPr>
              <a:t>Warszawa</a:t>
            </a:r>
            <a:endParaRPr lang="pl-PL" b="1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6678" y="1052736"/>
            <a:ext cx="5191535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dirty="0">
                <a:solidFill>
                  <a:prstClr val="black"/>
                </a:solidFill>
              </a:rPr>
              <a:t>Celem projektu P2Endure jest wykazanie, że jest możliwe uzyskanie oszczędności zużycia energii wykorzystywanej przez badane budynki pilotażowe o co najmniej 60% dzięki zastosowaniu gotowych i łatwych w montażu produktów oraz innowacyjnych metod służących do termomodernizacji budynków.</a:t>
            </a:r>
            <a:endParaRPr lang="pl-PL" sz="1600" b="1" dirty="0" smtClean="0">
              <a:solidFill>
                <a:prstClr val="black"/>
              </a:solidFill>
              <a:hlinkClick r:id=""/>
            </a:endParaRPr>
          </a:p>
          <a:p>
            <a:pPr algn="ctr">
              <a:lnSpc>
                <a:spcPct val="150000"/>
              </a:lnSpc>
            </a:pPr>
            <a:r>
              <a:rPr lang="pl-PL" sz="1600" b="1" dirty="0" smtClean="0">
                <a:solidFill>
                  <a:prstClr val="black"/>
                </a:solidFill>
                <a:hlinkClick r:id=""/>
              </a:rPr>
              <a:t>https</a:t>
            </a:r>
            <a:r>
              <a:rPr lang="pl-PL" sz="1600" b="1" dirty="0">
                <a:solidFill>
                  <a:prstClr val="black"/>
                </a:solidFill>
                <a:hlinkClick r:id="rId2"/>
              </a:rPr>
              <a:t>://</a:t>
            </a:r>
            <a:r>
              <a:rPr lang="pl-PL" sz="1600" b="1" dirty="0" smtClean="0">
                <a:solidFill>
                  <a:prstClr val="black"/>
                </a:solidFill>
                <a:hlinkClick r:id="rId2"/>
              </a:rPr>
              <a:t>www.p2endure-project.eu</a:t>
            </a:r>
            <a:endParaRPr lang="pl-PL" sz="1600" b="1" dirty="0" smtClean="0">
              <a:solidFill>
                <a:prstClr val="black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838213" y="1340768"/>
            <a:ext cx="16793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4 mln euro</a:t>
            </a:r>
            <a:endParaRPr lang="pl-PL" sz="2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4100" name="Picture 4" descr="https://www.p2endure-project.eu/_catalogs/masterpage/Desktop/img/logo_p2end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89" y="489986"/>
            <a:ext cx="311467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uropa.um.warszawa.pl/sites/europa.um.warszawa.pl/files/pendure.jpg?14979572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86832"/>
            <a:ext cx="3351904" cy="18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warsaw_render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b="19976"/>
          <a:stretch/>
        </p:blipFill>
        <p:spPr bwMode="auto">
          <a:xfrm>
            <a:off x="5231967" y="3573016"/>
            <a:ext cx="3757549" cy="23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61599"/>
            <a:ext cx="2545058" cy="142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3203848" y="5524732"/>
            <a:ext cx="544676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Budżet dla Miasta </a:t>
            </a:r>
            <a:r>
              <a:rPr lang="pl-PL" dirty="0" smtClean="0"/>
              <a:t>Warszawa </a:t>
            </a:r>
            <a:r>
              <a:rPr lang="pl-PL" dirty="0"/>
              <a:t>wynosi € 215 875 </a:t>
            </a:r>
          </a:p>
        </p:txBody>
      </p:sp>
    </p:spTree>
    <p:extLst>
      <p:ext uri="{BB962C8B-B14F-4D97-AF65-F5344CB8AC3E}">
        <p14:creationId xmlns:p14="http://schemas.microsoft.com/office/powerpoint/2010/main" val="311305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38" y="2564905"/>
            <a:ext cx="4745681" cy="320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63111" y="129406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1F497D"/>
                </a:solidFill>
                <a:latin typeface="Calibri"/>
                <a:cs typeface="Arial" charset="0"/>
              </a:rPr>
              <a:t>Warszawa</a:t>
            </a:r>
            <a:endParaRPr lang="pl-PL" b="1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6678" y="1052736"/>
            <a:ext cx="5191535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Clr>
                <a:srgbClr val="0B9E4E"/>
              </a:buClr>
              <a:buSzPct val="80000"/>
              <a:defRPr/>
            </a:pPr>
            <a:r>
              <a:rPr lang="pl-PL" sz="1600" dirty="0" smtClean="0">
                <a:solidFill>
                  <a:prstClr val="black"/>
                </a:solidFill>
              </a:rPr>
              <a:t>	Rozwiązania </a:t>
            </a:r>
            <a:r>
              <a:rPr lang="pl-PL" sz="1600" dirty="0">
                <a:solidFill>
                  <a:prstClr val="black"/>
                </a:solidFill>
              </a:rPr>
              <a:t>dla miast i społeczności </a:t>
            </a:r>
            <a:r>
              <a:rPr lang="pl-PL" sz="1600" dirty="0" smtClean="0">
                <a:solidFill>
                  <a:prstClr val="black"/>
                </a:solidFill>
              </a:rPr>
              <a:t>integrujące sektory </a:t>
            </a:r>
            <a:r>
              <a:rPr lang="pl-PL" sz="1600" dirty="0">
                <a:solidFill>
                  <a:prstClr val="black"/>
                </a:solidFill>
              </a:rPr>
              <a:t>energii, transportu oraz informatyki i telekomunikacji za pomocą pionierskich wielkoskalowych projektów demonstracyjnych – SMART CITIES</a:t>
            </a:r>
          </a:p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prstClr val="black"/>
                </a:solidFill>
                <a:hlinkClick r:id="rId3"/>
              </a:rPr>
              <a:t>http://www.sharingcities.eu</a:t>
            </a:r>
            <a:r>
              <a:rPr lang="pl-PL" sz="1600" b="1" dirty="0" smtClean="0">
                <a:solidFill>
                  <a:prstClr val="black"/>
                </a:solidFill>
                <a:hlinkClick r:id="rId3"/>
              </a:rPr>
              <a:t>/</a:t>
            </a:r>
            <a:endParaRPr lang="pl-PL" sz="1600" b="1" dirty="0" smtClean="0">
              <a:solidFill>
                <a:prstClr val="black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838213" y="1340768"/>
            <a:ext cx="16793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27 mln euro</a:t>
            </a:r>
            <a:endParaRPr lang="pl-PL" sz="2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Picture 8" descr="Sharing Citie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09" y="314071"/>
            <a:ext cx="2104431" cy="107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 r="18208"/>
          <a:stretch/>
        </p:blipFill>
        <p:spPr bwMode="auto">
          <a:xfrm>
            <a:off x="827584" y="2884764"/>
            <a:ext cx="3384376" cy="30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>
            <a:off x="3203848" y="5524732"/>
            <a:ext cx="544676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Budżet dla Miasta </a:t>
            </a:r>
            <a:r>
              <a:rPr lang="pl-PL" dirty="0" smtClean="0"/>
              <a:t>Warszawa </a:t>
            </a:r>
            <a:r>
              <a:rPr lang="pl-PL" dirty="0"/>
              <a:t>wynosi € 323 033,75 </a:t>
            </a:r>
          </a:p>
        </p:txBody>
      </p:sp>
    </p:spTree>
    <p:extLst>
      <p:ext uri="{BB962C8B-B14F-4D97-AF65-F5344CB8AC3E}">
        <p14:creationId xmlns:p14="http://schemas.microsoft.com/office/powerpoint/2010/main" val="307362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63111" y="129406"/>
            <a:ext cx="426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1F497D"/>
                </a:solidFill>
                <a:latin typeface="Calibri"/>
                <a:cs typeface="Arial" charset="0"/>
              </a:rPr>
              <a:t>Gdynia</a:t>
            </a:r>
            <a:endParaRPr lang="pl-PL" b="1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6678" y="1052736"/>
            <a:ext cx="5191535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Clr>
                <a:srgbClr val="0B9E4E"/>
              </a:buClr>
              <a:buSzPct val="80000"/>
              <a:defRPr/>
            </a:pPr>
            <a:r>
              <a:rPr lang="pl-PL" sz="1600" dirty="0" smtClean="0">
                <a:solidFill>
                  <a:prstClr val="black"/>
                </a:solidFill>
              </a:rPr>
              <a:t>	Projekt ma za zadanie </a:t>
            </a:r>
            <a:r>
              <a:rPr lang="pl-PL" sz="1600" dirty="0" smtClean="0"/>
              <a:t>zwiększyć </a:t>
            </a:r>
            <a:r>
              <a:rPr lang="pl-PL" sz="1600" dirty="0"/>
              <a:t>oraz przyspieszyć wykorzystanie rowerów towarowych w miastach. CCCB wykorzysta najlepsze przykłady realizacji tego rodzaju polityki, konteksty i wiedzę specjalistyczną z Europy, aby przenieść je na dużą skalę i w najlepszy możliwy sposób do nowych miast</a:t>
            </a:r>
            <a:r>
              <a:rPr lang="pl-PL" sz="1600" dirty="0" smtClean="0"/>
              <a:t>.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Clr>
                <a:srgbClr val="0B9E4E"/>
              </a:buClr>
              <a:buSzPct val="80000"/>
              <a:defRPr/>
            </a:pPr>
            <a:r>
              <a:rPr lang="pl-PL" sz="1600" b="1" dirty="0">
                <a:solidFill>
                  <a:prstClr val="black"/>
                </a:solidFill>
                <a:hlinkClick r:id="rId2"/>
              </a:rPr>
              <a:t>http://cyclelogistics.eu</a:t>
            </a:r>
            <a:r>
              <a:rPr lang="pl-PL" sz="1600" b="1" dirty="0" smtClean="0">
                <a:solidFill>
                  <a:prstClr val="black"/>
                </a:solidFill>
                <a:hlinkClick r:id="rId2"/>
              </a:rPr>
              <a:t>/</a:t>
            </a:r>
            <a:endParaRPr lang="pl-PL" sz="1600" b="1" dirty="0" smtClean="0">
              <a:solidFill>
                <a:prstClr val="black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580112" y="1632373"/>
            <a:ext cx="16793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4 mln euro</a:t>
            </a:r>
            <a:endParaRPr lang="pl-PL" sz="2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Picture 2" descr="cityChangeChargoBik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43" y="448723"/>
            <a:ext cx="1638476" cy="144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mbridge - United King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789040"/>
            <a:ext cx="2721851" cy="17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n Sebastion - Sp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78" y="2852936"/>
            <a:ext cx="2537930" cy="160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3415956" y="5496930"/>
            <a:ext cx="559077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Budżet dla Miasta Gdyni wynosi 109 950 </a:t>
            </a:r>
            <a:r>
              <a:rPr lang="pl-PL" dirty="0" smtClean="0"/>
              <a:t>EURO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59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laircity.eu/wp-content/uploads/2016/09/claircity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90" y="2664450"/>
            <a:ext cx="3975242" cy="266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63111" y="129406"/>
            <a:ext cx="426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1F497D"/>
                </a:solidFill>
                <a:latin typeface="Calibri"/>
                <a:cs typeface="Arial" charset="0"/>
              </a:rPr>
              <a:t>Sosnowiec</a:t>
            </a:r>
            <a:endParaRPr lang="pl-PL" b="1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6678" y="856480"/>
            <a:ext cx="5191535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l-PL" sz="1600" dirty="0" smtClean="0"/>
              <a:t>Misją </a:t>
            </a:r>
            <a:r>
              <a:rPr lang="pl-PL" sz="1600" dirty="0" err="1"/>
              <a:t>ClairCity</a:t>
            </a:r>
            <a:r>
              <a:rPr lang="pl-PL" sz="1600" dirty="0"/>
              <a:t> jest zwiększenie świadomości społeczeństwa w kwestiach zanieczyszczenia powietrza i emisji dwutlenku węgla do atmosfery w mieście zamieszkania. Weźmiemy pod lupę ludzkie działania, które przyczyniają się do występowania problemu oraz przeanalizujemy wpływ zanieczyszczeń na nasze zdrowie i życie. </a:t>
            </a:r>
          </a:p>
          <a:p>
            <a:pPr algn="just"/>
            <a:r>
              <a:rPr lang="pl-PL" sz="1600" dirty="0"/>
              <a:t>Nietuzinkowość tego projektu polega na czynnym zaangażowaniu mieszkańców miast partnerskich w opracowanie najlepszych rozwiązań lokalnych.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Clr>
                <a:srgbClr val="0B9E4E"/>
              </a:buClr>
              <a:buSzPct val="80000"/>
              <a:defRPr/>
            </a:pPr>
            <a:endParaRPr lang="pl-PL" sz="1600" dirty="0" smtClean="0"/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Clr>
                <a:srgbClr val="0B9E4E"/>
              </a:buClr>
              <a:buSzPct val="80000"/>
              <a:defRPr/>
            </a:pPr>
            <a:r>
              <a:rPr lang="pl-PL" sz="1600" b="1" dirty="0">
                <a:solidFill>
                  <a:prstClr val="black"/>
                </a:solidFill>
                <a:hlinkClick r:id="rId3"/>
              </a:rPr>
              <a:t>http://claircity.eu/</a:t>
            </a:r>
            <a:endParaRPr lang="pl-PL" sz="1600" b="1" dirty="0">
              <a:solidFill>
                <a:prstClr val="black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397085" y="1632372"/>
            <a:ext cx="16793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7 mln euro</a:t>
            </a:r>
            <a:endParaRPr lang="pl-PL" sz="2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415956" y="5496930"/>
            <a:ext cx="559077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Budżet dla </a:t>
            </a:r>
            <a:r>
              <a:rPr lang="pl-PL" dirty="0" smtClean="0"/>
              <a:t>Sosnowca </a:t>
            </a:r>
            <a:r>
              <a:rPr lang="pl-PL" dirty="0"/>
              <a:t>wynosi € 62 125 </a:t>
            </a:r>
          </a:p>
        </p:txBody>
      </p:sp>
      <p:pic>
        <p:nvPicPr>
          <p:cNvPr id="3076" name="Picture 4" descr="http://www.claircity.eu/wp-content/uploads/2016/09/1326x966_ga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8" y="3645024"/>
            <a:ext cx="3240360" cy="23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claircity.eu/wp-content/uploads/2016/08/ClairCity-Logo-AW-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38" y="391016"/>
            <a:ext cx="1945294" cy="1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251520" y="3032647"/>
            <a:ext cx="8757543" cy="87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>
                <a:solidFill>
                  <a:srgbClr val="002060"/>
                </a:solidFill>
              </a:rPr>
              <a:t>Wspieramy polskich liderów badań i innowacji </a:t>
            </a:r>
            <a:r>
              <a:rPr lang="pl-PL" dirty="0" smtClean="0">
                <a:solidFill>
                  <a:srgbClr val="002060"/>
                </a:solidFill>
              </a:rPr>
              <a:t>w skutecznym aplikowaniu o środki w europejskich programach badawczych i innowacyjnych.</a:t>
            </a:r>
          </a:p>
          <a:p>
            <a:endParaRPr lang="pl-PL" dirty="0">
              <a:solidFill>
                <a:srgbClr val="002060"/>
              </a:solidFill>
            </a:endParaRPr>
          </a:p>
          <a:p>
            <a:endParaRPr lang="pl-PL" dirty="0">
              <a:solidFill>
                <a:srgbClr val="002060"/>
              </a:solidFill>
            </a:endParaRPr>
          </a:p>
          <a:p>
            <a:endParaRPr lang="pl-PL" dirty="0" smtClean="0">
              <a:solidFill>
                <a:srgbClr val="002060"/>
              </a:solidFill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241247" y="1268760"/>
            <a:ext cx="8757543" cy="87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>
                <a:solidFill>
                  <a:srgbClr val="002060"/>
                </a:solidFill>
              </a:rPr>
              <a:t>Pełnimy funkcję </a:t>
            </a:r>
            <a:r>
              <a:rPr lang="pl-PL" b="1" dirty="0" smtClean="0">
                <a:solidFill>
                  <a:srgbClr val="002060"/>
                </a:solidFill>
              </a:rPr>
              <a:t>Krajowego Punktu Kontaktowego </a:t>
            </a:r>
            <a:r>
              <a:rPr lang="pl-PL" dirty="0" smtClean="0">
                <a:solidFill>
                  <a:srgbClr val="002060"/>
                </a:solidFill>
              </a:rPr>
              <a:t>do programu </a:t>
            </a:r>
            <a:r>
              <a:rPr lang="pl-PL" b="1" dirty="0" smtClean="0">
                <a:solidFill>
                  <a:srgbClr val="002060"/>
                </a:solidFill>
              </a:rPr>
              <a:t>Horyzont 2020</a:t>
            </a:r>
            <a:r>
              <a:rPr lang="pl-PL" dirty="0" smtClean="0">
                <a:solidFill>
                  <a:srgbClr val="002060"/>
                </a:solidFill>
              </a:rPr>
              <a:t>, </a:t>
            </a:r>
            <a:r>
              <a:rPr lang="pl-PL" b="1" dirty="0" err="1" smtClean="0">
                <a:solidFill>
                  <a:srgbClr val="002060"/>
                </a:solidFill>
              </a:rPr>
              <a:t>Euratom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  <a:r>
              <a:rPr lang="pl-PL" b="1" dirty="0" err="1" smtClean="0">
                <a:solidFill>
                  <a:srgbClr val="002060"/>
                </a:solidFill>
              </a:rPr>
              <a:t>Fission</a:t>
            </a:r>
            <a:r>
              <a:rPr lang="pl-PL" dirty="0" smtClean="0">
                <a:solidFill>
                  <a:srgbClr val="002060"/>
                </a:solidFill>
              </a:rPr>
              <a:t>, </a:t>
            </a:r>
            <a:r>
              <a:rPr lang="pl-PL" b="1" dirty="0" smtClean="0">
                <a:solidFill>
                  <a:srgbClr val="002060"/>
                </a:solidFill>
              </a:rPr>
              <a:t>IMI2 </a:t>
            </a:r>
            <a:r>
              <a:rPr lang="pl-PL" dirty="0" smtClean="0">
                <a:solidFill>
                  <a:srgbClr val="002060"/>
                </a:solidFill>
              </a:rPr>
              <a:t>oraz koordynujemy polską sieć </a:t>
            </a:r>
            <a:r>
              <a:rPr lang="pl-PL" b="1" dirty="0" err="1" smtClean="0">
                <a:solidFill>
                  <a:srgbClr val="002060"/>
                </a:solidFill>
              </a:rPr>
              <a:t>Euraxess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  <a:r>
              <a:rPr lang="pl-PL" dirty="0" smtClean="0">
                <a:solidFill>
                  <a:srgbClr val="002060"/>
                </a:solidFill>
              </a:rPr>
              <a:t>jako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  <a:r>
              <a:rPr lang="pl-PL" dirty="0" smtClean="0">
                <a:solidFill>
                  <a:srgbClr val="002060"/>
                </a:solidFill>
              </a:rPr>
              <a:t>jednostka </a:t>
            </a:r>
            <a:r>
              <a:rPr lang="pl-PL" dirty="0">
                <a:solidFill>
                  <a:srgbClr val="002060"/>
                </a:solidFill>
              </a:rPr>
              <a:t>wyłoniona przez Ministerstwo Nauki i Szkolnictwa Wyższego </a:t>
            </a:r>
            <a:r>
              <a:rPr lang="pl-PL" dirty="0" smtClean="0">
                <a:solidFill>
                  <a:srgbClr val="002060"/>
                </a:solidFill>
              </a:rPr>
              <a:t>      w </a:t>
            </a:r>
            <a:r>
              <a:rPr lang="pl-PL" dirty="0">
                <a:solidFill>
                  <a:srgbClr val="002060"/>
                </a:solidFill>
              </a:rPr>
              <a:t>drodze konkursu. </a:t>
            </a:r>
          </a:p>
          <a:p>
            <a:endParaRPr lang="pl-PL" dirty="0">
              <a:solidFill>
                <a:srgbClr val="002060"/>
              </a:solidFill>
            </a:endParaRPr>
          </a:p>
          <a:p>
            <a:endParaRPr lang="pl-PL" dirty="0" smtClean="0">
              <a:solidFill>
                <a:srgbClr val="002060"/>
              </a:solidFill>
            </a:endParaRPr>
          </a:p>
        </p:txBody>
      </p:sp>
      <p:sp>
        <p:nvSpPr>
          <p:cNvPr id="9" name="Tytuł 2"/>
          <p:cNvSpPr>
            <a:spLocks noGrp="1"/>
          </p:cNvSpPr>
          <p:nvPr>
            <p:ph type="ctrTitle"/>
          </p:nvPr>
        </p:nvSpPr>
        <p:spPr>
          <a:xfrm>
            <a:off x="323850" y="404813"/>
            <a:ext cx="8640763" cy="431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</a:rPr>
              <a:t>KIM JESTEŚMY?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4" descr="http://en.kpk.gov.pl/wp-content/uploads/2012/08/KPK-box-potential-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3680" y="3933056"/>
            <a:ext cx="2227700" cy="206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395536" y="4445131"/>
            <a:ext cx="62646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 smtClean="0">
                <a:solidFill>
                  <a:srgbClr val="002060"/>
                </a:solidFill>
                <a:cs typeface="Arial" charset="0"/>
              </a:rPr>
              <a:t>Nasz zespół 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to eksperci z unikatową wiedzą popartą wieloletnim praktycznym doświadczeniem w badawczych i innowacyjnych programach europejskich (ponad 100 zrealizowanych projektów).</a:t>
            </a:r>
            <a:endParaRPr lang="pl-PL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80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connectingnature.eu/sites/default/files/styles/large/public/2.What%20is%20Connecting%20nature.jpeg?itok=VT4D5G3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72" y="2872416"/>
            <a:ext cx="7469560" cy="24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63111" y="129406"/>
            <a:ext cx="426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1F497D"/>
                </a:solidFill>
                <a:latin typeface="Calibri"/>
                <a:cs typeface="Arial" charset="0"/>
              </a:rPr>
              <a:t>Poznań</a:t>
            </a:r>
            <a:endParaRPr lang="pl-PL" b="1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6678" y="856480"/>
            <a:ext cx="5191535" cy="4031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1600" dirty="0"/>
              <a:t>Celem projektu jest upowszechnienie w miastach rozwiązań opartych na środowisku (</a:t>
            </a:r>
            <a:r>
              <a:rPr lang="pl-PL" sz="1600" dirty="0" err="1"/>
              <a:t>nature-based</a:t>
            </a:r>
            <a:r>
              <a:rPr lang="pl-PL" sz="1600" dirty="0"/>
              <a:t> </a:t>
            </a:r>
            <a:r>
              <a:rPr lang="pl-PL" sz="1600" dirty="0" err="1"/>
              <a:t>solutions</a:t>
            </a:r>
            <a:r>
              <a:rPr lang="pl-PL" sz="1600" dirty="0"/>
              <a:t>), dzięki którym miasta będą rozwijać się w sposób zrównoważony, a jakość życia mieszkańców, wbrew postępującym negatywnym skutkom zmian klimatycznych, będzie wzrastać. Rozwijane będą usługi w obszarze tzw. zielonej infrastruktury. Chodzi między innymi o budowanie sieci ogrodów społecznych, zarówno poprzez tworzenie nowych jaki i stopniowe udostępnianie wybranych ogródków szkolnych i przedszkolnych mieszkańcom, tworzenie punktowych obszarów zieleni w gęstej zabudowie Śródmieścia z udziałem mieszkańców, a także dalszą rewitalizację terenów nadwarciańskich, czy gospodarowanie wodami opadowymi.</a:t>
            </a:r>
            <a:endParaRPr lang="pl-PL" sz="1600" dirty="0" smtClean="0"/>
          </a:p>
          <a:p>
            <a:pPr algn="ctr"/>
            <a:r>
              <a:rPr lang="pl-PL" sz="1600" b="1" dirty="0">
                <a:solidFill>
                  <a:prstClr val="black"/>
                </a:solidFill>
                <a:hlinkClick r:id="rId3"/>
              </a:rPr>
              <a:t>https://connectingnature.eu</a:t>
            </a:r>
            <a:r>
              <a:rPr lang="pl-PL" sz="1600" b="1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pl-PL" sz="1600" b="1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Prostokąt 7"/>
          <p:cNvSpPr/>
          <p:nvPr/>
        </p:nvSpPr>
        <p:spPr>
          <a:xfrm>
            <a:off x="5397085" y="1632372"/>
            <a:ext cx="16793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12 mln euro</a:t>
            </a:r>
            <a:endParaRPr lang="pl-PL" sz="2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415956" y="5496930"/>
            <a:ext cx="559077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Budżet dla </a:t>
            </a:r>
            <a:r>
              <a:rPr lang="pl-PL" dirty="0" smtClean="0"/>
              <a:t>Poznania </a:t>
            </a:r>
            <a:r>
              <a:rPr lang="pl-PL" dirty="0"/>
              <a:t>wynosi € 410 375 </a:t>
            </a:r>
          </a:p>
        </p:txBody>
      </p:sp>
      <p:pic>
        <p:nvPicPr>
          <p:cNvPr id="6146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0995"/>
            <a:ext cx="2339752" cy="159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89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63111" y="129406"/>
            <a:ext cx="426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1F497D"/>
                </a:solidFill>
                <a:latin typeface="Calibri"/>
                <a:cs typeface="Arial" charset="0"/>
              </a:rPr>
              <a:t>Wrocław</a:t>
            </a:r>
            <a:endParaRPr lang="pl-PL" b="1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6678" y="856480"/>
            <a:ext cx="5191535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1600" dirty="0"/>
              <a:t>Celem projektu jest przystosowanie miasta do zmian klimatu między innymi poprzez stworzenie katalogu demonstracyjnych rozwiązań zapewniających schronienie przed upałem, lokalne obniżenie temperatury, poprawę jakości powietrza i umożliwiających wykorzystanie wód opadowych. Te przykładowe rozwiązania to właśnie parki kieszonkowe, zielone ściany i ulice</a:t>
            </a:r>
            <a:r>
              <a:rPr lang="pl-PL" sz="1600" dirty="0" smtClean="0"/>
              <a:t>.</a:t>
            </a:r>
          </a:p>
          <a:p>
            <a:pPr algn="ctr"/>
            <a:r>
              <a:rPr lang="pl-PL" sz="1600" b="1" dirty="0">
                <a:solidFill>
                  <a:prstClr val="black"/>
                </a:solidFill>
                <a:hlinkClick r:id="rId2"/>
              </a:rPr>
              <a:t>http://growgreenproject.eu</a:t>
            </a:r>
            <a:r>
              <a:rPr lang="pl-PL" sz="1600" b="1" dirty="0" smtClean="0">
                <a:solidFill>
                  <a:prstClr val="black"/>
                </a:solidFill>
                <a:hlinkClick r:id="rId2"/>
              </a:rPr>
              <a:t>/</a:t>
            </a:r>
            <a:r>
              <a:rPr lang="pl-PL" sz="1600" b="1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Prostokąt 7"/>
          <p:cNvSpPr/>
          <p:nvPr/>
        </p:nvSpPr>
        <p:spPr>
          <a:xfrm>
            <a:off x="5397085" y="1632372"/>
            <a:ext cx="16793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11 mln euro</a:t>
            </a:r>
            <a:endParaRPr lang="pl-PL" sz="2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415956" y="5496930"/>
            <a:ext cx="559077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Budżet dla </a:t>
            </a:r>
            <a:r>
              <a:rPr lang="pl-PL" dirty="0" smtClean="0"/>
              <a:t>Poznania </a:t>
            </a:r>
            <a:r>
              <a:rPr lang="pl-PL" dirty="0"/>
              <a:t>wynosi </a:t>
            </a:r>
            <a:r>
              <a:rPr lang="pl-PL" dirty="0" smtClean="0"/>
              <a:t> </a:t>
            </a:r>
            <a:r>
              <a:rPr lang="pl-PL" dirty="0"/>
              <a:t>€ 1 651 125 </a:t>
            </a:r>
          </a:p>
        </p:txBody>
      </p:sp>
      <p:pic>
        <p:nvPicPr>
          <p:cNvPr id="7170" name="Picture 2" descr="Grow G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77" y="541338"/>
            <a:ext cx="19812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uropean conference on innovative financing for creating green c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2" y="359193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owards an EU Research and Innovation policy agenda for Nature Based Solu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36532"/>
            <a:ext cx="2250265" cy="31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eensulate.eu/images/gallery/in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94" y="1918309"/>
            <a:ext cx="2259079" cy="18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63111" y="129406"/>
            <a:ext cx="426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1F497D"/>
                </a:solidFill>
                <a:latin typeface="Calibri"/>
                <a:cs typeface="Arial" charset="0"/>
              </a:rPr>
              <a:t>Dzierżoniów</a:t>
            </a:r>
            <a:endParaRPr lang="pl-PL" b="1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6678" y="856480"/>
            <a:ext cx="5191535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1600" dirty="0"/>
              <a:t>Wynikiem współpracy ma być opracowanie lekkiej i wysoce izolacyjnej piany jednoskładnikowej, której zastosowanie umożliwi niedrogą modernizację przeszklonych powierzchni. Ma być ona m.in. lżejsza, tańsza i bardziej wytrzymała od istniejących obecnie na rynku. Rolą Dzierżoniowa będzie testowanie efektywności nowego produktu.</a:t>
            </a:r>
            <a:br>
              <a:rPr lang="pl-PL" sz="1600" dirty="0"/>
            </a:br>
            <a:r>
              <a:rPr lang="pl-PL" sz="1600" dirty="0"/>
              <a:t> </a:t>
            </a:r>
            <a:r>
              <a:rPr lang="pl-PL" sz="1600" b="1" dirty="0" smtClean="0">
                <a:solidFill>
                  <a:prstClr val="black"/>
                </a:solidFill>
                <a:hlinkClick r:id="rId3"/>
              </a:rPr>
              <a:t>http</a:t>
            </a:r>
            <a:r>
              <a:rPr lang="pl-PL" sz="1600" b="1" dirty="0">
                <a:solidFill>
                  <a:prstClr val="black"/>
                </a:solidFill>
                <a:hlinkClick r:id="rId3"/>
              </a:rPr>
              <a:t>://www.eensulate.eu</a:t>
            </a:r>
            <a:r>
              <a:rPr lang="pl-PL" sz="1600" b="1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pl-PL" sz="1600" b="1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Prostokąt 7"/>
          <p:cNvSpPr/>
          <p:nvPr/>
        </p:nvSpPr>
        <p:spPr>
          <a:xfrm>
            <a:off x="5397085" y="1632372"/>
            <a:ext cx="16793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7 mln euro</a:t>
            </a:r>
            <a:endParaRPr lang="pl-PL" sz="2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415956" y="5496930"/>
            <a:ext cx="559077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Budżet dla </a:t>
            </a:r>
            <a:r>
              <a:rPr lang="pl-PL" dirty="0" smtClean="0"/>
              <a:t>Dzierżoniowa wynosi </a:t>
            </a:r>
            <a:r>
              <a:rPr lang="pl-PL" dirty="0"/>
              <a:t>€ 163 750 </a:t>
            </a:r>
          </a:p>
        </p:txBody>
      </p:sp>
      <p:pic>
        <p:nvPicPr>
          <p:cNvPr id="8194" name="Picture 2" descr="https://www.dzierzoniow.pl/sites/default/files/pliki/gospodarka/eensulate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16" y="391016"/>
            <a:ext cx="1496437" cy="122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dzierzoniow.pl/sites/default/files/pliki/gospodarka/eensulate_ww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9771"/>
            <a:ext cx="3968618" cy="22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eensulate.eu/images/gallery/d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16" y="359193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8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490537"/>
          </a:xfrm>
        </p:spPr>
        <p:txBody>
          <a:bodyPr/>
          <a:lstStyle/>
          <a:p>
            <a:r>
              <a:rPr lang="pl-PL" sz="2800" b="1" dirty="0" smtClean="0">
                <a:solidFill>
                  <a:schemeClr val="tx2"/>
                </a:solidFill>
              </a:rPr>
              <a:t>A co dla </a:t>
            </a:r>
            <a:r>
              <a:rPr lang="pl-PL" sz="2800" dirty="0" smtClean="0">
                <a:solidFill>
                  <a:schemeClr val="tx2"/>
                </a:solidFill>
              </a:rPr>
              <a:t>ja mogę zrobić</a:t>
            </a:r>
            <a:r>
              <a:rPr lang="pl-PL" sz="2800" b="1" dirty="0" smtClean="0">
                <a:solidFill>
                  <a:schemeClr val="tx2"/>
                </a:solidFill>
              </a:rPr>
              <a:t>?</a:t>
            </a:r>
            <a:endParaRPr lang="pl-PL" sz="2800" b="1" dirty="0">
              <a:solidFill>
                <a:schemeClr val="tx2"/>
              </a:solidFill>
            </a:endParaRPr>
          </a:p>
        </p:txBody>
      </p:sp>
      <p:pic>
        <p:nvPicPr>
          <p:cNvPr id="6146" name="Picture 2" descr="Pytanie, Znak Zapytania, Pomoc, Odpowiedzi, Symb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r="24310"/>
          <a:stretch/>
        </p:blipFill>
        <p:spPr bwMode="auto">
          <a:xfrm>
            <a:off x="6948264" y="1628798"/>
            <a:ext cx="2090058" cy="44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565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tx2"/>
                </a:solidFill>
              </a:rPr>
              <a:t>Garść przykładów na zachętę…</a:t>
            </a:r>
            <a:endParaRPr lang="pl-PL" b="1" dirty="0">
              <a:solidFill>
                <a:schemeClr val="tx2"/>
              </a:solidFill>
            </a:endParaRPr>
          </a:p>
        </p:txBody>
      </p:sp>
      <p:pic>
        <p:nvPicPr>
          <p:cNvPr id="6148" name="Picture 4" descr="Office, Files, Aktenordner, File, Archive, Archi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056784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1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tx2"/>
                </a:solidFill>
              </a:rPr>
              <a:t>Na wynos</a:t>
            </a:r>
            <a:endParaRPr lang="pl-PL" sz="5400" b="1" dirty="0">
              <a:solidFill>
                <a:schemeClr val="tx2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Coffee To Go, Coffee Mugs, Gratuities, On The 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7" y="1628800"/>
            <a:ext cx="3144118" cy="36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138170" y="1951770"/>
            <a:ext cx="52502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F497D"/>
                </a:solidFill>
              </a:rPr>
              <a:t>Współpraca międzynarodowa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rgbClr val="1F497D"/>
                </a:solidFill>
              </a:rPr>
              <a:t>Innowacje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1F497D"/>
              </a:solidFill>
            </a:endParaRPr>
          </a:p>
          <a:p>
            <a:r>
              <a:rPr lang="pl-PL" sz="2400" b="1" dirty="0" smtClean="0">
                <a:solidFill>
                  <a:srgbClr val="1F497D"/>
                </a:solidFill>
              </a:rPr>
              <a:t>HORYZONT2020 jest dla mnie!</a:t>
            </a:r>
          </a:p>
          <a:p>
            <a:endParaRPr lang="pl-PL" sz="2400" b="1" dirty="0">
              <a:solidFill>
                <a:srgbClr val="1F497D"/>
              </a:solidFill>
            </a:endParaRPr>
          </a:p>
          <a:p>
            <a:pPr algn="ctr"/>
            <a:endParaRPr lang="pl-PL" sz="2400" b="1" dirty="0" smtClean="0">
              <a:solidFill>
                <a:srgbClr val="1F497D"/>
              </a:solidFill>
            </a:endParaRPr>
          </a:p>
          <a:p>
            <a:pPr algn="ctr"/>
            <a:r>
              <a:rPr lang="pl-PL" sz="2400" b="1" dirty="0" smtClean="0">
                <a:solidFill>
                  <a:srgbClr val="1F497D"/>
                </a:solidFill>
              </a:rPr>
              <a:t>Skontaktuj się z KPK PB UE</a:t>
            </a:r>
            <a:endParaRPr lang="pl-PL" sz="2400" b="1" dirty="0">
              <a:solidFill>
                <a:srgbClr val="1F497D"/>
              </a:solidFill>
            </a:endParaRPr>
          </a:p>
        </p:txBody>
      </p:sp>
      <p:sp>
        <p:nvSpPr>
          <p:cNvPr id="5" name="Strzałka wygięta w górę 4"/>
          <p:cNvSpPr/>
          <p:nvPr/>
        </p:nvSpPr>
        <p:spPr>
          <a:xfrm rot="5400000">
            <a:off x="3094078" y="3798607"/>
            <a:ext cx="811222" cy="64807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6618" y="1196752"/>
            <a:ext cx="7976414" cy="4680520"/>
          </a:xfrm>
        </p:spPr>
        <p:txBody>
          <a:bodyPr anchor="ctr">
            <a:normAutofit lnSpcReduction="10000"/>
          </a:bodyPr>
          <a:lstStyle/>
          <a:p>
            <a:pPr marL="0" indent="0" algn="r">
              <a:buNone/>
            </a:pP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  <a:t>ZAPRASZAMY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DO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  <a:t>KONTAKTU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l-PL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pl-PL" sz="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pl-PL" sz="2600" baseline="30000" dirty="0" smtClean="0">
                <a:solidFill>
                  <a:schemeClr val="accent1">
                    <a:lumMod val="75000"/>
                  </a:schemeClr>
                </a:solidFill>
              </a:rPr>
              <a:t>KRAJOWY PUNKT KONTAKTOWY </a:t>
            </a:r>
          </a:p>
          <a:p>
            <a:pPr marL="0" indent="0" algn="r">
              <a:buNone/>
            </a:pPr>
            <a:r>
              <a:rPr lang="pl-PL" sz="2600" baseline="30000" dirty="0" smtClean="0">
                <a:solidFill>
                  <a:schemeClr val="accent1">
                    <a:lumMod val="75000"/>
                  </a:schemeClr>
                </a:solidFill>
              </a:rPr>
              <a:t>PROGRAMÓW BADAWCZYCH UE</a:t>
            </a:r>
          </a:p>
          <a:p>
            <a:pPr marL="0" indent="0" algn="r">
              <a:buNone/>
            </a:pPr>
            <a:r>
              <a:rPr lang="pl-PL" sz="1400" dirty="0" smtClean="0">
                <a:solidFill>
                  <a:schemeClr val="accent1">
                    <a:lumMod val="75000"/>
                  </a:schemeClr>
                </a:solidFill>
              </a:rPr>
              <a:t>Instytut </a:t>
            </a:r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Podstawowych Problemów Techniki </a:t>
            </a:r>
            <a:r>
              <a:rPr lang="pl-PL" sz="1400" dirty="0" smtClean="0">
                <a:solidFill>
                  <a:schemeClr val="accent1">
                    <a:lumMod val="75000"/>
                  </a:schemeClr>
                </a:solidFill>
              </a:rPr>
              <a:t>PAN </a:t>
            </a:r>
          </a:p>
          <a:p>
            <a:pPr marL="0" indent="0" algn="r">
              <a:buNone/>
            </a:pPr>
            <a:endParaRPr lang="pl-PL" sz="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pl-PL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pl-PL" sz="1600" b="1" dirty="0" smtClean="0">
                <a:solidFill>
                  <a:srgbClr val="C00000"/>
                </a:solidFill>
              </a:rPr>
              <a:t>ENERGIA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 dr 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Maria Śmietanka</a:t>
            </a:r>
          </a:p>
          <a:p>
            <a:pPr marL="0" indent="0" algn="r">
              <a:buNone/>
            </a:pP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+48 502 052 239</a:t>
            </a:r>
          </a:p>
          <a:p>
            <a:pPr marL="0" indent="0" algn="r">
              <a:buNone/>
            </a:pP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maria.smietanka@kpk.gov.pl</a:t>
            </a:r>
          </a:p>
          <a:p>
            <a:pPr marL="0" indent="0" algn="r">
              <a:buNone/>
            </a:pPr>
            <a:endParaRPr lang="pl-PL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pl-PL" sz="1600" b="1" dirty="0" smtClean="0">
                <a:solidFill>
                  <a:srgbClr val="C00000"/>
                </a:solidFill>
              </a:rPr>
              <a:t>ŚRODOWISKO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 dr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Magdalena Głogowska</a:t>
            </a:r>
          </a:p>
          <a:p>
            <a:pPr marL="0" indent="0" algn="r">
              <a:buNone/>
            </a:pP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48 728518488</a:t>
            </a:r>
            <a:b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magdalena.glogowska@kpk.gov.pl</a:t>
            </a:r>
          </a:p>
          <a:p>
            <a:pPr marL="0" indent="0" algn="r">
              <a:buNone/>
            </a:pPr>
            <a:endParaRPr lang="pl-PL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pl-PL" sz="1600" b="1" dirty="0" smtClean="0">
                <a:solidFill>
                  <a:srgbClr val="C00000"/>
                </a:solidFill>
              </a:rPr>
              <a:t>TRANSPORT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 Zbigniew Turek</a:t>
            </a:r>
            <a:endParaRPr lang="pl-PL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+48 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502 052 241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zbigniew.turek@kpk.gov.pl</a:t>
            </a:r>
            <a:endParaRPr lang="pl-PL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pl-PL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l-PL" sz="2600" b="1" dirty="0" smtClean="0">
              <a:solidFill>
                <a:schemeClr val="bg1"/>
              </a:solidFill>
            </a:endParaRPr>
          </a:p>
        </p:txBody>
      </p:sp>
      <p:sp>
        <p:nvSpPr>
          <p:cNvPr id="2" name="Prostokąt 1">
            <a:hlinkClick r:id="rId3"/>
          </p:cNvPr>
          <p:cNvSpPr/>
          <p:nvPr/>
        </p:nvSpPr>
        <p:spPr>
          <a:xfrm>
            <a:off x="7236296" y="6165304"/>
            <a:ext cx="4320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hlinkClick r:id="rId4"/>
          </p:cNvPr>
          <p:cNvSpPr/>
          <p:nvPr/>
        </p:nvSpPr>
        <p:spPr>
          <a:xfrm>
            <a:off x="7804567" y="6165304"/>
            <a:ext cx="4320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hlinkClick r:id="rId5"/>
          </p:cNvPr>
          <p:cNvSpPr/>
          <p:nvPr/>
        </p:nvSpPr>
        <p:spPr>
          <a:xfrm>
            <a:off x="8347008" y="6165304"/>
            <a:ext cx="4320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5A9F-BAF3-4B84-9A97-504079797CDF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11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323850" y="404813"/>
            <a:ext cx="8640763" cy="431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</a:rPr>
              <a:t>BEZPŁATNA OFERTA KPK PB UE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65" y="1024690"/>
            <a:ext cx="768792" cy="71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65" y="1840497"/>
            <a:ext cx="768791" cy="78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0" y="2728737"/>
            <a:ext cx="794297" cy="75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1" y="3589087"/>
            <a:ext cx="794296" cy="75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4" y="4449324"/>
            <a:ext cx="803533" cy="7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4" y="5301207"/>
            <a:ext cx="780763" cy="6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1311077" y="1181566"/>
            <a:ext cx="69122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Szkolenia, warsztaty, konferencje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311077" y="1881065"/>
            <a:ext cx="69933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dirty="0">
                <a:solidFill>
                  <a:srgbClr val="002060"/>
                </a:solidFill>
                <a:cs typeface="Arial" charset="0"/>
              </a:rPr>
              <a:t>K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onsultacje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w zakresie przygotowywania 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wniosków projektowych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i realizacji 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projektów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311077" y="2751576"/>
            <a:ext cx="78329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Działania </a:t>
            </a:r>
            <a:r>
              <a:rPr lang="pl-PL" sz="2200" dirty="0" err="1">
                <a:solidFill>
                  <a:srgbClr val="002060"/>
                </a:solidFill>
                <a:cs typeface="Arial" charset="0"/>
              </a:rPr>
              <a:t>mentoringowe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dla zainteresowanych </a:t>
            </a:r>
            <a:br>
              <a:rPr lang="pl-PL" sz="2200" dirty="0" smtClean="0">
                <a:solidFill>
                  <a:srgbClr val="002060"/>
                </a:solidFill>
                <a:cs typeface="Arial" charset="0"/>
              </a:rPr>
            </a:b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złożeniem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wniosku do 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programu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Horyzont 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2020 </a:t>
            </a:r>
            <a:endParaRPr lang="pl-PL" sz="2200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1383086" y="3611925"/>
            <a:ext cx="72160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dirty="0">
                <a:solidFill>
                  <a:srgbClr val="002060"/>
                </a:solidFill>
                <a:cs typeface="Arial" charset="0"/>
              </a:rPr>
              <a:t>P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orady finansowo-prawne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na etapie 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przygotowania i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realizacji projektów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1367127" y="4616315"/>
            <a:ext cx="7605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dirty="0">
                <a:solidFill>
                  <a:srgbClr val="002060"/>
                </a:solidFill>
                <a:cs typeface="Arial" charset="0"/>
              </a:rPr>
              <a:t>P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oszukiwanie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partnerów do konsorcjów międzynarodowych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1383086" y="5438518"/>
            <a:ext cx="77609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dirty="0">
                <a:solidFill>
                  <a:srgbClr val="002060"/>
                </a:solidFill>
                <a:cs typeface="Arial" charset="0"/>
              </a:rPr>
              <a:t>P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omoc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zagranicznym naukowcom </a:t>
            </a:r>
            <a:r>
              <a:rPr lang="pl-PL" sz="2200" dirty="0" smtClean="0">
                <a:solidFill>
                  <a:srgbClr val="002060"/>
                </a:solidFill>
                <a:cs typeface="Arial" charset="0"/>
              </a:rPr>
              <a:t>przyjeżdżającym do </a:t>
            </a:r>
            <a:r>
              <a:rPr lang="pl-PL" sz="2200" dirty="0">
                <a:solidFill>
                  <a:srgbClr val="002060"/>
                </a:solidFill>
                <a:cs typeface="Arial" charset="0"/>
              </a:rPr>
              <a:t>Polski</a:t>
            </a:r>
          </a:p>
        </p:txBody>
      </p:sp>
    </p:spTree>
    <p:extLst>
      <p:ext uri="{BB962C8B-B14F-4D97-AF65-F5344CB8AC3E}">
        <p14:creationId xmlns:p14="http://schemas.microsoft.com/office/powerpoint/2010/main" val="87439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Czym jest Horyzont2020?</a:t>
            </a:r>
          </a:p>
        </p:txBody>
      </p:sp>
      <p:sp>
        <p:nvSpPr>
          <p:cNvPr id="4" name="Prostokąt 3"/>
          <p:cNvSpPr/>
          <p:nvPr/>
        </p:nvSpPr>
        <p:spPr>
          <a:xfrm>
            <a:off x="703153" y="980728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pl-PL" sz="2400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Program Ramowy Unii Europejskiej Horyzont 2020 jest </a:t>
            </a:r>
            <a:r>
              <a:rPr lang="pl-PL" sz="2400" b="1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największym</a:t>
            </a:r>
            <a:r>
              <a:rPr lang="pl-PL" sz="2400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 w historii Unii </a:t>
            </a:r>
            <a:r>
              <a:rPr lang="pl-PL" sz="2400" b="1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programem</a:t>
            </a:r>
            <a:r>
              <a:rPr lang="pl-PL" sz="2400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 w zakresie </a:t>
            </a:r>
            <a:r>
              <a:rPr lang="pl-PL" sz="2400" b="1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badań naukowych i innowacji</a:t>
            </a:r>
            <a:r>
              <a:rPr lang="pl-PL" sz="2400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pl-PL" sz="2400" dirty="0">
              <a:solidFill>
                <a:srgbClr val="4F81BD">
                  <a:lumMod val="75000"/>
                </a:srgbClr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pl-PL" sz="2400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W </a:t>
            </a:r>
            <a:r>
              <a:rPr lang="pl-PL" sz="2400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ciągu 7 lat (2014 – 2020) na nowatorskie badania i innowacyjne rozwiązania przeznaczone zostanie łącznie</a:t>
            </a:r>
            <a:r>
              <a:rPr lang="pl-PL" sz="2400" b="1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 77 028,3</a:t>
            </a:r>
            <a:r>
              <a:rPr lang="pl-PL" sz="2400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 mln euro.</a:t>
            </a:r>
          </a:p>
        </p:txBody>
      </p:sp>
      <p:pic>
        <p:nvPicPr>
          <p:cNvPr id="1026" name="Picture 2" descr="Słoń, Zwierząt, Dżungla, Savannah, Natura, Afry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58384"/>
            <a:ext cx="3174665" cy="243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01759623"/>
              </p:ext>
            </p:extLst>
          </p:nvPr>
        </p:nvGraphicFramePr>
        <p:xfrm>
          <a:off x="3995936" y="3212976"/>
          <a:ext cx="4968552" cy="3167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296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/>
          <p:cNvSpPr/>
          <p:nvPr/>
        </p:nvSpPr>
        <p:spPr bwMode="auto">
          <a:xfrm>
            <a:off x="8560" y="5340157"/>
            <a:ext cx="9144000" cy="72098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pl-PL" kern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" name="Prostokąt zaokrąglony 28"/>
          <p:cNvSpPr/>
          <p:nvPr/>
        </p:nvSpPr>
        <p:spPr bwMode="auto">
          <a:xfrm>
            <a:off x="146993" y="262396"/>
            <a:ext cx="2879678" cy="4039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500" b="1" kern="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DOSKONAŁA</a:t>
            </a:r>
          </a:p>
          <a:p>
            <a:pPr algn="ctr">
              <a:defRPr/>
            </a:pPr>
            <a:r>
              <a:rPr lang="pl-PL" sz="1500" b="1" kern="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BAZA NAUKOWA</a:t>
            </a:r>
          </a:p>
        </p:txBody>
      </p:sp>
      <p:sp>
        <p:nvSpPr>
          <p:cNvPr id="30" name="Prostokąt zaokrąglony 29"/>
          <p:cNvSpPr/>
          <p:nvPr/>
        </p:nvSpPr>
        <p:spPr bwMode="auto">
          <a:xfrm>
            <a:off x="3147409" y="286404"/>
            <a:ext cx="2879678" cy="40157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500" b="1" kern="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WIODĄCA POZYCJA     </a:t>
            </a:r>
          </a:p>
          <a:p>
            <a:pPr algn="ctr">
              <a:defRPr/>
            </a:pPr>
            <a:r>
              <a:rPr lang="pl-PL" sz="1500" b="1" kern="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 PRZEMYŚLE</a:t>
            </a:r>
          </a:p>
        </p:txBody>
      </p:sp>
      <p:sp>
        <p:nvSpPr>
          <p:cNvPr id="31" name="Prostokąt zaokrąglony 30"/>
          <p:cNvSpPr/>
          <p:nvPr/>
        </p:nvSpPr>
        <p:spPr bwMode="auto">
          <a:xfrm>
            <a:off x="6123657" y="262396"/>
            <a:ext cx="2879678" cy="4039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500" b="1" kern="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WYZWANIA SPOŁECZNE</a:t>
            </a:r>
          </a:p>
        </p:txBody>
      </p:sp>
      <p:sp>
        <p:nvSpPr>
          <p:cNvPr id="32" name="Prostokąt zaokrąglony 31"/>
          <p:cNvSpPr/>
          <p:nvPr/>
        </p:nvSpPr>
        <p:spPr bwMode="auto">
          <a:xfrm>
            <a:off x="6231538" y="768818"/>
            <a:ext cx="2663916" cy="483079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Zdrowie</a:t>
            </a: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, zmiany demograficzne      i dobrostan</a:t>
            </a:r>
          </a:p>
        </p:txBody>
      </p:sp>
      <p:sp>
        <p:nvSpPr>
          <p:cNvPr id="33" name="Prostokąt zaokrąglony 32"/>
          <p:cNvSpPr/>
          <p:nvPr/>
        </p:nvSpPr>
        <p:spPr bwMode="auto">
          <a:xfrm>
            <a:off x="6231538" y="1323996"/>
            <a:ext cx="2663916" cy="309742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Bezpieczeństwo </a:t>
            </a:r>
            <a:r>
              <a:rPr lang="pl-PL" sz="12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żywnościowe</a:t>
            </a:r>
          </a:p>
        </p:txBody>
      </p:sp>
      <p:sp>
        <p:nvSpPr>
          <p:cNvPr id="34" name="Prostokąt zaokrąglony 33"/>
          <p:cNvSpPr/>
          <p:nvPr/>
        </p:nvSpPr>
        <p:spPr bwMode="auto">
          <a:xfrm>
            <a:off x="6231538" y="1710312"/>
            <a:ext cx="2663916" cy="48669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Bezpieczna, ekologiczna                  i efektywna </a:t>
            </a:r>
            <a:r>
              <a:rPr lang="pl-PL" sz="12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energia</a:t>
            </a:r>
          </a:p>
        </p:txBody>
      </p:sp>
      <p:sp>
        <p:nvSpPr>
          <p:cNvPr id="35" name="Prostokąt zaokrąglony 34"/>
          <p:cNvSpPr/>
          <p:nvPr/>
        </p:nvSpPr>
        <p:spPr bwMode="auto">
          <a:xfrm>
            <a:off x="6231538" y="2259394"/>
            <a:ext cx="2663916" cy="486254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Inteligentny, ekologiczny                  i zintegrowany </a:t>
            </a:r>
            <a:r>
              <a:rPr lang="pl-PL" sz="12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transport </a:t>
            </a:r>
          </a:p>
        </p:txBody>
      </p:sp>
      <p:sp>
        <p:nvSpPr>
          <p:cNvPr id="36" name="Prostokąt zaokrąglony 35"/>
          <p:cNvSpPr/>
          <p:nvPr/>
        </p:nvSpPr>
        <p:spPr bwMode="auto">
          <a:xfrm>
            <a:off x="6231538" y="2820622"/>
            <a:ext cx="2663916" cy="472142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Działania w dziedzinie klimatu, </a:t>
            </a:r>
            <a:r>
              <a:rPr lang="pl-PL" sz="12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środowisko</a:t>
            </a:r>
          </a:p>
        </p:txBody>
      </p:sp>
      <p:sp>
        <p:nvSpPr>
          <p:cNvPr id="37" name="Prostokąt zaokrąglony 36"/>
          <p:cNvSpPr/>
          <p:nvPr/>
        </p:nvSpPr>
        <p:spPr bwMode="auto">
          <a:xfrm>
            <a:off x="6231537" y="3371765"/>
            <a:ext cx="2663917" cy="301924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Europa w zmieniającym się świecie</a:t>
            </a:r>
          </a:p>
        </p:txBody>
      </p:sp>
      <p:sp>
        <p:nvSpPr>
          <p:cNvPr id="38" name="Prostokąt zaokrąglony 37"/>
          <p:cNvSpPr/>
          <p:nvPr/>
        </p:nvSpPr>
        <p:spPr bwMode="auto">
          <a:xfrm>
            <a:off x="6221408" y="3742701"/>
            <a:ext cx="2663917" cy="301924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b="1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Bezpieczne</a:t>
            </a: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 społeczeństwa</a:t>
            </a:r>
          </a:p>
        </p:txBody>
      </p:sp>
      <p:sp>
        <p:nvSpPr>
          <p:cNvPr id="39" name="Prostokąt zaokrąglony 38"/>
          <p:cNvSpPr/>
          <p:nvPr/>
        </p:nvSpPr>
        <p:spPr bwMode="auto">
          <a:xfrm>
            <a:off x="3255290" y="1176622"/>
            <a:ext cx="2663916" cy="682119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Wiodąca pozycja w zakresie technologii wspomagających           i przemysłowych</a:t>
            </a:r>
          </a:p>
        </p:txBody>
      </p:sp>
      <p:sp>
        <p:nvSpPr>
          <p:cNvPr id="40" name="Prostokąt zaokrąglony 39"/>
          <p:cNvSpPr/>
          <p:nvPr/>
        </p:nvSpPr>
        <p:spPr bwMode="auto">
          <a:xfrm>
            <a:off x="3255290" y="2026477"/>
            <a:ext cx="2663916" cy="341059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Dostęp do finansowania ryzyka</a:t>
            </a:r>
          </a:p>
        </p:txBody>
      </p:sp>
      <p:sp>
        <p:nvSpPr>
          <p:cNvPr id="41" name="Prostokąt zaokrąglony 40"/>
          <p:cNvSpPr/>
          <p:nvPr/>
        </p:nvSpPr>
        <p:spPr bwMode="auto">
          <a:xfrm>
            <a:off x="3255290" y="2549636"/>
            <a:ext cx="2663916" cy="31495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Innowacje MŚP</a:t>
            </a:r>
          </a:p>
        </p:txBody>
      </p:sp>
      <p:sp>
        <p:nvSpPr>
          <p:cNvPr id="42" name="Prostokąt zaokrąglony 41"/>
          <p:cNvSpPr/>
          <p:nvPr/>
        </p:nvSpPr>
        <p:spPr bwMode="auto">
          <a:xfrm>
            <a:off x="254874" y="1158955"/>
            <a:ext cx="2663916" cy="551357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Europejska Rada ds. Badań Naukowych (ERC)</a:t>
            </a:r>
          </a:p>
        </p:txBody>
      </p:sp>
      <p:sp>
        <p:nvSpPr>
          <p:cNvPr id="43" name="Prostokąt zaokrąglony 42"/>
          <p:cNvSpPr/>
          <p:nvPr/>
        </p:nvSpPr>
        <p:spPr bwMode="auto">
          <a:xfrm>
            <a:off x="254874" y="1845961"/>
            <a:ext cx="2663916" cy="551357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Przyszłe i powstające technologie (FET)</a:t>
            </a:r>
          </a:p>
        </p:txBody>
      </p:sp>
      <p:sp>
        <p:nvSpPr>
          <p:cNvPr id="44" name="Prostokąt zaokrąglony 43"/>
          <p:cNvSpPr/>
          <p:nvPr/>
        </p:nvSpPr>
        <p:spPr bwMode="auto">
          <a:xfrm>
            <a:off x="254874" y="2544943"/>
            <a:ext cx="2663916" cy="551357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Działania Marii </a:t>
            </a:r>
            <a:r>
              <a:rPr lang="pl-PL" sz="1200" kern="0" dirty="0" err="1" smtClean="0">
                <a:solidFill>
                  <a:srgbClr val="000066"/>
                </a:solidFill>
                <a:latin typeface="Arial" charset="0"/>
                <a:cs typeface="Arial" charset="0"/>
              </a:rPr>
              <a:t>Skłodowskiej-Curie</a:t>
            </a: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 (MSCA)</a:t>
            </a:r>
          </a:p>
        </p:txBody>
      </p:sp>
      <p:sp>
        <p:nvSpPr>
          <p:cNvPr id="45" name="Prostokąt zaokrąglony 44"/>
          <p:cNvSpPr/>
          <p:nvPr/>
        </p:nvSpPr>
        <p:spPr bwMode="auto">
          <a:xfrm>
            <a:off x="254874" y="3238438"/>
            <a:ext cx="2663916" cy="284289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200" kern="0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Infrastruktura badawcza</a:t>
            </a:r>
          </a:p>
        </p:txBody>
      </p:sp>
      <p:sp>
        <p:nvSpPr>
          <p:cNvPr id="46" name="Prostokąt zaokrąglony 45"/>
          <p:cNvSpPr/>
          <p:nvPr/>
        </p:nvSpPr>
        <p:spPr bwMode="auto">
          <a:xfrm>
            <a:off x="116064" y="4432344"/>
            <a:ext cx="8856342" cy="3827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600" b="1" kern="0" dirty="0" smtClean="0">
                <a:solidFill>
                  <a:srgbClr val="2D2D8A"/>
                </a:solidFill>
                <a:latin typeface="Arial" charset="0"/>
                <a:cs typeface="Arial" charset="0"/>
              </a:rPr>
              <a:t>Upowszechnianie doskonałości i zapewnienie szerszego uczestnictwa</a:t>
            </a:r>
          </a:p>
        </p:txBody>
      </p:sp>
      <p:sp>
        <p:nvSpPr>
          <p:cNvPr id="47" name="Prostokąt zaokrąglony 46"/>
          <p:cNvSpPr/>
          <p:nvPr/>
        </p:nvSpPr>
        <p:spPr bwMode="auto">
          <a:xfrm>
            <a:off x="116064" y="4864392"/>
            <a:ext cx="8856342" cy="3827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600" b="1" kern="0" dirty="0" smtClean="0">
                <a:solidFill>
                  <a:srgbClr val="2D2D8A"/>
                </a:solidFill>
                <a:latin typeface="Arial" charset="0"/>
                <a:cs typeface="Arial" charset="0"/>
              </a:rPr>
              <a:t>Nauka z udziałem społeczeństw i dla społeczeństwa</a:t>
            </a:r>
          </a:p>
        </p:txBody>
      </p:sp>
      <p:sp>
        <p:nvSpPr>
          <p:cNvPr id="48" name="Prostokąt zaokrąglony 47"/>
          <p:cNvSpPr/>
          <p:nvPr/>
        </p:nvSpPr>
        <p:spPr bwMode="auto">
          <a:xfrm>
            <a:off x="116064" y="5340157"/>
            <a:ext cx="2879678" cy="6728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600" b="1" kern="0" dirty="0" smtClean="0">
                <a:solidFill>
                  <a:srgbClr val="2D2D8A"/>
                </a:solidFill>
                <a:latin typeface="Arial" charset="0"/>
                <a:cs typeface="Arial" charset="0"/>
              </a:rPr>
              <a:t>Wspólne centrum badawcze (JRC)</a:t>
            </a:r>
          </a:p>
        </p:txBody>
      </p:sp>
      <p:sp>
        <p:nvSpPr>
          <p:cNvPr id="49" name="Prostokąt zaokrąglony 48"/>
          <p:cNvSpPr/>
          <p:nvPr/>
        </p:nvSpPr>
        <p:spPr bwMode="auto">
          <a:xfrm>
            <a:off x="3147409" y="5340157"/>
            <a:ext cx="3315114" cy="6728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1600" b="1" kern="0" dirty="0" smtClean="0">
                <a:solidFill>
                  <a:srgbClr val="2D2D8A"/>
                </a:solidFill>
                <a:latin typeface="Arial" charset="0"/>
                <a:cs typeface="Arial" charset="0"/>
              </a:rPr>
              <a:t>Europejski Instytut Innowacji      i Technologii (EIT)</a:t>
            </a:r>
          </a:p>
        </p:txBody>
      </p:sp>
      <p:sp>
        <p:nvSpPr>
          <p:cNvPr id="50" name="Prostokąt zaokrąglony 49"/>
          <p:cNvSpPr/>
          <p:nvPr/>
        </p:nvSpPr>
        <p:spPr bwMode="auto">
          <a:xfrm>
            <a:off x="6590113" y="5340156"/>
            <a:ext cx="2413222" cy="6728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2D2D8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pl-PL" sz="800" b="1" kern="0" dirty="0" smtClean="0">
              <a:solidFill>
                <a:srgbClr val="2D2D8A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pl-PL" sz="1600" b="1" kern="0" dirty="0" smtClean="0">
                <a:solidFill>
                  <a:srgbClr val="2D2D8A"/>
                </a:solidFill>
                <a:latin typeface="Arial" charset="0"/>
                <a:cs typeface="Arial" charset="0"/>
              </a:rPr>
              <a:t>EURATOM</a:t>
            </a:r>
          </a:p>
        </p:txBody>
      </p:sp>
    </p:spTree>
    <p:extLst>
      <p:ext uri="{BB962C8B-B14F-4D97-AF65-F5344CB8AC3E}">
        <p14:creationId xmlns:p14="http://schemas.microsoft.com/office/powerpoint/2010/main" val="94832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Kto może aplikować?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9572" y="1151257"/>
            <a:ext cx="7632848" cy="28168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 smtClean="0">
                <a:solidFill>
                  <a:srgbClr val="000066"/>
                </a:solidFill>
              </a:rPr>
              <a:t>Konsorcja złożone </a:t>
            </a:r>
            <a:r>
              <a:rPr lang="pl-PL" sz="4000" dirty="0">
                <a:solidFill>
                  <a:srgbClr val="000066"/>
                </a:solidFill>
              </a:rPr>
              <a:t>z co najmniej 3 partnerów z 3 różnych państw członkowskich UE i/lub państw stowarzyszonych</a:t>
            </a:r>
            <a:r>
              <a:rPr lang="pl-PL" sz="4000" dirty="0" smtClean="0">
                <a:solidFill>
                  <a:srgbClr val="000066"/>
                </a:solidFill>
              </a:rPr>
              <a:t>)</a:t>
            </a:r>
            <a:endParaRPr lang="en-US" sz="4000" i="1" dirty="0">
              <a:solidFill>
                <a:srgbClr val="000066"/>
              </a:solidFill>
            </a:endParaRPr>
          </a:p>
        </p:txBody>
      </p:sp>
      <p:sp>
        <p:nvSpPr>
          <p:cNvPr id="5" name="Gwiazda 5-ramienna 4"/>
          <p:cNvSpPr/>
          <p:nvPr/>
        </p:nvSpPr>
        <p:spPr>
          <a:xfrm>
            <a:off x="8028384" y="3284984"/>
            <a:ext cx="648072" cy="6480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  <p:pic>
        <p:nvPicPr>
          <p:cNvPr id="6" name="Picture 2" descr="Zwierzęta, Trzy, Charakter, Ssa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21404"/>
            <a:ext cx="3672408" cy="201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6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Kto może brać udział?</a:t>
            </a:r>
            <a:endParaRPr lang="pl-PL" sz="26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104456"/>
          </a:xfrm>
          <a:ln>
            <a:miter lim="800000"/>
            <a:headEnd/>
            <a:tailEnd/>
          </a:ln>
          <a:extLst/>
        </p:spPr>
        <p:txBody>
          <a:bodyPr numCol="2"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200" b="1" u="sng" dirty="0" smtClean="0">
                <a:solidFill>
                  <a:schemeClr val="tx2"/>
                </a:solidFill>
              </a:rPr>
              <a:t>PODMIOTY: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200" b="1" u="sng" dirty="0" smtClean="0">
              <a:solidFill>
                <a:schemeClr val="tx2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MŚP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Centra badawcze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Jednostki publiczne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Przedsiębiorstwa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Stowarzyszenia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Fundacje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Organizacje międzynarodowe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sz="2200" dirty="0" smtClean="0">
              <a:solidFill>
                <a:schemeClr val="tx2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200" b="1" u="sng" dirty="0" smtClean="0">
                <a:solidFill>
                  <a:schemeClr val="tx2"/>
                </a:solidFill>
              </a:rPr>
              <a:t>KRAJE: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000" b="1" u="sng" dirty="0" smtClean="0">
              <a:solidFill>
                <a:schemeClr val="tx2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 Kraje członkowskie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Kraje stowarzyszone i kandydujące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Kraje trzecie słabiej rozwinięte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200" dirty="0" smtClean="0">
                <a:solidFill>
                  <a:schemeClr val="tx2"/>
                </a:solidFill>
              </a:rPr>
              <a:t>Kraje trzecie lepiej rozwinięte</a:t>
            </a:r>
          </a:p>
        </p:txBody>
      </p:sp>
      <p:pic>
        <p:nvPicPr>
          <p:cNvPr id="3074" name="Picture 2" descr="Mapa Świata, Tło, Papier, Kolor, Niebieski, Glo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4094673" cy="245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0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800" dirty="0" smtClean="0"/>
              <a:t>Cykle realizacji Programu Horyzont 2020</a:t>
            </a:r>
            <a:endParaRPr lang="pl-PL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r="14936"/>
          <a:stretch>
            <a:fillRect/>
          </a:stretch>
        </p:blipFill>
        <p:spPr bwMode="auto">
          <a:xfrm>
            <a:off x="83402" y="1196752"/>
            <a:ext cx="9072724" cy="469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722382"/>
              </p:ext>
            </p:extLst>
          </p:nvPr>
        </p:nvGraphicFramePr>
        <p:xfrm>
          <a:off x="474133" y="1837469"/>
          <a:ext cx="8291262" cy="2040376"/>
        </p:xfrm>
        <a:graphic>
          <a:graphicData uri="http://schemas.openxmlformats.org/drawingml/2006/table">
            <a:tbl>
              <a:tblPr firstRow="1" bandRow="1" bandCol="1">
                <a:effectLst>
                  <a:innerShdw blurRad="114300">
                    <a:srgbClr val="1717D9"/>
                  </a:innerShdw>
                </a:effectLst>
              </a:tblPr>
              <a:tblGrid>
                <a:gridCol w="1164559"/>
                <a:gridCol w="1166218"/>
                <a:gridCol w="1164559"/>
                <a:gridCol w="1166218"/>
                <a:gridCol w="1164559"/>
                <a:gridCol w="1166218"/>
                <a:gridCol w="1298931"/>
              </a:tblGrid>
              <a:tr h="301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</a:rPr>
                        <a:t>2014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</a:rPr>
                        <a:t>2015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</a:rPr>
                        <a:t>2016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</a:rPr>
                        <a:t>2017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</a:rPr>
                        <a:t>2018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</a:rPr>
                        <a:t>2019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</a:rPr>
                        <a:t>2020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lumMod val="75000"/>
                      </a:srgbClr>
                    </a:solidFill>
                  </a:tcPr>
                </a:tc>
              </a:tr>
              <a:tr h="61823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95250" indent="0" algn="just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Work Programme </a:t>
                      </a:r>
                      <a:r>
                        <a:rPr lang="en-GB" sz="1600" b="1" dirty="0" smtClean="0">
                          <a:effectLst/>
                        </a:rPr>
                        <a:t>1</a:t>
                      </a:r>
                      <a:endParaRPr lang="en-GB" sz="1600" b="1" dirty="0">
                        <a:effectLst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en-GB" sz="9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434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Work Programme </a:t>
                      </a:r>
                      <a:r>
                        <a:rPr lang="en-GB" sz="1600" b="1" dirty="0" smtClean="0">
                          <a:effectLst/>
                        </a:rPr>
                        <a:t>2</a:t>
                      </a:r>
                      <a:endParaRPr lang="en-GB" sz="1600" b="1" dirty="0">
                        <a:effectLst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434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</a:rPr>
                        <a:t> </a:t>
                      </a:r>
                      <a:endParaRPr lang="en-GB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Work Programme 3</a:t>
                      </a:r>
                      <a:r>
                        <a:rPr lang="en-GB" sz="900" b="1" dirty="0" smtClean="0">
                          <a:effectLst/>
                        </a:rPr>
                        <a:t> </a:t>
                      </a: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en-GB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56230" y="159002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4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Work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Programme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– program pracy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4" t="12121" r="16679" b="8522"/>
          <a:stretch/>
        </p:blipFill>
        <p:spPr bwMode="auto">
          <a:xfrm>
            <a:off x="683568" y="1204036"/>
            <a:ext cx="329535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355976" y="43651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ec.europa.eu/research/participants/portal/desktop/en/funding/reference_docs.html#h2020-work-programmes-2018-20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1026" name="Picture 2" descr="Man, Reading, Touchscreen, Blog, Digital, Tabl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9775"/>
            <a:ext cx="37804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413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zentacja_11.03.EN">
  <a:themeElements>
    <a:clrScheme name="KPK">
      <a:dk1>
        <a:srgbClr val="002060"/>
      </a:dk1>
      <a:lt1>
        <a:srgbClr val="002060"/>
      </a:lt1>
      <a:dk2>
        <a:srgbClr val="002060"/>
      </a:dk2>
      <a:lt2>
        <a:srgbClr val="BFBFBF"/>
      </a:lt2>
      <a:accent1>
        <a:srgbClr val="0070C0"/>
      </a:accent1>
      <a:accent2>
        <a:srgbClr val="2C67B1"/>
      </a:accent2>
      <a:accent3>
        <a:srgbClr val="000072"/>
      </a:accent3>
      <a:accent4>
        <a:srgbClr val="00B0F0"/>
      </a:accent4>
      <a:accent5>
        <a:srgbClr val="BFBFBF"/>
      </a:accent5>
      <a:accent6>
        <a:srgbClr val="5F5F5F"/>
      </a:accent6>
      <a:hlink>
        <a:srgbClr val="000099"/>
      </a:hlink>
      <a:folHlink>
        <a:srgbClr val="000099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2020-Wzorzec_Prezentacji_KPK_PL_2016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Motyw pakietu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27369</TotalTime>
  <Words>1028</Words>
  <Application>Microsoft Office PowerPoint</Application>
  <PresentationFormat>Pokaz na ekranie (4:3)</PresentationFormat>
  <Paragraphs>215</Paragraphs>
  <Slides>26</Slides>
  <Notes>3</Notes>
  <HiddenSlides>2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Motyw pakietu Office</vt:lpstr>
      <vt:lpstr>1_Motyw pakietu Office</vt:lpstr>
      <vt:lpstr>8_Motyw pakietu Office</vt:lpstr>
      <vt:lpstr>Prezentacja_11.03.EN</vt:lpstr>
      <vt:lpstr>H2020-Wzorzec_Prezentacji_KPK_PL_2016</vt:lpstr>
      <vt:lpstr>Warszawa, 28 stycznia 2019 r. </vt:lpstr>
      <vt:lpstr>KIM JESTEŚMY?</vt:lpstr>
      <vt:lpstr>BEZPŁATNA OFERTA KPK PB UE</vt:lpstr>
      <vt:lpstr>Czym jest Horyzont2020?</vt:lpstr>
      <vt:lpstr>Prezentacja programu PowerPoint</vt:lpstr>
      <vt:lpstr>Kto może aplikować?</vt:lpstr>
      <vt:lpstr>Kto może brać udział?</vt:lpstr>
      <vt:lpstr>Cykle realizacji Programu Horyzont 2020</vt:lpstr>
      <vt:lpstr>Work Programme – program pracy</vt:lpstr>
      <vt:lpstr>Temat konkursowy</vt:lpstr>
      <vt:lpstr>Typy projektów</vt:lpstr>
      <vt:lpstr>Jakie dofinansowanie można uzyskać?</vt:lpstr>
      <vt:lpstr>Prezentacja programu PowerPoint</vt:lpstr>
      <vt:lpstr>Prezentacja programu PowerPoint</vt:lpstr>
      <vt:lpstr>Co już zostało sfinansowane?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 co dla ja mogę zrobić?</vt:lpstr>
      <vt:lpstr>Garść przykładów na zachętę…</vt:lpstr>
      <vt:lpstr>Na wynos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Direct Channel</dc:creator>
  <cp:lastModifiedBy>MŚmietanka</cp:lastModifiedBy>
  <cp:revision>1985</cp:revision>
  <dcterms:created xsi:type="dcterms:W3CDTF">2015-09-14T08:15:31Z</dcterms:created>
  <dcterms:modified xsi:type="dcterms:W3CDTF">2019-01-28T09:33:25Z</dcterms:modified>
</cp:coreProperties>
</file>