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306" r:id="rId4"/>
    <p:sldId id="308" r:id="rId5"/>
    <p:sldId id="309" r:id="rId6"/>
    <p:sldId id="259" r:id="rId7"/>
    <p:sldId id="321" r:id="rId8"/>
    <p:sldId id="307" r:id="rId9"/>
    <p:sldId id="314" r:id="rId10"/>
    <p:sldId id="315" r:id="rId11"/>
    <p:sldId id="316" r:id="rId12"/>
    <p:sldId id="317" r:id="rId13"/>
    <p:sldId id="311" r:id="rId14"/>
    <p:sldId id="319" r:id="rId15"/>
    <p:sldId id="320" r:id="rId16"/>
    <p:sldId id="323" r:id="rId17"/>
    <p:sldId id="324" r:id="rId18"/>
    <p:sldId id="325" r:id="rId19"/>
    <p:sldId id="326" r:id="rId20"/>
    <p:sldId id="322" r:id="rId21"/>
  </p:sldIdLst>
  <p:sldSz cx="10080625" cy="7559675"/>
  <p:notesSz cx="6735763" cy="98663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685" y="-475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23735" cy="493682"/>
          </a:xfrm>
          <a:prstGeom prst="rect">
            <a:avLst/>
          </a:prstGeom>
          <a:noFill/>
          <a:ln>
            <a:noFill/>
          </a:ln>
        </p:spPr>
        <p:txBody>
          <a:bodyPr vert="horz" wrap="square" lIns="81868" tIns="40929" rIns="81868" bIns="40929" anchor="t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/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3812029" y="0"/>
            <a:ext cx="2923734" cy="493682"/>
          </a:xfrm>
          <a:prstGeom prst="rect">
            <a:avLst/>
          </a:prstGeom>
          <a:noFill/>
          <a:ln>
            <a:noFill/>
          </a:ln>
        </p:spPr>
        <p:txBody>
          <a:bodyPr vert="horz" wrap="square" lIns="81868" tIns="40929" rIns="81868" bIns="40929" anchor="t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9372631"/>
            <a:ext cx="2923735" cy="493682"/>
          </a:xfrm>
          <a:prstGeom prst="rect">
            <a:avLst/>
          </a:prstGeom>
          <a:noFill/>
          <a:ln>
            <a:noFill/>
          </a:ln>
        </p:spPr>
        <p:txBody>
          <a:bodyPr vert="horz" wrap="square" lIns="81868" tIns="40929" rIns="81868" bIns="40929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kern="0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3812029" y="9372631"/>
            <a:ext cx="2923734" cy="493682"/>
          </a:xfrm>
          <a:prstGeom prst="rect">
            <a:avLst/>
          </a:prstGeom>
          <a:noFill/>
          <a:ln>
            <a:noFill/>
          </a:ln>
        </p:spPr>
        <p:txBody>
          <a:bodyPr vert="horz" wrap="square" lIns="81868" tIns="40929" rIns="81868" bIns="40929" anchor="b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D455A4-3472-4363-BAC4-D432D11BA315}" type="slidenum">
              <a:rPr lang="de-DE" kern="0"/>
              <a:pPr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de-DE" kern="0"/>
          </a:p>
        </p:txBody>
      </p:sp>
    </p:spTree>
    <p:extLst>
      <p:ext uri="{BB962C8B-B14F-4D97-AF65-F5344CB8AC3E}">
        <p14:creationId xmlns:p14="http://schemas.microsoft.com/office/powerpoint/2010/main" xmlns="" val="3300388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00113" y="749300"/>
            <a:ext cx="493395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673294" y="4686316"/>
            <a:ext cx="5389176" cy="44402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pl-PL" noProof="0" smtClean="0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23735" cy="4936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31738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300" b="0" i="0" u="none" strike="noStrike" kern="1200" cap="none" spc="0" baseline="0" smtClean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3812029" y="0"/>
            <a:ext cx="2923734" cy="4936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31738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300" b="0" i="0" u="none" strike="noStrike" kern="1200" cap="none" spc="0" baseline="0" smtClean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9372631"/>
            <a:ext cx="2923735" cy="4936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31738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300" b="0" i="0" u="none" strike="noStrike" kern="1200" cap="none" spc="0" baseline="0" smtClean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3812029" y="9372631"/>
            <a:ext cx="2923734" cy="4936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831738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300" b="0" i="0" u="none" strike="noStrike" kern="1200" cap="none" spc="0" baseline="0" smtClean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fld id="{3C91F688-1164-4254-AE40-22266F693C8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617577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0"/>
      </a:spcBef>
      <a:spcAft>
        <a:spcPct val="0"/>
      </a:spcAft>
      <a:defRPr lang="pl-PL" sz="2000" kern="1200">
        <a:solidFill>
          <a:srgbClr val="000000"/>
        </a:solidFill>
        <a:latin typeface="Arial" pitchFamily="18"/>
        <a:cs typeface="Tahoma" pitchFamily="2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29187" cy="3698875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6083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73294" y="4684850"/>
            <a:ext cx="5349571" cy="3077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pl-PL" smtClean="0">
              <a:latin typeface="Arial" pitchFamily="34" charset="0"/>
              <a:cs typeface="Tahoma" pitchFamily="34" charset="0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3814858" y="9369701"/>
            <a:ext cx="2919491" cy="49368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868" tIns="42567" rIns="81868" bIns="42567" anchor="b" compatLnSpc="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 sz="195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3B6172-090D-4667-8052-1BFD1EC131F5}" type="slidenum">
              <a:rPr lang="pl-PL" sz="110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 sz="195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pl-PL" sz="1100" dirty="0">
              <a:solidFill>
                <a:srgbClr val="000000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14900" cy="3686175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73294" y="4684850"/>
            <a:ext cx="5349571" cy="3077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pl-PL" smtClean="0">
              <a:latin typeface="Arial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29187" cy="3698875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87043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73294" y="4684850"/>
            <a:ext cx="5349571" cy="3077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pl-PL" smtClean="0">
              <a:latin typeface="Arial" pitchFamily="34" charset="0"/>
              <a:cs typeface="Tahoma" pitchFamily="34" charset="0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3814858" y="9369701"/>
            <a:ext cx="2919491" cy="49368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868" tIns="42567" rIns="81868" bIns="42567" anchor="b" compatLnSpc="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 sz="195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560053-F09F-4E66-8BDA-B757FA429029}" type="slidenum">
              <a:rPr lang="pl-PL" sz="110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 sz="195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pl-PL" sz="1100" dirty="0">
              <a:solidFill>
                <a:srgbClr val="000000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29187" cy="3698875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7107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73294" y="4684850"/>
            <a:ext cx="5349571" cy="3077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pl-PL" smtClean="0">
              <a:latin typeface="Arial" pitchFamily="34" charset="0"/>
              <a:cs typeface="Tahoma" pitchFamily="34" charset="0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3814858" y="9369701"/>
            <a:ext cx="2919491" cy="49368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1868" tIns="42567" rIns="81868" bIns="42567" anchor="b" compatLnSpc="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 sz="195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3C24867-ED53-4353-BAC2-5A1A752FF89E}" type="slidenum">
              <a:rPr lang="pl-PL" sz="110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 sz="195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pl-PL" sz="1100" dirty="0">
              <a:solidFill>
                <a:srgbClr val="000000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14900" cy="3686175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73294" y="4684850"/>
            <a:ext cx="5349571" cy="3077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pl-PL" smtClean="0">
              <a:latin typeface="Arial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14900" cy="3686175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73294" y="4684850"/>
            <a:ext cx="5349571" cy="3077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pl-PL" smtClean="0">
              <a:latin typeface="Arial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14900" cy="3686175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73294" y="4684850"/>
            <a:ext cx="5349571" cy="3077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pl-PL" smtClean="0">
              <a:latin typeface="Arial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14900" cy="3686175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73294" y="4684850"/>
            <a:ext cx="5349571" cy="3077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pl-PL" smtClean="0">
              <a:latin typeface="Arial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14900" cy="3686175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73294" y="4684850"/>
            <a:ext cx="5349571" cy="3077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pl-PL" smtClean="0">
              <a:latin typeface="Arial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14900" cy="3686175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73294" y="4684850"/>
            <a:ext cx="5349571" cy="3077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pl-PL" smtClean="0">
              <a:latin typeface="Arial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14900" cy="3686175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Symbol zastępczy notatek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673294" y="4684850"/>
            <a:ext cx="5349571" cy="30777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pl-PL" smtClean="0">
              <a:latin typeface="Arial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 lang="pl-PL"/>
            </a:lvl1pPr>
          </a:lstStyle>
          <a:p>
            <a:pPr lvl="0"/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EE727-F802-40A5-8288-D7D5A470726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8880817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pl-PL"/>
            </a:lvl1pPr>
          </a:lstStyle>
          <a:p>
            <a:pPr lvl="0"/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04D63-FBEE-49D3-878A-70F5F9189AC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4469026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 lang="pl-PL"/>
            </a:lvl1pPr>
          </a:lstStyle>
          <a:p>
            <a:pPr lvl="0"/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90F76-A815-425E-9B86-89CD070D39C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6211589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pl-PL"/>
            </a:lvl1pPr>
          </a:lstStyle>
          <a:p>
            <a:pPr lvl="0"/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D126E-DB05-440B-9568-E066F15DDB3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73453674"/>
      </p:ext>
    </p:extLst>
  </p:cSld>
  <p:clrMapOvr>
    <a:masterClrMapping/>
  </p:clrMapOvr>
  <p:transition spd="slow"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 anchorCtr="0"/>
          <a:lstStyle>
            <a:lvl1pPr algn="l">
              <a:defRPr lang="pl-PL" sz="4000" b="1" cap="all"/>
            </a:lvl1pPr>
          </a:lstStyle>
          <a:p>
            <a:pPr lvl="0"/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BB1A5-F1BF-4ACF-9507-77AE1299B56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7267276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pl-PL"/>
            </a:lvl1pPr>
          </a:lstStyle>
          <a:p>
            <a:pPr lvl="0"/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C67C1-B372-43E7-B34E-5A5E9956CDE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6256617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 lang="pl-PL"/>
            </a:lvl1pPr>
          </a:lstStyle>
          <a:p>
            <a:pPr lvl="0"/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F1B0F-B200-4EBD-8FFD-3D839DBE436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26684574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pl-PL"/>
            </a:lvl1pPr>
          </a:lstStyle>
          <a:p>
            <a:pPr lvl="0"/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E21CA-EED2-47F3-8551-5BC95A7590B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48340638"/>
      </p:ext>
    </p:extLst>
  </p:cSld>
  <p:clrMapOvr>
    <a:masterClrMapping/>
  </p:clrMapOvr>
  <p:transition spd="slow"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29DBD-555F-4968-840C-E90797C206F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96062659"/>
      </p:ext>
    </p:extLst>
  </p:cSld>
  <p:clrMapOvr>
    <a:masterClrMapping/>
  </p:clrMapOvr>
  <p:transition spd="slow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 anchorCtr="0"/>
          <a:lstStyle>
            <a:lvl1pPr algn="l">
              <a:defRPr lang="pl-PL" sz="2000" b="1"/>
            </a:lvl1pPr>
          </a:lstStyle>
          <a:p>
            <a:pPr lvl="0"/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400"/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F9662-5F88-4029-9889-DB062787727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9265120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 anchorCtr="0"/>
          <a:lstStyle>
            <a:lvl1pPr algn="l">
              <a:defRPr lang="pl-PL" sz="2000" b="1"/>
            </a:lvl1pPr>
          </a:lstStyle>
          <a:p>
            <a:pPr lvl="0"/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/>
            </a:lvl1pPr>
          </a:lstStyle>
          <a:p>
            <a:pPr lvl="0"/>
            <a:r>
              <a:rPr lang="pl-PL" noProof="0" smtClean="0"/>
              <a:t>Kliknij ikonę, aby dodać obraz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400"/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F5841-8A26-4031-8A5F-E76D447CA7B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8114020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 txBox="1">
            <a:spLocks noGrp="1"/>
          </p:cNvSpPr>
          <p:nvPr>
            <p:ph type="title"/>
          </p:nvPr>
        </p:nvSpPr>
        <p:spPr bwMode="auto">
          <a:xfrm>
            <a:off x="503238" y="301625"/>
            <a:ext cx="90725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4" tIns="46798" rIns="90004" bIns="46798" numCol="1" anchor="ctr" anchorCtr="1" compatLnSpc="1">
            <a:prstTxWarp prst="textNoShape">
              <a:avLst/>
            </a:prstTxWarp>
          </a:bodyPr>
          <a:lstStyle/>
          <a:p>
            <a:pPr lvl="0"/>
            <a:endParaRPr lang="de-DE" altLang="pl-PL" smtClean="0"/>
          </a:p>
        </p:txBody>
      </p:sp>
      <p:sp>
        <p:nvSpPr>
          <p:cNvPr id="1027" name="Symbol zastępczy tekstu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2562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4" tIns="46798" rIns="90004" bIns="467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de-DE" altLang="pl-PL" smtClean="0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7912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de-DE" sz="1800" b="0" i="0" u="none" strike="noStrike" kern="1200" cap="none" spc="0" baseline="0" smtClean="0">
                <a:solidFill>
                  <a:srgbClr val="FFFFFF"/>
                </a:solidFill>
                <a:uFillTx/>
                <a:latin typeface="Arial" pitchFamily="18"/>
                <a:ea typeface="SimSun" pitchFamily="2"/>
                <a:cs typeface="SimSun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446463" y="6886575"/>
            <a:ext cx="3195637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de-DE" sz="1800" b="0" i="0" u="none" strike="noStrike" kern="1200" cap="none" spc="0" baseline="0" smtClean="0">
                <a:solidFill>
                  <a:srgbClr val="FFFFFF"/>
                </a:solidFill>
                <a:uFillTx/>
                <a:latin typeface="Arial" pitchFamily="18"/>
                <a:ea typeface="SimSun" pitchFamily="2"/>
                <a:cs typeface="SimSun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7226300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de-DE" sz="1800" b="0" i="0" u="none" strike="noStrike" kern="1200" cap="none" spc="0" baseline="0" smtClean="0">
                <a:solidFill>
                  <a:srgbClr val="FFFFFF"/>
                </a:solidFill>
                <a:uFillTx/>
                <a:latin typeface="Arial" pitchFamily="18"/>
                <a:ea typeface="SimSun" pitchFamily="2"/>
                <a:cs typeface="SimSun" pitchFamily="2"/>
              </a:defRPr>
            </a:lvl1pPr>
          </a:lstStyle>
          <a:p>
            <a:pPr>
              <a:defRPr/>
            </a:pPr>
            <a:fld id="{6E94E283-B255-4AED-95D0-569A629DEF8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lang="de-DE" sz="4400">
          <a:solidFill>
            <a:srgbClr val="000000"/>
          </a:solidFill>
          <a:latin typeface="Calibri" pitchFamily="34"/>
          <a:ea typeface="SimSun" pitchFamily="2"/>
        </a:defRPr>
      </a:lvl1pPr>
      <a:lvl2pPr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4400">
          <a:solidFill>
            <a:srgbClr val="000000"/>
          </a:solidFill>
          <a:latin typeface="Calibri" pitchFamily="34" charset="0"/>
          <a:ea typeface="SimSun" pitchFamily="2" charset="-122"/>
        </a:defRPr>
      </a:lvl9pPr>
    </p:titleStyle>
    <p:bodyStyle>
      <a:lvl1pPr marL="341313" indent="-341313" algn="l" rtl="0" eaLnBrk="1" fontAlgn="base" hangingPunct="1">
        <a:spcBef>
          <a:spcPts val="800"/>
        </a:spcBef>
        <a:spcAft>
          <a:spcPct val="0"/>
        </a:spcAft>
        <a:tabLst>
          <a:tab pos="341313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lang="pl-PL" sz="3200">
          <a:solidFill>
            <a:srgbClr val="000000"/>
          </a:solidFill>
          <a:latin typeface="Calibri" pitchFamily="34"/>
          <a:ea typeface="SimSun" pitchFamily="2"/>
          <a:cs typeface="SimSun" pitchFamily="2"/>
        </a:defRPr>
      </a:lvl1pPr>
      <a:lvl2pPr marL="741363" lvl="1" indent="-284163" algn="l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tabLst>
          <a:tab pos="741363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  <a:tab pos="9432925" algn="l"/>
        </a:tabLst>
        <a:defRPr lang="pl-PL" sz="2800">
          <a:solidFill>
            <a:srgbClr val="000000"/>
          </a:solidFill>
          <a:latin typeface="Calibri" pitchFamily="34"/>
          <a:ea typeface="SimSun" pitchFamily="2"/>
          <a:cs typeface="SimSun" pitchFamily="2"/>
        </a:defRPr>
      </a:lvl2pPr>
      <a:lvl3pPr marL="1143000" lvl="2" indent="-228600" algn="l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tabLst>
          <a:tab pos="1143000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  <a:tab pos="9432925" algn="l"/>
          <a:tab pos="9882188" algn="l"/>
        </a:tabLst>
        <a:defRPr lang="pl-PL" sz="2400">
          <a:solidFill>
            <a:srgbClr val="000000"/>
          </a:solidFill>
          <a:latin typeface="Calibri" pitchFamily="34"/>
          <a:ea typeface="SimSun" pitchFamily="2"/>
          <a:cs typeface="SimSun" pitchFamily="2"/>
        </a:defRPr>
      </a:lvl3pPr>
      <a:lvl4pPr marL="1600200" lvl="3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tabLst>
          <a:tab pos="1600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  <a:tab pos="9432925" algn="l"/>
          <a:tab pos="9882188" algn="l"/>
          <a:tab pos="10331450" algn="l"/>
        </a:tabLst>
        <a:defRPr lang="pl-PL" sz="2000">
          <a:solidFill>
            <a:srgbClr val="000000"/>
          </a:solidFill>
          <a:latin typeface="Calibri" pitchFamily="34"/>
          <a:ea typeface="SimSun" pitchFamily="2"/>
          <a:cs typeface="SimSun" pitchFamily="2"/>
        </a:defRPr>
      </a:lvl4pPr>
      <a:lvl5pPr marL="2057400" lvl="4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tabLst>
          <a:tab pos="2057400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  <a:tab pos="9432925" algn="l"/>
          <a:tab pos="9882188" algn="l"/>
          <a:tab pos="10331450" algn="l"/>
          <a:tab pos="10780713" algn="l"/>
        </a:tabLst>
        <a:defRPr lang="pl-PL" sz="2000">
          <a:solidFill>
            <a:srgbClr val="000000"/>
          </a:solidFill>
          <a:latin typeface="Calibri" pitchFamily="34"/>
          <a:ea typeface="SimSun" pitchFamily="2"/>
          <a:cs typeface="SimSun" pitchFamily="2"/>
        </a:defRPr>
      </a:lvl5pPr>
      <a:lvl6pPr marL="2514600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tabLst>
          <a:tab pos="2057400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  <a:tab pos="9432925" algn="l"/>
          <a:tab pos="9882188" algn="l"/>
          <a:tab pos="10331450" algn="l"/>
          <a:tab pos="10780713" algn="l"/>
        </a:tabLst>
        <a:defRPr lang="pl-PL" sz="2000">
          <a:solidFill>
            <a:srgbClr val="000000"/>
          </a:solidFill>
          <a:latin typeface="Calibri" pitchFamily="34"/>
          <a:ea typeface="SimSun" pitchFamily="2"/>
          <a:cs typeface="SimSun" pitchFamily="2"/>
        </a:defRPr>
      </a:lvl6pPr>
      <a:lvl7pPr marL="2971800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tabLst>
          <a:tab pos="2057400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  <a:tab pos="9432925" algn="l"/>
          <a:tab pos="9882188" algn="l"/>
          <a:tab pos="10331450" algn="l"/>
          <a:tab pos="10780713" algn="l"/>
        </a:tabLst>
        <a:defRPr lang="pl-PL" sz="2000">
          <a:solidFill>
            <a:srgbClr val="000000"/>
          </a:solidFill>
          <a:latin typeface="Calibri" pitchFamily="34"/>
          <a:ea typeface="SimSun" pitchFamily="2"/>
          <a:cs typeface="SimSun" pitchFamily="2"/>
        </a:defRPr>
      </a:lvl7pPr>
      <a:lvl8pPr marL="3429000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tabLst>
          <a:tab pos="2057400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  <a:tab pos="9432925" algn="l"/>
          <a:tab pos="9882188" algn="l"/>
          <a:tab pos="10331450" algn="l"/>
          <a:tab pos="10780713" algn="l"/>
        </a:tabLst>
        <a:defRPr lang="pl-PL" sz="2000">
          <a:solidFill>
            <a:srgbClr val="000000"/>
          </a:solidFill>
          <a:latin typeface="Calibri" pitchFamily="34"/>
          <a:ea typeface="SimSun" pitchFamily="2"/>
          <a:cs typeface="SimSun" pitchFamily="2"/>
        </a:defRPr>
      </a:lvl8pPr>
      <a:lvl9pPr marL="3886200" indent="-228600" algn="l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tabLst>
          <a:tab pos="2057400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  <a:tab pos="9432925" algn="l"/>
          <a:tab pos="9882188" algn="l"/>
          <a:tab pos="10331450" algn="l"/>
          <a:tab pos="10780713" algn="l"/>
        </a:tabLst>
        <a:defRPr lang="pl-PL" sz="2000">
          <a:solidFill>
            <a:srgbClr val="000000"/>
          </a:solidFill>
          <a:latin typeface="Calibri" pitchFamily="34"/>
          <a:ea typeface="SimSun" pitchFamily="2"/>
          <a:cs typeface="SimSun" pitchFamily="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0" y="0"/>
            <a:ext cx="10079038" cy="334778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b="1" dirty="0">
              <a:solidFill>
                <a:srgbClr val="000000"/>
              </a:solidFill>
              <a:latin typeface="Trebuchet MS" pitchFamily="34"/>
              <a:ea typeface="Andale Sans UI" pitchFamily="2"/>
              <a:cs typeface="Tahoma" pitchFamily="2"/>
            </a:endParaRPr>
          </a:p>
          <a:p>
            <a:pPr algn="ctr"/>
            <a:r>
              <a:rPr lang="pl-PL" sz="2800" b="1" dirty="0" smtClean="0"/>
              <a:t>Panel B </a:t>
            </a:r>
          </a:p>
          <a:p>
            <a:pPr algn="ctr"/>
            <a:r>
              <a:rPr lang="pl-PL" sz="2800" b="1" dirty="0" smtClean="0"/>
              <a:t>Jak zmniejszać ruch samochodów w śródmieściu? </a:t>
            </a:r>
          </a:p>
          <a:p>
            <a:pPr algn="ctr"/>
            <a:r>
              <a:rPr lang="pl-PL" sz="2800" b="1" dirty="0" smtClean="0"/>
              <a:t>Skuteczne i praktyczne rozwiązania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800" b="1" dirty="0">
              <a:solidFill>
                <a:srgbClr val="000000"/>
              </a:solidFill>
              <a:latin typeface="Trebuchet MS" pitchFamily="34"/>
              <a:ea typeface="Andale Sans UI" pitchFamily="2"/>
              <a:cs typeface="Tahoma" pitchFamily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800" b="1" dirty="0">
              <a:solidFill>
                <a:srgbClr val="000000"/>
              </a:solidFill>
              <a:latin typeface="Trebuchet MS" pitchFamily="34"/>
              <a:ea typeface="Andale Sans UI" pitchFamily="2"/>
              <a:cs typeface="Tahoma" pitchFamily="2"/>
            </a:endParaRPr>
          </a:p>
        </p:txBody>
      </p:sp>
      <p:sp>
        <p:nvSpPr>
          <p:cNvPr id="3" name="Dowolny kształt 2"/>
          <p:cNvSpPr/>
          <p:nvPr/>
        </p:nvSpPr>
        <p:spPr>
          <a:xfrm>
            <a:off x="1943968" y="6372125"/>
            <a:ext cx="6151563" cy="4016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4997" rIns="90004" bIns="44997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Michał Majewski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990" b="1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Burmistrz Miasta Kościerzyna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173413" y="7236220"/>
            <a:ext cx="3770312" cy="30916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4997" rIns="90004" bIns="44997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08.06.2017 </a:t>
            </a:r>
            <a:r>
              <a:rPr lang="pl-PL" sz="1400" dirty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r. </a:t>
            </a:r>
            <a:r>
              <a:rPr lang="pl-PL" sz="1400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Jasionka</a:t>
            </a:r>
            <a:endParaRPr lang="pl-PL" sz="1400" dirty="0">
              <a:solidFill>
                <a:srgbClr val="000000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1026" name="Picture 2" descr="C:\Users\LENOVO\Desktop\komunikacja miejska\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992" y="2123653"/>
            <a:ext cx="5832648" cy="429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LENOVO\Desktop\2lin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80625" cy="7559675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8570275" y="0"/>
            <a:ext cx="151035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500" b="1" dirty="0" smtClean="0">
                <a:solidFill>
                  <a:srgbClr val="FF0000"/>
                </a:solidFill>
              </a:rPr>
              <a:t>LINIA 2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408464" y="539477"/>
            <a:ext cx="3493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Długość: 13 km / 22 przystanki</a:t>
            </a:r>
            <a:endParaRPr lang="pl-PL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LENOVO\Desktop\linia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10080624" cy="7559675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8570275" y="0"/>
            <a:ext cx="151035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500" b="1" dirty="0" smtClean="0">
                <a:solidFill>
                  <a:srgbClr val="FF0000"/>
                </a:solidFill>
              </a:rPr>
              <a:t>LINIA 3</a:t>
            </a:r>
            <a:endParaRPr lang="pl-PL" sz="35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408464" y="539477"/>
            <a:ext cx="3554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Długość: 7 km / 12 przystanków</a:t>
            </a:r>
            <a:endParaRPr lang="pl-PL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LENOVO\Desktop\linia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080625" cy="7559675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8570275" y="0"/>
            <a:ext cx="151035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500" b="1" dirty="0" smtClean="0">
                <a:solidFill>
                  <a:srgbClr val="FF0000"/>
                </a:solidFill>
              </a:rPr>
              <a:t>LINIA 4</a:t>
            </a:r>
            <a:endParaRPr lang="pl-PL" sz="35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984528" y="395461"/>
            <a:ext cx="28832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rgbClr val="FF0000"/>
                </a:solidFill>
              </a:rPr>
              <a:t>Kierunek Szpital:</a:t>
            </a:r>
          </a:p>
          <a:p>
            <a:r>
              <a:rPr lang="pl-PL" sz="1600" b="1" dirty="0" smtClean="0">
                <a:solidFill>
                  <a:srgbClr val="FF0000"/>
                </a:solidFill>
              </a:rPr>
              <a:t>Długość: 7 km / 16 przystanków</a:t>
            </a:r>
          </a:p>
          <a:p>
            <a:r>
              <a:rPr lang="pl-PL" sz="1600" b="1" dirty="0" smtClean="0">
                <a:solidFill>
                  <a:srgbClr val="FF0000"/>
                </a:solidFill>
              </a:rPr>
              <a:t>Kierunek Dworzec PKP</a:t>
            </a:r>
          </a:p>
          <a:p>
            <a:r>
              <a:rPr lang="pl-PL" sz="1600" b="1" dirty="0" smtClean="0">
                <a:solidFill>
                  <a:srgbClr val="FF0000"/>
                </a:solidFill>
              </a:rPr>
              <a:t>Długość: 8 km / 17 przystanków</a:t>
            </a:r>
            <a:endParaRPr lang="pl-PL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2"/>
          <p:cNvSpPr/>
          <p:nvPr/>
        </p:nvSpPr>
        <p:spPr>
          <a:xfrm>
            <a:off x="359792" y="1907629"/>
            <a:ext cx="8928992" cy="489654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0" tIns="0" rIns="0" bIns="0" anchor="t" compatLnSpc="0"/>
          <a:lstStyle/>
          <a:p>
            <a:pPr algn="just">
              <a:buFont typeface="Wingdings" pitchFamily="2" charset="2"/>
              <a:buChar char="Ø"/>
            </a:pPr>
            <a:r>
              <a:rPr lang="pl-PL" sz="2000" dirty="0"/>
              <a:t> ograniczenie ruchu samochodowego w tym także w centrum </a:t>
            </a:r>
            <a:r>
              <a:rPr lang="pl-PL" sz="2000" dirty="0" smtClean="0"/>
              <a:t>miasta,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000" dirty="0" smtClean="0"/>
              <a:t> stopniowa </a:t>
            </a:r>
            <a:r>
              <a:rPr lang="pl-PL" sz="2000" dirty="0"/>
              <a:t>zmiana nawyków transportowych </a:t>
            </a:r>
            <a:r>
              <a:rPr lang="pl-PL" sz="2000" dirty="0" smtClean="0"/>
              <a:t>mieszkańców; </a:t>
            </a:r>
            <a:r>
              <a:rPr lang="pl-PL" sz="2000" dirty="0"/>
              <a:t>kierowcy coraz częściej pozostawiają swoje pojazdy i korzystają z komunikacji </a:t>
            </a:r>
            <a:r>
              <a:rPr lang="pl-PL" sz="2000" dirty="0" smtClean="0"/>
              <a:t>miejskiej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000" dirty="0" smtClean="0"/>
              <a:t> poprawa jakości powietrza – ograniczenie emisji spalin </a:t>
            </a:r>
            <a:endParaRPr lang="pl-PL" sz="2000" dirty="0"/>
          </a:p>
          <a:p>
            <a:pPr algn="just">
              <a:buFont typeface="Wingdings" pitchFamily="2" charset="2"/>
              <a:buChar char="Ø"/>
            </a:pPr>
            <a:r>
              <a:rPr lang="pl-PL" sz="2000" dirty="0"/>
              <a:t>pozytywny wpływ na stan zdrowia </a:t>
            </a:r>
            <a:r>
              <a:rPr lang="pl-PL" sz="2000" dirty="0" smtClean="0"/>
              <a:t>mieszkańców,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000" dirty="0" smtClean="0"/>
              <a:t>wzrost </a:t>
            </a:r>
            <a:r>
              <a:rPr lang="pl-PL" sz="2000" dirty="0"/>
              <a:t>mobilności mieszkańców, szczególnie osób starszych, niepełnosprawnych oraz dzieci i młodzieży</a:t>
            </a:r>
            <a:endParaRPr lang="pl-PL" sz="2000" dirty="0" smtClean="0"/>
          </a:p>
          <a:p>
            <a:pPr algn="just">
              <a:buFont typeface="Wingdings" pitchFamily="2" charset="2"/>
              <a:buChar char="Ø"/>
            </a:pPr>
            <a:r>
              <a:rPr lang="pl-PL" sz="2000" dirty="0" smtClean="0"/>
              <a:t>wzrost </a:t>
            </a:r>
            <a:r>
              <a:rPr lang="pl-PL" sz="2000" dirty="0"/>
              <a:t>poziomu integracji </a:t>
            </a:r>
            <a:r>
              <a:rPr lang="pl-PL" sz="2000" dirty="0" smtClean="0"/>
              <a:t>społecznej; integrujący wpływ na członków lokalnej wspólnoty samorządowej</a:t>
            </a:r>
            <a:r>
              <a:rPr lang="pl-PL" sz="2000" dirty="0"/>
              <a:t>.</a:t>
            </a:r>
            <a:endParaRPr lang="pl-PL" sz="2000" dirty="0" smtClean="0"/>
          </a:p>
          <a:p>
            <a:pPr algn="just"/>
            <a:endParaRPr lang="pl-PL" sz="2000" dirty="0" smtClean="0"/>
          </a:p>
          <a:p>
            <a:pPr algn="just"/>
            <a:endParaRPr lang="pl-PL" sz="1600" dirty="0" smtClean="0"/>
          </a:p>
        </p:txBody>
      </p:sp>
      <p:sp>
        <p:nvSpPr>
          <p:cNvPr id="4" name="Dowolny kształt 3"/>
          <p:cNvSpPr/>
          <p:nvPr/>
        </p:nvSpPr>
        <p:spPr>
          <a:xfrm>
            <a:off x="3456135" y="0"/>
            <a:ext cx="6624489" cy="158591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500" b="1" dirty="0" smtClean="0"/>
              <a:t>Efekty bezpłatnej komunikacji miejskiej w Kościerzynie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2"/>
          <p:cNvSpPr/>
          <p:nvPr/>
        </p:nvSpPr>
        <p:spPr>
          <a:xfrm>
            <a:off x="431800" y="1585913"/>
            <a:ext cx="8640960" cy="26979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0" tIns="0" rIns="0" bIns="0" anchor="ctr" compatLnSpc="0"/>
          <a:lstStyle/>
          <a:p>
            <a:pPr algn="just"/>
            <a:r>
              <a:rPr lang="pl-PL" sz="1600" dirty="0"/>
              <a:t>Bezpłatna Komunikacja wpisała się </a:t>
            </a:r>
            <a:r>
              <a:rPr lang="pl-PL" sz="1600" dirty="0" smtClean="0"/>
              <a:t>w realizację </a:t>
            </a:r>
            <a:r>
              <a:rPr lang="pl-PL" sz="1600" dirty="0"/>
              <a:t>ogólnej strategii </a:t>
            </a:r>
            <a:r>
              <a:rPr lang="pl-PL" sz="1600" dirty="0" smtClean="0"/>
              <a:t>miasta w </a:t>
            </a:r>
            <a:r>
              <a:rPr lang="pl-PL" sz="1600" dirty="0"/>
              <a:t>zakresie zrównoważonego zużycia </a:t>
            </a:r>
            <a:r>
              <a:rPr lang="pl-PL" sz="1600" dirty="0" smtClean="0"/>
              <a:t>energii, </a:t>
            </a:r>
            <a:r>
              <a:rPr lang="pl-PL" sz="1600" dirty="0"/>
              <a:t>której hasłem przewodnim jest: „Miasto Kościerzyna – miasto efektywne energetycznie, o czystym powietrzu i znacznym wykorzystaniu odnawialnych źródeł energii. Miasto o zmodernizowanej infrastrukturze </a:t>
            </a:r>
            <a:r>
              <a:rPr lang="pl-PL" sz="1600" dirty="0" err="1"/>
              <a:t>energetyczno</a:t>
            </a:r>
            <a:r>
              <a:rPr lang="pl-PL" sz="1600" dirty="0"/>
              <a:t> – cieplnej i transporcie przyjaznym dla środowiska”. </a:t>
            </a:r>
          </a:p>
          <a:p>
            <a:pPr algn="just"/>
            <a:endParaRPr lang="pl-PL" sz="1600" dirty="0" smtClean="0"/>
          </a:p>
          <a:p>
            <a:pPr algn="just"/>
            <a:endParaRPr lang="pl-PL" sz="1600" dirty="0" smtClean="0"/>
          </a:p>
          <a:p>
            <a:pPr algn="just"/>
            <a:r>
              <a:rPr lang="pl-PL" sz="1600" dirty="0" smtClean="0"/>
              <a:t>W Kościerzynie cały czas prowadzone są prace związane z ulepszaniem naszej komunikacji miejskiej, które polegają m. in. na zmianach w rozkładach jazdy, tak aby dostosować je do potrzeb mieszkańców i nowego układu komunikacyjnego miasta. Coraz dogodniejsze warunki do życia w mieście, zachęcają do stałego zamieszkania i osiedlenia się.</a:t>
            </a:r>
          </a:p>
        </p:txBody>
      </p:sp>
      <p:sp>
        <p:nvSpPr>
          <p:cNvPr id="4" name="Dowolny kształt 3"/>
          <p:cNvSpPr/>
          <p:nvPr/>
        </p:nvSpPr>
        <p:spPr>
          <a:xfrm>
            <a:off x="3456135" y="0"/>
            <a:ext cx="6624489" cy="158591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500" b="1" dirty="0" smtClean="0"/>
              <a:t>Bezpłatna komunikacja </a:t>
            </a:r>
            <a:r>
              <a:rPr lang="pl-PL" sz="3500" b="1" dirty="0" err="1" smtClean="0"/>
              <a:t>miejska</a:t>
            </a:r>
            <a:r>
              <a:rPr lang="pl-PL" sz="3500" b="1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500" b="1" dirty="0" smtClean="0"/>
              <a:t>w Kościerzynie</a:t>
            </a:r>
          </a:p>
        </p:txBody>
      </p:sp>
      <p:pic>
        <p:nvPicPr>
          <p:cNvPr id="2050" name="Picture 2" descr="C:\Users\LENOVO\Desktop\komunikacja miejska\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9274" y="4283893"/>
            <a:ext cx="4080372" cy="313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2"/>
          <p:cNvSpPr/>
          <p:nvPr/>
        </p:nvSpPr>
        <p:spPr>
          <a:xfrm>
            <a:off x="359792" y="1259557"/>
            <a:ext cx="8352928" cy="32403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0" tIns="0" rIns="0" bIns="0" anchor="t" compatLnSpc="0"/>
          <a:lstStyle/>
          <a:p>
            <a:pPr algn="just"/>
            <a:endParaRPr lang="pl-PL" sz="2000" dirty="0" smtClean="0"/>
          </a:p>
          <a:p>
            <a:pPr algn="just"/>
            <a:endParaRPr lang="pl-PL" sz="2000" dirty="0" smtClean="0"/>
          </a:p>
          <a:p>
            <a:pPr algn="just"/>
            <a:r>
              <a:rPr lang="pl-PL" sz="2000" dirty="0" smtClean="0"/>
              <a:t>Samorząd miejski przeznaczył  ze swojego budżetu na komunikację miejską w : 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/>
              <a:t>2013 r.  -  214.896,63 zł 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/>
              <a:t>2014 r. 	– 230.461,20 zł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/>
              <a:t>2015 r.	– 303.290,76 zł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/>
              <a:t>2016 r.	– 356.495,86 zł</a:t>
            </a:r>
          </a:p>
        </p:txBody>
      </p:sp>
      <p:sp>
        <p:nvSpPr>
          <p:cNvPr id="4" name="Dowolny kształt 3"/>
          <p:cNvSpPr/>
          <p:nvPr/>
        </p:nvSpPr>
        <p:spPr>
          <a:xfrm>
            <a:off x="3456135" y="0"/>
            <a:ext cx="6624489" cy="158591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500" b="1" dirty="0" smtClean="0"/>
              <a:t>Koszty funkcjonowania bezpłatnej komunikacji miejskiej</a:t>
            </a:r>
          </a:p>
        </p:txBody>
      </p:sp>
      <p:pic>
        <p:nvPicPr>
          <p:cNvPr id="1027" name="Picture 3" descr="C:\Users\LENOVO\Desktop\koscierzyna-komunikacja-608x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4208" y="3851845"/>
            <a:ext cx="5791200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LENOVO\Desktop\Znak_D-15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824" y="4355901"/>
            <a:ext cx="1866856" cy="233129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31800" y="539477"/>
            <a:ext cx="950505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                                                  </a:t>
            </a:r>
            <a:r>
              <a:rPr lang="pl-PL" sz="2000" b="1" dirty="0" err="1" smtClean="0"/>
              <a:t>Nowe</a:t>
            </a:r>
            <a:r>
              <a:rPr lang="pl-PL" sz="2000" b="1" dirty="0" smtClean="0"/>
              <a:t> </a:t>
            </a:r>
            <a:r>
              <a:rPr lang="pl-PL" sz="2000" b="1" dirty="0" smtClean="0"/>
              <a:t>perspektywy dla rozwoju komunikacji miejskiej </a:t>
            </a:r>
          </a:p>
          <a:p>
            <a:pPr algn="ctr"/>
            <a:endParaRPr lang="pl-PL" sz="1400" b="1" dirty="0"/>
          </a:p>
          <a:p>
            <a:pPr algn="ctr"/>
            <a:endParaRPr lang="pl-PL" sz="1400" b="1" dirty="0" smtClean="0"/>
          </a:p>
          <a:p>
            <a:pPr algn="ctr"/>
            <a:endParaRPr lang="pl-PL" sz="1400" b="1" dirty="0" smtClean="0"/>
          </a:p>
          <a:p>
            <a:pPr algn="just"/>
            <a:r>
              <a:rPr lang="pl-PL" sz="1400" b="1" dirty="0" smtClean="0"/>
              <a:t>Budowa Obwodnicy Miasta Kościerzyna w ciągu Drogi Krajowej nr 20 Stargard Szczeciński-Gdynia</a:t>
            </a:r>
          </a:p>
          <a:p>
            <a:pPr algn="just"/>
            <a:r>
              <a:rPr lang="pl-PL" sz="1400" dirty="0" smtClean="0"/>
              <a:t>Termin oddania do użytku – wrzesień 2017r.</a:t>
            </a:r>
          </a:p>
          <a:p>
            <a:pPr algn="just"/>
            <a:r>
              <a:rPr lang="pl-PL" sz="1400" dirty="0" smtClean="0"/>
              <a:t>Kościerska Obwodnica ma 7,6 km długości i przekrój 2+1. Ominie miasto od południa, wyprowadzając ruch tranzytowy z zatłoczonego centrum. Powstają cztery węzły drogowe łączące główną arterię z drogami niższych kategorii, cztery obiekty mostowe, w tym największy 100-metrowy nad linią kolejową, a nad trasą pięć kolejnych. Przebudowane, bądź wybudowane zostaną również drogi lokalne i dojazdowe obsługujące tereny przyległe do nowej trasy o długości ponad 10 km. </a:t>
            </a:r>
            <a:endParaRPr lang="pl-PL" sz="1400" dirty="0"/>
          </a:p>
        </p:txBody>
      </p:sp>
      <p:pic>
        <p:nvPicPr>
          <p:cNvPr id="1026" name="Picture 2" descr="C:\Users\LENOVO\Desktop\5624f279959e6_o,size,969x565,q,71,h,baaa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4864" y="3200743"/>
            <a:ext cx="7475761" cy="4358932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Zdjęcia i filmy Urząd Miasta Kościerzyna\Panoramy - Wirtualny Spacer\Kocierzyna-z-lotu-ptaka\kocierzyna-z-lotu-ptaka_2925075178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086306" cy="7559676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03808" y="1043532"/>
            <a:ext cx="89289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/>
              <a:t>Budowa Węzła Integracyjnego </a:t>
            </a:r>
            <a:endParaRPr lang="pl-PL" sz="1400" b="1" dirty="0" smtClean="0"/>
          </a:p>
          <a:p>
            <a:pPr algn="just"/>
            <a:endParaRPr lang="pl-PL" sz="1400" dirty="0"/>
          </a:p>
          <a:p>
            <a:pPr algn="just"/>
            <a:r>
              <a:rPr lang="pl-PL" sz="1400" dirty="0" smtClean="0"/>
              <a:t>W dniu 12.12.2016r. podpisano umowę o dofinansowanie w ramach Regionalnego Programu Operacyjnego Województwa Pomorskiego 2014-2020 projektu partnerskiego Miasta i Gminy Kościerzyna pn. „Budowa węzła integracyjnego w Kościerzynie połączona z rewitalizacją i adaptacją dworca kolejowego oraz utworzeniem komunikacji zbiorowej w Powiecie Kościerskim”. </a:t>
            </a:r>
          </a:p>
          <a:p>
            <a:pPr algn="just"/>
            <a:endParaRPr lang="pl-PL" sz="1400" dirty="0" smtClean="0"/>
          </a:p>
          <a:p>
            <a:pPr algn="just"/>
            <a:r>
              <a:rPr lang="pl-PL" sz="1400" dirty="0" smtClean="0"/>
              <a:t>Wartość przedsięwzięcia wynosi ponad 36,6 mln zł, z czego aż ponad 26,2 mln zł stanowią środki Europejskiego Funduszu Rozwoju Regionalnego.</a:t>
            </a:r>
          </a:p>
          <a:p>
            <a:pPr algn="just"/>
            <a:endParaRPr lang="pl-PL" sz="1400" dirty="0" smtClean="0"/>
          </a:p>
          <a:p>
            <a:pPr algn="just"/>
            <a:r>
              <a:rPr lang="pl-PL" sz="1400" dirty="0" smtClean="0"/>
              <a:t>Inwestycja umożliwi zintegrowanie za pośrednictwem węzła komunikacyjnego transportu indywidualnego (rower, samochód) i zbiorowego (autobus, kolej) i w efekcie usprawnienie układu komunikacyjnego i transportowego Kościerzyny i całego regionu. </a:t>
            </a:r>
          </a:p>
          <a:p>
            <a:pPr algn="just"/>
            <a:endParaRPr lang="pl-PL" sz="1400" dirty="0" smtClean="0"/>
          </a:p>
          <a:p>
            <a:r>
              <a:rPr lang="pl-PL" sz="1400" b="1" dirty="0" smtClean="0"/>
              <a:t>Zakres projektu </a:t>
            </a:r>
            <a:endParaRPr lang="pl-PL" sz="1400" dirty="0" smtClean="0"/>
          </a:p>
          <a:p>
            <a:r>
              <a:rPr lang="pl-PL" sz="1400" dirty="0"/>
              <a:t>Etap I – konserwacja, rewaloryzacja i adaptacja zabytkowych obiektów Zespołu Dworca Kolejowego </a:t>
            </a:r>
            <a:r>
              <a:rPr lang="pl-PL" sz="1400" dirty="0" smtClean="0"/>
              <a:t> pod funkcje </a:t>
            </a:r>
            <a:r>
              <a:rPr lang="pl-PL" sz="1400" dirty="0"/>
              <a:t>kulturalne, muzealne, wystawiennicze, edukacyjne, usługowe (część restauracyjna) oraz funkcje komunikacyjne (kasa biletowa PKP i poczekalnia dla pasażerów)</a:t>
            </a:r>
            <a:endParaRPr lang="pl-PL" sz="1400" dirty="0" smtClean="0"/>
          </a:p>
          <a:p>
            <a:r>
              <a:rPr lang="pl-PL" sz="1400" dirty="0"/>
              <a:t>Etap II – zagospodarowanie terenu węzła integracyjnego obejmuje:</a:t>
            </a:r>
          </a:p>
          <a:p>
            <a:r>
              <a:rPr lang="pl-PL" sz="1400" dirty="0"/>
              <a:t>- budowę parkingu typu </a:t>
            </a:r>
            <a:r>
              <a:rPr lang="pl-PL" sz="1400" dirty="0" err="1"/>
              <a:t>Park&amp;Ride</a:t>
            </a:r>
            <a:r>
              <a:rPr lang="pl-PL" sz="1400" dirty="0"/>
              <a:t> dla samochodów osobowych (w tym dla pojazdów osób niepełnosprawnych), motocykli i rowerów oraz przystanków autobusowych;</a:t>
            </a:r>
          </a:p>
          <a:p>
            <a:r>
              <a:rPr lang="pl-PL" sz="1400" dirty="0"/>
              <a:t>- budowę podziemnego przejścia dla pieszych pod torami kolejowymi umożliwiającego dojście do peronów oraz komunikację pieszą do Skansenu Muzeum Kolejnictwa oraz południowo-wschodniego obszaru miasta z centrum Kościerzyny.</a:t>
            </a:r>
          </a:p>
          <a:p>
            <a:r>
              <a:rPr lang="pl-PL" sz="1400" dirty="0"/>
              <a:t>Etap III – budowa 15,23 km </a:t>
            </a:r>
            <a:r>
              <a:rPr lang="pl-PL" sz="1400" dirty="0" smtClean="0"/>
              <a:t>linii </a:t>
            </a:r>
            <a:r>
              <a:rPr lang="pl-PL" sz="1400" dirty="0"/>
              <a:t>transportu rowerowego na odcinkach: Kościerzyna – Skorzewo, Kościerzyna – Sarnowy, Kościerzyna – Dobrogoszcz oraz Kościerzyna – Wielki Klincz o łącznej długość około 15,230 km.</a:t>
            </a:r>
          </a:p>
          <a:p>
            <a:r>
              <a:rPr lang="pl-PL" sz="1400" dirty="0"/>
              <a:t>Etap IV – </a:t>
            </a:r>
            <a:r>
              <a:rPr lang="pl-PL" sz="1400" dirty="0" smtClean="0"/>
              <a:t>zakup</a:t>
            </a:r>
            <a:r>
              <a:rPr lang="pl-PL" sz="1400" dirty="0"/>
              <a:t>10 </a:t>
            </a:r>
            <a:r>
              <a:rPr lang="pl-PL" sz="1400" dirty="0" smtClean="0"/>
              <a:t> sztuk taboru </a:t>
            </a:r>
            <a:r>
              <a:rPr lang="pl-PL" sz="1400" dirty="0"/>
              <a:t>autobusowego</a:t>
            </a:r>
            <a:r>
              <a:rPr lang="pl-PL" sz="1400" dirty="0" smtClean="0"/>
              <a:t>.</a:t>
            </a:r>
            <a:endParaRPr lang="pl-PL" sz="1400" dirty="0"/>
          </a:p>
        </p:txBody>
      </p:sp>
      <p:pic>
        <p:nvPicPr>
          <p:cNvPr id="2050" name="Picture 2" descr="C:\Users\LENOVO\Desktop\Autosan_H9-35_rysun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568" y="5927142"/>
            <a:ext cx="2736057" cy="163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192.168.130.200\fundusze\PROMOCJA\2017\Jasionka\komunikacja miejska\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9" y="1"/>
            <a:ext cx="10081084" cy="755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\\192.168.130.200\fundusze\PROMOCJA\2017\Jasionka\komunikacja miejska\1 tura\IMAG0556.jpg"/>
          <p:cNvPicPr>
            <a:picLocks noChangeAspect="1" noChangeArrowheads="1"/>
          </p:cNvPicPr>
          <p:nvPr/>
        </p:nvPicPr>
        <p:blipFill>
          <a:blip r:embed="rId3" cstate="print"/>
          <a:srcRect b="11364"/>
          <a:stretch>
            <a:fillRect/>
          </a:stretch>
        </p:blipFill>
        <p:spPr bwMode="auto">
          <a:xfrm>
            <a:off x="287784" y="3662005"/>
            <a:ext cx="3024336" cy="357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1244702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0" y="2579688"/>
            <a:ext cx="10080625" cy="596582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800" b="1">
              <a:solidFill>
                <a:srgbClr val="000000"/>
              </a:solidFill>
              <a:latin typeface="Trebuchet MS" pitchFamily="34"/>
              <a:ea typeface="Andale Sans UI" pitchFamily="2"/>
              <a:cs typeface="Tahoma" pitchFamily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800" b="1">
              <a:solidFill>
                <a:srgbClr val="000000"/>
              </a:solidFill>
              <a:latin typeface="Trebuchet MS" pitchFamily="34"/>
              <a:ea typeface="Andale Sans UI" pitchFamily="2"/>
              <a:cs typeface="Tahoma" pitchFamily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800" b="1">
              <a:solidFill>
                <a:srgbClr val="000000"/>
              </a:solidFill>
              <a:latin typeface="Trebuchet MS" pitchFamily="34"/>
              <a:ea typeface="Andale Sans UI" pitchFamily="2"/>
              <a:cs typeface="Tahoma" pitchFamily="2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287784" y="1547589"/>
            <a:ext cx="9577064" cy="201622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tIns="91440" compatLnSpc="0"/>
          <a:lstStyle/>
          <a:p>
            <a:pPr algn="just"/>
            <a:r>
              <a:rPr lang="pl-PL" b="1" dirty="0" smtClean="0"/>
              <a:t>W samym sercu Kaszub, na północnym krańcu Borów Tucholskich, w otoczeniu pięknych lasów, między jeziorami leży ok. 24-tysięczne miasto Kościerzyna. </a:t>
            </a:r>
            <a:r>
              <a:rPr lang="pl-PL" dirty="0" smtClean="0"/>
              <a:t>To Centrum turystyczne i gospodarcze</a:t>
            </a:r>
            <a:r>
              <a:rPr lang="pl-PL" b="1" dirty="0" smtClean="0"/>
              <a:t> </a:t>
            </a:r>
            <a:r>
              <a:rPr lang="pl-PL" dirty="0" smtClean="0"/>
              <a:t>regionu, przez które codziennie przewijają</a:t>
            </a:r>
            <a:r>
              <a:rPr lang="pl-PL" b="1" dirty="0" smtClean="0"/>
              <a:t> </a:t>
            </a:r>
            <a:r>
              <a:rPr lang="pl-PL" dirty="0" smtClean="0"/>
              <a:t>się rzesze mieszkańców i turystów. Miasto</a:t>
            </a:r>
            <a:r>
              <a:rPr lang="pl-PL" b="1" dirty="0" smtClean="0"/>
              <a:t> </a:t>
            </a:r>
            <a:r>
              <a:rPr lang="pl-PL" dirty="0" smtClean="0"/>
              <a:t>z bogatą przeszłością, sięgającą 1284 r.,</a:t>
            </a:r>
            <a:r>
              <a:rPr lang="pl-PL" b="1" dirty="0" smtClean="0"/>
              <a:t> </a:t>
            </a:r>
            <a:r>
              <a:rPr lang="pl-PL" dirty="0" smtClean="0"/>
              <a:t>kiedy to „</a:t>
            </a:r>
            <a:r>
              <a:rPr lang="pl-PL" dirty="0" err="1" smtClean="0"/>
              <a:t>Costerina</a:t>
            </a:r>
            <a:r>
              <a:rPr lang="pl-PL" dirty="0" smtClean="0"/>
              <a:t>” została nadana przez</a:t>
            </a:r>
            <a:r>
              <a:rPr lang="pl-PL" b="1" dirty="0" smtClean="0"/>
              <a:t> </a:t>
            </a:r>
            <a:r>
              <a:rPr lang="pl-PL" dirty="0" smtClean="0"/>
              <a:t>księcia pomorskiego Mściwoja II księżniczce</a:t>
            </a:r>
            <a:r>
              <a:rPr lang="pl-PL" b="1" dirty="0" smtClean="0"/>
              <a:t> </a:t>
            </a:r>
            <a:r>
              <a:rPr lang="pl-PL" dirty="0" smtClean="0"/>
              <a:t>Gertrudzie. Dziś ze Wzgórza Księżniczki</a:t>
            </a:r>
            <a:r>
              <a:rPr lang="pl-PL" b="1" dirty="0" smtClean="0"/>
              <a:t>. </a:t>
            </a:r>
            <a:r>
              <a:rPr lang="pl-PL" dirty="0" smtClean="0"/>
              <a:t>Gertrudy można podziwiać piękną panoramę </a:t>
            </a:r>
            <a:r>
              <a:rPr lang="pl-PL" dirty="0" err="1" smtClean="0"/>
              <a:t>miasta</a:t>
            </a:r>
            <a:r>
              <a:rPr lang="pl-PL" dirty="0" smtClean="0"/>
              <a:t> z zachowanym średniowiecznym</a:t>
            </a:r>
            <a:r>
              <a:rPr lang="pl-PL" b="1" dirty="0" smtClean="0"/>
              <a:t> </a:t>
            </a:r>
            <a:r>
              <a:rPr lang="pl-PL" dirty="0" smtClean="0"/>
              <a:t>układem urbanistycznym.</a:t>
            </a:r>
          </a:p>
          <a:p>
            <a:endParaRPr lang="pl-PL" b="1" dirty="0" smtClean="0"/>
          </a:p>
          <a:p>
            <a:endParaRPr lang="pl-PL" dirty="0" smtClean="0"/>
          </a:p>
          <a:p>
            <a:r>
              <a:rPr lang="pl-PL" dirty="0" smtClean="0"/>
              <a:t> </a:t>
            </a:r>
            <a:endParaRPr lang="pl-PL" dirty="0"/>
          </a:p>
        </p:txBody>
      </p:sp>
      <p:sp>
        <p:nvSpPr>
          <p:cNvPr id="6" name="Dowolny kształt 5"/>
          <p:cNvSpPr/>
          <p:nvPr/>
        </p:nvSpPr>
        <p:spPr>
          <a:xfrm>
            <a:off x="3816176" y="395461"/>
            <a:ext cx="5940847" cy="68640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tIns="91440" anchorCtr="1" compatLnSpc="0">
            <a:spAutoFit/>
          </a:bodyPr>
          <a:lstStyle/>
          <a:p>
            <a:r>
              <a:rPr lang="pl-PL" sz="3500" b="1" dirty="0" smtClean="0"/>
              <a:t>Kościerzyna - warto tu bywać!</a:t>
            </a:r>
            <a:endParaRPr lang="pl-PL" sz="3500" dirty="0"/>
          </a:p>
        </p:txBody>
      </p:sp>
      <p:pic>
        <p:nvPicPr>
          <p:cNvPr id="7" name="Picture 3" descr="C:\Users\LENOVO\Desktop\96.jpg"/>
          <p:cNvPicPr>
            <a:picLocks noChangeAspect="1" noChangeArrowheads="1"/>
          </p:cNvPicPr>
          <p:nvPr/>
        </p:nvPicPr>
        <p:blipFill>
          <a:blip r:embed="rId3" cstate="print"/>
          <a:srcRect t="18723"/>
          <a:stretch>
            <a:fillRect/>
          </a:stretch>
        </p:blipFill>
        <p:spPr bwMode="auto">
          <a:xfrm>
            <a:off x="0" y="3463062"/>
            <a:ext cx="10080625" cy="409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0" y="4139877"/>
            <a:ext cx="10080625" cy="440563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4600" b="1" dirty="0">
              <a:solidFill>
                <a:srgbClr val="000000"/>
              </a:solidFill>
              <a:latin typeface="Trebuchet MS" pitchFamily="34"/>
              <a:ea typeface="Andale Sans UI" pitchFamily="2"/>
              <a:cs typeface="Tahoma" pitchFamily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600" b="1" dirty="0">
                <a:solidFill>
                  <a:srgbClr val="000000"/>
                </a:solidFill>
                <a:latin typeface="Trebuchet MS" pitchFamily="34"/>
                <a:ea typeface="Andale Sans UI" pitchFamily="2"/>
                <a:cs typeface="Tahoma" pitchFamily="2"/>
              </a:rPr>
              <a:t>DZIĘKUJĘ ZA UWAGĘ</a:t>
            </a:r>
          </a:p>
        </p:txBody>
      </p:sp>
      <p:pic>
        <p:nvPicPr>
          <p:cNvPr id="3074" name="Picture 2" descr="C:\Users\LENOVO\Desktop\komunikacja miejska\1 tura\IMAG0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92" y="1547589"/>
            <a:ext cx="3600400" cy="4800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Zdjęcia i filmy Urząd Miasta Kościerzyna\2015\Marzec 2015\komunikacja szef\komunikacja 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7383" y="827508"/>
            <a:ext cx="5673449" cy="376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934840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LENOVO\Desktop\projekt - album\Zdjęcia\Tu mieszkamy\Tu mieszkamy\na 2 strony to 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086305" cy="755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LENOVO\Desktop\dla lidli\Kościerski Ryn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5292005"/>
            <a:ext cx="3528392" cy="2049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4488" y="5219997"/>
            <a:ext cx="3285058" cy="2189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3233" y="179438"/>
            <a:ext cx="3347737" cy="2232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LENOVO\Desktop\dla lidli\0-GŁÓW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784" y="323453"/>
            <a:ext cx="3384128" cy="2251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2952081" y="251445"/>
            <a:ext cx="7128544" cy="133446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 anchorCtr="1" compatLnSpc="0"/>
          <a:lstStyle/>
          <a:p>
            <a:pPr algn="ctr"/>
            <a:r>
              <a:rPr lang="pl-PL" sz="3500" b="1" dirty="0" smtClean="0"/>
              <a:t>Rozwój transportu</a:t>
            </a:r>
          </a:p>
          <a:p>
            <a:pPr algn="ctr"/>
            <a:r>
              <a:rPr lang="pl-PL" sz="3500" b="1" dirty="0" smtClean="0"/>
              <a:t>miejskiego w Kościerzynie</a:t>
            </a:r>
          </a:p>
        </p:txBody>
      </p:sp>
      <p:sp>
        <p:nvSpPr>
          <p:cNvPr id="3" name="Dowolny kształt 2"/>
          <p:cNvSpPr/>
          <p:nvPr/>
        </p:nvSpPr>
        <p:spPr>
          <a:xfrm>
            <a:off x="431800" y="1691605"/>
            <a:ext cx="7992888" cy="518457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0" tIns="0" rIns="0" bIns="0" anchor="ctr" compatLnSpc="0"/>
          <a:lstStyle/>
          <a:p>
            <a:pPr algn="just"/>
            <a:r>
              <a:rPr lang="pl-PL" dirty="0" smtClean="0"/>
              <a:t>Komunikacja </a:t>
            </a:r>
            <a:r>
              <a:rPr lang="pl-PL" dirty="0" err="1" smtClean="0"/>
              <a:t>miejska</a:t>
            </a:r>
            <a:r>
              <a:rPr lang="pl-PL" dirty="0" smtClean="0"/>
              <a:t> to gminne przewozy pasażerskie realizowane w granicach administracyjnych </a:t>
            </a:r>
            <a:r>
              <a:rPr lang="pl-PL" dirty="0" err="1" smtClean="0"/>
              <a:t>miasta</a:t>
            </a:r>
            <a:r>
              <a:rPr lang="pl-PL" dirty="0" smtClean="0"/>
              <a:t>. Komunikacja miejska jest podstawą funkcjonowania </a:t>
            </a:r>
            <a:br>
              <a:rPr lang="pl-PL" dirty="0" smtClean="0"/>
            </a:br>
            <a:r>
              <a:rPr lang="pl-PL" dirty="0" smtClean="0"/>
              <a:t>i rozwoju miasta. Realizowana i finansowana przez miasto powinna więc spełniać oczekiwania mieszkańców podróżujących w jego granicach. </a:t>
            </a:r>
          </a:p>
          <a:p>
            <a:pPr algn="just"/>
            <a:endParaRPr lang="pl-PL" dirty="0" smtClean="0"/>
          </a:p>
          <a:p>
            <a:pPr algn="just"/>
            <a:r>
              <a:rPr lang="pl-PL" dirty="0" smtClean="0"/>
              <a:t>Komunikację miejską w Kościerzynie uruchomiono od 01.10.1998 roku. </a:t>
            </a:r>
          </a:p>
          <a:p>
            <a:pPr algn="just"/>
            <a:endParaRPr lang="pl-PL" dirty="0" smtClean="0"/>
          </a:p>
          <a:p>
            <a:pPr algn="just"/>
            <a:r>
              <a:rPr lang="pl-PL" dirty="0" smtClean="0"/>
              <a:t>Bodźcem do uruchomienia komunikacji miejskiej było otwarcie 15.06.1998r. Szpitala Specjalistycznego w Kościerzynie, którego pacjentami są mieszkańcy całego obszaru województwa pomorskiego w wielu przypadkach docierający do Kościerzyny pociągiem lub autobusem. </a:t>
            </a:r>
          </a:p>
          <a:p>
            <a:pPr algn="just"/>
            <a:endParaRPr lang="pl-PL" dirty="0" smtClean="0"/>
          </a:p>
          <a:p>
            <a:pPr algn="just"/>
            <a:r>
              <a:rPr lang="pl-PL" dirty="0" smtClean="0"/>
              <a:t>Trasa autobusu przebiegała między dworcem PKP na ulicy Dworcowej, dworcem autobusowym na ulicy Wojska Polskiego a Szpitalem Specjalistycznym na ulicy Alojzego Piechowskiego. </a:t>
            </a:r>
          </a:p>
          <a:p>
            <a:pPr algn="just"/>
            <a:endParaRPr lang="pl-PL" sz="1600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2952081" y="251445"/>
            <a:ext cx="7128544" cy="133446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 anchorCtr="1" compatLnSpc="0"/>
          <a:lstStyle/>
          <a:p>
            <a:pPr algn="ctr"/>
            <a:r>
              <a:rPr lang="pl-PL" sz="2500" b="1" dirty="0" smtClean="0"/>
              <a:t>Rozwój transportu</a:t>
            </a:r>
          </a:p>
          <a:p>
            <a:pPr algn="ctr"/>
            <a:r>
              <a:rPr lang="pl-PL" sz="2500" b="1" dirty="0" smtClean="0"/>
              <a:t>miejskiego w Kościerzynie</a:t>
            </a:r>
          </a:p>
        </p:txBody>
      </p:sp>
      <p:sp>
        <p:nvSpPr>
          <p:cNvPr id="3" name="Dowolny kształt 2"/>
          <p:cNvSpPr/>
          <p:nvPr/>
        </p:nvSpPr>
        <p:spPr>
          <a:xfrm>
            <a:off x="368696" y="3184464"/>
            <a:ext cx="8352928" cy="223224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0" tIns="0" rIns="0" bIns="0" anchor="ctr" compatLnSpc="0"/>
          <a:lstStyle/>
          <a:p>
            <a:pPr algn="just"/>
            <a:r>
              <a:rPr lang="pl-PL" sz="2400" dirty="0" smtClean="0"/>
              <a:t>W tamtym czasie komunikacja miejska w tak małym mieście jak Kościerzyna była ewenementem w skali województwa pomorskiego. W momencie jej powstania oraz do dnia dzisiejszego w sąsiednich miejscowościach – Kartuzach i Bytowie nie zdecydowano się na wprowadzenie komunikacji miejskiej. </a:t>
            </a:r>
          </a:p>
          <a:p>
            <a:pPr algn="just"/>
            <a:r>
              <a:rPr lang="pl-PL" sz="2400" dirty="0" smtClean="0"/>
              <a:t>W 1998 roku Kościerzyna była najmniejszym miastem </a:t>
            </a:r>
            <a:br>
              <a:rPr lang="pl-PL" sz="2400" dirty="0" smtClean="0"/>
            </a:br>
            <a:r>
              <a:rPr lang="pl-PL" sz="2400" dirty="0" smtClean="0"/>
              <a:t>w województwie pomorskim z komunikacją miejską. </a:t>
            </a:r>
          </a:p>
          <a:p>
            <a:pPr algn="just"/>
            <a:endParaRPr lang="pl-PL" sz="2400" dirty="0"/>
          </a:p>
          <a:p>
            <a:pPr algn="just"/>
            <a:endParaRPr lang="pl-PL" sz="2400" dirty="0" smtClean="0"/>
          </a:p>
          <a:p>
            <a:pPr algn="just"/>
            <a:r>
              <a:rPr lang="pl-PL" sz="2400" dirty="0" smtClean="0"/>
              <a:t>Od początku istnienia autobusowej komunikacji </a:t>
            </a:r>
            <a:r>
              <a:rPr lang="pl-PL" sz="2400" smtClean="0"/>
              <a:t>miejskiej </a:t>
            </a:r>
            <a:br>
              <a:rPr lang="pl-PL" sz="2400" smtClean="0"/>
            </a:br>
            <a:r>
              <a:rPr lang="pl-PL" sz="2400" smtClean="0"/>
              <a:t>w </a:t>
            </a:r>
            <a:r>
              <a:rPr lang="pl-PL" sz="2400" dirty="0" smtClean="0"/>
              <a:t>Kościerzynie jej operatorem jest PKS.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3456135" y="0"/>
            <a:ext cx="6624489" cy="158591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500" b="1" dirty="0" smtClean="0"/>
              <a:t>Bezpłatna komunikacja </a:t>
            </a:r>
            <a:r>
              <a:rPr lang="pl-PL" sz="3500" b="1" dirty="0" err="1" smtClean="0"/>
              <a:t>miejska</a:t>
            </a:r>
            <a:r>
              <a:rPr lang="pl-PL" sz="3500" b="1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500" b="1" dirty="0" smtClean="0"/>
              <a:t>w Kościerzynie</a:t>
            </a:r>
          </a:p>
        </p:txBody>
      </p:sp>
      <p:sp>
        <p:nvSpPr>
          <p:cNvPr id="3" name="Dowolny kształt 2"/>
          <p:cNvSpPr/>
          <p:nvPr/>
        </p:nvSpPr>
        <p:spPr>
          <a:xfrm>
            <a:off x="503808" y="1691604"/>
            <a:ext cx="8640960" cy="48245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0" tIns="0" rIns="0" bIns="0" anchor="ctr" compatLnSpc="0"/>
          <a:lstStyle/>
          <a:p>
            <a:pPr algn="just"/>
            <a:r>
              <a:rPr lang="pl-PL" sz="2400" dirty="0" smtClean="0"/>
              <a:t>Czynnikami, które zdecydowały o wprowadzeniu bezpłatnej autobusowej komunikacji miejskiej w Kościerzynie są: </a:t>
            </a:r>
          </a:p>
          <a:p>
            <a:pPr algn="just"/>
            <a:endParaRPr lang="pl-PL" sz="2400" dirty="0" smtClean="0"/>
          </a:p>
          <a:p>
            <a:pPr algn="just">
              <a:buFont typeface="Wingdings" pitchFamily="2" charset="2"/>
              <a:buChar char="Ø"/>
            </a:pPr>
            <a:r>
              <a:rPr lang="pl-PL" sz="2400" dirty="0" smtClean="0"/>
              <a:t> Bilety jednorazowe normalne stanowiły tylko 29% wszystkich sprzedanych biletów; bilety ulgowe aż 71% w tym aż 58% bilety</a:t>
            </a:r>
            <a:br>
              <a:rPr lang="pl-PL" sz="2400" dirty="0" smtClean="0"/>
            </a:br>
            <a:r>
              <a:rPr lang="pl-PL" sz="2400" dirty="0" smtClean="0"/>
              <a:t> z ulgą 100%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dirty="0" smtClean="0"/>
              <a:t> Z komunikacji korzystały w większości osoby starsze 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dirty="0" smtClean="0"/>
              <a:t> zmniejszenie </a:t>
            </a:r>
            <a:r>
              <a:rPr lang="pl-PL" sz="2400" dirty="0"/>
              <a:t>natężenia ruchu samochodowego w mieście, 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dirty="0" smtClean="0"/>
              <a:t> zmniejszenie </a:t>
            </a:r>
            <a:r>
              <a:rPr lang="pl-PL" sz="2400" dirty="0"/>
              <a:t>emisji szkodliwych dla zdrowia spalin </a:t>
            </a:r>
            <a:r>
              <a:rPr lang="pl-PL" sz="2400" dirty="0" smtClean="0"/>
              <a:t>samochodowych</a:t>
            </a:r>
          </a:p>
          <a:p>
            <a:pPr algn="just">
              <a:buFont typeface="Wingdings" pitchFamily="2" charset="2"/>
              <a:buChar char="Ø"/>
            </a:pPr>
            <a:r>
              <a:rPr lang="pl-PL" sz="2400" dirty="0" smtClean="0"/>
              <a:t> zachęcenie do korzystania z niej młodych mieszkańców,</a:t>
            </a:r>
          </a:p>
          <a:p>
            <a:pPr algn="just">
              <a:buFont typeface="Wingdings" pitchFamily="2" charset="2"/>
              <a:buChar char="Ø"/>
            </a:pPr>
            <a:endParaRPr lang="pl-PL" sz="2400" dirty="0"/>
          </a:p>
          <a:p>
            <a:pPr algn="just">
              <a:buFont typeface="Wingdings" pitchFamily="2" charset="2"/>
              <a:buChar char="Ø"/>
            </a:pPr>
            <a:endParaRPr lang="pl-PL" sz="2400" dirty="0" smtClean="0"/>
          </a:p>
          <a:p>
            <a:pPr>
              <a:buFont typeface="Wingdings" pitchFamily="2" charset="2"/>
              <a:buChar char="Ø"/>
            </a:pPr>
            <a:endParaRPr lang="pl-PL" sz="2400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3456135" y="0"/>
            <a:ext cx="6624489" cy="158591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500" b="1" dirty="0" smtClean="0"/>
              <a:t>Bezpłatna komunikacja </a:t>
            </a:r>
            <a:r>
              <a:rPr lang="pl-PL" sz="3500" b="1" dirty="0" err="1" smtClean="0"/>
              <a:t>miejska</a:t>
            </a:r>
            <a:r>
              <a:rPr lang="pl-PL" sz="3500" b="1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500" b="1" dirty="0" smtClean="0"/>
              <a:t>w Kościerzynie</a:t>
            </a:r>
          </a:p>
        </p:txBody>
      </p:sp>
      <p:sp>
        <p:nvSpPr>
          <p:cNvPr id="3" name="Dowolny kształt 2"/>
          <p:cNvSpPr/>
          <p:nvPr/>
        </p:nvSpPr>
        <p:spPr>
          <a:xfrm>
            <a:off x="359792" y="1259557"/>
            <a:ext cx="8640960" cy="54006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0" tIns="0" rIns="0" bIns="0" anchor="ctr" compatLnSpc="0"/>
          <a:lstStyle/>
          <a:p>
            <a:pPr algn="just"/>
            <a:r>
              <a:rPr lang="pl-PL" sz="2000" dirty="0" smtClean="0"/>
              <a:t>W dniu 25 lutego 2015 r. Rada Miasta Kościerzyna podjęła uchwałę </a:t>
            </a:r>
            <a:br>
              <a:rPr lang="pl-PL" sz="2000" dirty="0" smtClean="0"/>
            </a:br>
            <a:r>
              <a:rPr lang="pl-PL" sz="2000" dirty="0" smtClean="0"/>
              <a:t>w sprawie akceptacji wprowadzenia bezpłatnej komunikacji miejskiej na terenie Miasta Kościerzyn. </a:t>
            </a:r>
          </a:p>
          <a:p>
            <a:pPr algn="just"/>
            <a:r>
              <a:rPr lang="pl-PL" sz="2000" dirty="0" smtClean="0"/>
              <a:t>Na mocy w/w uchwały w dniu 1 kwietnia 2015 r.  w Kościerzynie została wprowadzona bezpłatna komunikacja miejska. </a:t>
            </a:r>
          </a:p>
          <a:p>
            <a:pPr algn="just"/>
            <a:r>
              <a:rPr lang="pl-PL" sz="2000" dirty="0" smtClean="0"/>
              <a:t>Kościerzyna jest pierwszym miastem na Pomorzu, które zdecydowało się na ten krok. </a:t>
            </a:r>
          </a:p>
          <a:p>
            <a:pPr algn="just"/>
            <a:r>
              <a:rPr lang="pl-PL" sz="2000" dirty="0" smtClean="0"/>
              <a:t>Dziś w Polsce bezpłatna miejska komunikacja autobusowa funkcjonuje już w kilkudziesięciu miastach między innymi: </a:t>
            </a:r>
            <a:r>
              <a:rPr lang="pl-PL" sz="2000" dirty="0"/>
              <a:t>Bełchatów, Głowno, Goleniów, Gostyń, Lubin, Mława, Nowogard, Nysa, Ornontowice, Otmuchów, Świerklany, Ząbki i </a:t>
            </a:r>
            <a:r>
              <a:rPr lang="pl-PL" sz="2000" dirty="0" smtClean="0"/>
              <a:t>Żory, Pabianice, Tomaszów Mazowiecki, Nowy Tomyśl.</a:t>
            </a:r>
          </a:p>
          <a:p>
            <a:pPr algn="just"/>
            <a:endParaRPr lang="pl-PL" sz="2400" dirty="0" smtClean="0"/>
          </a:p>
          <a:p>
            <a:pPr algn="just"/>
            <a:r>
              <a:rPr lang="pl-PL" sz="2400" b="1" dirty="0" smtClean="0"/>
              <a:t>Od 1 kwietnia wszyscy podróżni, niezależnie czy są mieszkańcami Kościerzyny, czy też nie, mogą korzystać z komunikacji miejskiej za darmo. </a:t>
            </a:r>
          </a:p>
          <a:p>
            <a:pPr algn="just"/>
            <a:endParaRPr lang="pl-PL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143529215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3456135" y="0"/>
            <a:ext cx="6624489" cy="158591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 anchorCtr="1" compatLnSpc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500" b="1" dirty="0" smtClean="0"/>
              <a:t>Bezpłatna komunikacja </a:t>
            </a:r>
            <a:r>
              <a:rPr lang="pl-PL" sz="3500" b="1" dirty="0" err="1" smtClean="0"/>
              <a:t>miejska</a:t>
            </a:r>
            <a:r>
              <a:rPr lang="pl-PL" sz="3500" b="1" dirty="0" smtClean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99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500" b="1" dirty="0" smtClean="0"/>
              <a:t>w Kościerzynie</a:t>
            </a:r>
          </a:p>
        </p:txBody>
      </p:sp>
      <p:sp>
        <p:nvSpPr>
          <p:cNvPr id="3" name="Dowolny kształt 2"/>
          <p:cNvSpPr/>
          <p:nvPr/>
        </p:nvSpPr>
        <p:spPr>
          <a:xfrm>
            <a:off x="575816" y="1619597"/>
            <a:ext cx="8064896" cy="485663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0" tIns="0" rIns="0" bIns="0" anchor="ctr" compatLnSpc="0"/>
          <a:lstStyle/>
          <a:p>
            <a:pPr algn="just"/>
            <a:r>
              <a:rPr lang="pl-PL" sz="2400" dirty="0" smtClean="0"/>
              <a:t>Obecnie autobusowa komunikacja miejska w Kościerzynie kursuje całorocznie, codziennie na czterech liniach (oznaczonych numerami 1,2,3,4).</a:t>
            </a:r>
          </a:p>
          <a:p>
            <a:pPr algn="just"/>
            <a:r>
              <a:rPr lang="pl-PL" sz="2400" dirty="0" smtClean="0"/>
              <a:t>Komunikacja łączy wszystkie Kościerskie osiedla z dworcem PKP I Szpitalem. Linie komunikacji miejskiej obejmują większość rejonów </a:t>
            </a:r>
            <a:r>
              <a:rPr lang="pl-PL" sz="2400" dirty="0" err="1" smtClean="0"/>
              <a:t>miasta</a:t>
            </a:r>
            <a:r>
              <a:rPr lang="pl-PL" sz="2400" dirty="0" smtClean="0"/>
              <a:t> tak zwanej zabudowy mieszkaniowej, natomiast tylko wybrane kursy przebiegają przez obszary drobnego przemysłu (po wschodniej stronie torów kolejowych).</a:t>
            </a:r>
          </a:p>
          <a:p>
            <a:pPr algn="just"/>
            <a:r>
              <a:rPr lang="pl-PL" sz="2400" dirty="0" smtClean="0"/>
              <a:t>Nadal specyficzną cechą kościerskiej miejskiej komunikacji autobusowej jest łączenie ważnych elementów infrastruktury zdrowotnej oraz brak obsługi obszaru podmiejskiego.</a:t>
            </a:r>
          </a:p>
          <a:p>
            <a:pPr algn="ctr"/>
            <a:endParaRPr lang="pl-PL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LENOVO\Desktop\linia 1.png"/>
          <p:cNvPicPr>
            <a:picLocks noChangeAspect="1" noChangeArrowheads="1"/>
          </p:cNvPicPr>
          <p:nvPr/>
        </p:nvPicPr>
        <p:blipFill>
          <a:blip r:embed="rId2" cstate="print"/>
          <a:srcRect l="3339" t="4457" r="13117"/>
          <a:stretch>
            <a:fillRect/>
          </a:stretch>
        </p:blipFill>
        <p:spPr bwMode="auto">
          <a:xfrm>
            <a:off x="-1" y="-1"/>
            <a:ext cx="10080626" cy="7559675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8570275" y="0"/>
            <a:ext cx="151035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500" b="1" dirty="0" smtClean="0">
                <a:solidFill>
                  <a:srgbClr val="FF0000"/>
                </a:solidFill>
              </a:rPr>
              <a:t>LINIA 1</a:t>
            </a:r>
            <a:endParaRPr lang="pl-PL" sz="35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408464" y="539477"/>
            <a:ext cx="3554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Długość: 8 km / 19 przystanków</a:t>
            </a:r>
            <a:endParaRPr lang="pl-PL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ja_Zielone dachy_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Prezentacja_Zielone dachy_1</Template>
  <TotalTime>420</TotalTime>
  <Words>934</Words>
  <Application>Microsoft Office PowerPoint</Application>
  <PresentationFormat>Niestandardowy</PresentationFormat>
  <Paragraphs>111</Paragraphs>
  <Slides>20</Slides>
  <Notes>11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Prezentacja_Zielone dachy_1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EWELINA</dc:creator>
  <cp:lastModifiedBy>LENOVO</cp:lastModifiedBy>
  <cp:revision>60</cp:revision>
  <dcterms:created xsi:type="dcterms:W3CDTF">2015-02-25T10:30:05Z</dcterms:created>
  <dcterms:modified xsi:type="dcterms:W3CDTF">2017-06-06T12:27:00Z</dcterms:modified>
</cp:coreProperties>
</file>