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3" r:id="rId2"/>
    <p:sldId id="256" r:id="rId3"/>
    <p:sldId id="257" r:id="rId4"/>
    <p:sldId id="258" r:id="rId5"/>
    <p:sldId id="264" r:id="rId6"/>
    <p:sldId id="259" r:id="rId7"/>
    <p:sldId id="270" r:id="rId8"/>
    <p:sldId id="260" r:id="rId9"/>
    <p:sldId id="261" r:id="rId10"/>
    <p:sldId id="266" r:id="rId11"/>
    <p:sldId id="271" r:id="rId12"/>
    <p:sldId id="268" r:id="rId13"/>
    <p:sldId id="269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5B2B8DF6-C7AD-4262-A56F-13B113A880A9}">
          <p14:sldIdLst>
            <p14:sldId id="263"/>
            <p14:sldId id="256"/>
            <p14:sldId id="257"/>
            <p14:sldId id="258"/>
            <p14:sldId id="264"/>
            <p14:sldId id="259"/>
            <p14:sldId id="270"/>
            <p14:sldId id="260"/>
            <p14:sldId id="261"/>
            <p14:sldId id="266"/>
            <p14:sldId id="271"/>
            <p14:sldId id="268"/>
            <p14:sldId id="26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B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822" autoAdjust="0"/>
  </p:normalViewPr>
  <p:slideViewPr>
    <p:cSldViewPr snapToGrid="0">
      <p:cViewPr>
        <p:scale>
          <a:sx n="70" d="100"/>
          <a:sy n="70" d="100"/>
        </p:scale>
        <p:origin x="-63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1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781325295481445E-2"/>
          <c:y val="0.27949880277216449"/>
          <c:w val="0.88389646596872029"/>
          <c:h val="0.578187744871179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rgbClr val="CCFF33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BYD</c:v>
                </c:pt>
                <c:pt idx="1">
                  <c:v>Solaris</c:v>
                </c:pt>
                <c:pt idx="2">
                  <c:v>VDL</c:v>
                </c:pt>
                <c:pt idx="3">
                  <c:v>Volvo</c:v>
                </c:pt>
                <c:pt idx="4">
                  <c:v>Irizar</c:v>
                </c:pt>
                <c:pt idx="5">
                  <c:v>Bozankaya</c:v>
                </c:pt>
                <c:pt idx="6">
                  <c:v>Bolloré</c:v>
                </c:pt>
                <c:pt idx="7">
                  <c:v>Van Hool</c:v>
                </c:pt>
                <c:pt idx="8">
                  <c:v>SOR</c:v>
                </c:pt>
                <c:pt idx="9">
                  <c:v>other</c:v>
                </c:pt>
              </c:strCache>
            </c:strRef>
          </c:cat>
          <c:val>
            <c:numRef>
              <c:f>Sheet1!$B$2:$B$11</c:f>
              <c:numCache>
                <c:formatCode>0</c:formatCode>
                <c:ptCount val="10"/>
                <c:pt idx="0">
                  <c:v>33.653846153846153</c:v>
                </c:pt>
                <c:pt idx="1">
                  <c:v>9.6153846153846168</c:v>
                </c:pt>
                <c:pt idx="2">
                  <c:v>4.8076923076923084</c:v>
                </c:pt>
                <c:pt idx="3">
                  <c:v>23.076923076923077</c:v>
                </c:pt>
                <c:pt idx="4">
                  <c:v>2.8846153846153846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6.7307692307692308</c:v>
                </c:pt>
                <c:pt idx="9">
                  <c:v>19.230769230769234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99CC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99CC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BYD</c:v>
                </c:pt>
                <c:pt idx="1">
                  <c:v>Solaris</c:v>
                </c:pt>
                <c:pt idx="2">
                  <c:v>VDL</c:v>
                </c:pt>
                <c:pt idx="3">
                  <c:v>Volvo</c:v>
                </c:pt>
                <c:pt idx="4">
                  <c:v>Irizar</c:v>
                </c:pt>
                <c:pt idx="5">
                  <c:v>Bozankaya</c:v>
                </c:pt>
                <c:pt idx="6">
                  <c:v>Bolloré</c:v>
                </c:pt>
                <c:pt idx="7">
                  <c:v>Van Hool</c:v>
                </c:pt>
                <c:pt idx="8">
                  <c:v>SOR</c:v>
                </c:pt>
                <c:pt idx="9">
                  <c:v>other</c:v>
                </c:pt>
              </c:strCache>
            </c:strRef>
          </c:cat>
          <c:val>
            <c:numRef>
              <c:f>Sheet1!$C$2:$C$11</c:f>
              <c:numCache>
                <c:formatCode>0</c:formatCode>
                <c:ptCount val="10"/>
                <c:pt idx="0">
                  <c:v>0</c:v>
                </c:pt>
                <c:pt idx="1">
                  <c:v>21.1864406779661</c:v>
                </c:pt>
                <c:pt idx="2">
                  <c:v>21.1864406779661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19.491525423728813</c:v>
                </c:pt>
                <c:pt idx="7">
                  <c:v>0</c:v>
                </c:pt>
                <c:pt idx="8">
                  <c:v>1.6949152542372881</c:v>
                </c:pt>
                <c:pt idx="9">
                  <c:v>36.440677966101696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rgbClr val="62A138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BYD</c:v>
                </c:pt>
                <c:pt idx="1">
                  <c:v>Solaris</c:v>
                </c:pt>
                <c:pt idx="2">
                  <c:v>VDL</c:v>
                </c:pt>
                <c:pt idx="3">
                  <c:v>Volvo</c:v>
                </c:pt>
                <c:pt idx="4">
                  <c:v>Irizar</c:v>
                </c:pt>
                <c:pt idx="5">
                  <c:v>Bozankaya</c:v>
                </c:pt>
                <c:pt idx="6">
                  <c:v>Bolloré</c:v>
                </c:pt>
                <c:pt idx="7">
                  <c:v>Van Hool</c:v>
                </c:pt>
                <c:pt idx="8">
                  <c:v>SOR</c:v>
                </c:pt>
                <c:pt idx="9">
                  <c:v>other</c:v>
                </c:pt>
              </c:strCache>
            </c:strRef>
          </c:cat>
          <c:val>
            <c:numRef>
              <c:f>Sheet1!$D$2:$D$11</c:f>
              <c:numCache>
                <c:formatCode>0</c:formatCode>
                <c:ptCount val="10"/>
                <c:pt idx="0">
                  <c:v>4.117647058823529</c:v>
                </c:pt>
                <c:pt idx="1">
                  <c:v>5.2941176470588234</c:v>
                </c:pt>
                <c:pt idx="2">
                  <c:v>25.882352941176475</c:v>
                </c:pt>
                <c:pt idx="3">
                  <c:v>0</c:v>
                </c:pt>
                <c:pt idx="4">
                  <c:v>4.117647058823529</c:v>
                </c:pt>
                <c:pt idx="5">
                  <c:v>4.7058823529411766</c:v>
                </c:pt>
                <c:pt idx="6">
                  <c:v>0</c:v>
                </c:pt>
                <c:pt idx="7">
                  <c:v>2.9411764705882351</c:v>
                </c:pt>
                <c:pt idx="8">
                  <c:v>19.411764705882355</c:v>
                </c:pt>
                <c:pt idx="9">
                  <c:v>33.529411764705877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BYD</c:v>
                </c:pt>
                <c:pt idx="1">
                  <c:v>Solaris</c:v>
                </c:pt>
                <c:pt idx="2">
                  <c:v>VDL</c:v>
                </c:pt>
                <c:pt idx="3">
                  <c:v>Volvo</c:v>
                </c:pt>
                <c:pt idx="4">
                  <c:v>Irizar</c:v>
                </c:pt>
                <c:pt idx="5">
                  <c:v>Bozankaya</c:v>
                </c:pt>
                <c:pt idx="6">
                  <c:v>Bolloré</c:v>
                </c:pt>
                <c:pt idx="7">
                  <c:v>Van Hool</c:v>
                </c:pt>
                <c:pt idx="8">
                  <c:v>SOR</c:v>
                </c:pt>
                <c:pt idx="9">
                  <c:v>other</c:v>
                </c:pt>
              </c:strCache>
            </c:strRef>
          </c:cat>
          <c:val>
            <c:numRef>
              <c:f>Sheet1!$E$2:$E$11</c:f>
              <c:numCache>
                <c:formatCode>0</c:formatCode>
                <c:ptCount val="10"/>
                <c:pt idx="0">
                  <c:v>24.834437086092713</c:v>
                </c:pt>
                <c:pt idx="1">
                  <c:v>15.562913907284766</c:v>
                </c:pt>
                <c:pt idx="2">
                  <c:v>9.9337748344370862</c:v>
                </c:pt>
                <c:pt idx="3">
                  <c:v>7.9470198675496695</c:v>
                </c:pt>
                <c:pt idx="4">
                  <c:v>7.2847682119205297</c:v>
                </c:pt>
                <c:pt idx="5">
                  <c:v>6.6225165562913908</c:v>
                </c:pt>
                <c:pt idx="6">
                  <c:v>6.6225165562913908</c:v>
                </c:pt>
                <c:pt idx="7">
                  <c:v>0.66225165562913912</c:v>
                </c:pt>
                <c:pt idx="8">
                  <c:v>0</c:v>
                </c:pt>
                <c:pt idx="9">
                  <c:v>20.52980132450331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1284608"/>
        <c:axId val="31290496"/>
      </c:barChart>
      <c:catAx>
        <c:axId val="312846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1600" b="1"/>
            </a:pPr>
            <a:endParaRPr lang="pl-PL"/>
          </a:p>
        </c:txPr>
        <c:crossAx val="31290496"/>
        <c:crosses val="autoZero"/>
        <c:auto val="0"/>
        <c:lblAlgn val="ctr"/>
        <c:lblOffset val="100"/>
        <c:noMultiLvlLbl val="0"/>
      </c:catAx>
      <c:valAx>
        <c:axId val="31290496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31284608"/>
        <c:crosses val="autoZero"/>
        <c:crossBetween val="between"/>
      </c:valAx>
      <c:spPr>
        <a:ln>
          <a:solidFill>
            <a:srgbClr val="70AA3C"/>
          </a:solidFill>
        </a:ln>
      </c:spPr>
    </c:plotArea>
    <c:legend>
      <c:legendPos val="tr"/>
      <c:layout>
        <c:manualLayout>
          <c:xMode val="edge"/>
          <c:yMode val="edge"/>
          <c:x val="0.934219435068112"/>
          <c:y val="0.27379580151026051"/>
          <c:w val="5.8702451823083215E-2"/>
          <c:h val="0.4411576172722752"/>
        </c:manualLayout>
      </c:layout>
      <c:overlay val="1"/>
      <c:txPr>
        <a:bodyPr/>
        <a:lstStyle/>
        <a:p>
          <a:pPr>
            <a:defRPr sz="1400" b="1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200">
          <a:solidFill>
            <a:schemeClr val="accent2">
              <a:lumMod val="50000"/>
            </a:schemeClr>
          </a:solidFill>
        </a:defRPr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351624015748041E-2"/>
          <c:y val="6.6869948118468275E-2"/>
          <c:w val="0.92539837598425201"/>
          <c:h val="0.77016875183509159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"/>
            <c:bubble3D val="0"/>
            <c:spPr>
              <a:ln w="28575" cap="rnd">
                <a:solidFill>
                  <a:schemeClr val="accent6"/>
                </a:solidFill>
                <a:round/>
              </a:ln>
              <a:effectLst/>
            </c:spPr>
          </c:dPt>
          <c:dPt>
            <c:idx val="2"/>
            <c:bubble3D val="0"/>
            <c:spPr>
              <a:ln w="28575" cap="rnd">
                <a:solidFill>
                  <a:schemeClr val="accent6"/>
                </a:solidFill>
                <a:round/>
              </a:ln>
              <a:effectLst/>
            </c:spPr>
          </c:dPt>
          <c:dPt>
            <c:idx val="3"/>
            <c:bubble3D val="0"/>
            <c:spPr>
              <a:ln w="28575" cap="rnd">
                <a:solidFill>
                  <a:schemeClr val="accent6"/>
                </a:soli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104</c:v>
                </c:pt>
                <c:pt idx="1">
                  <c:v>118</c:v>
                </c:pt>
                <c:pt idx="2">
                  <c:v>170</c:v>
                </c:pt>
                <c:pt idx="3">
                  <c:v>302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Arkusz1!$C$2:$C$5</c:f>
              <c:numCache>
                <c:formatCode>General</c:formatCode>
                <c:ptCount val="4"/>
              </c:numCache>
            </c:numRef>
          </c:val>
          <c:smooth val="0"/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Arkusz1!$D$2:$D$5</c:f>
              <c:numCache>
                <c:formatCode>General</c:formatCode>
                <c:ptCount val="4"/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708096"/>
        <c:axId val="32709632"/>
      </c:lineChart>
      <c:catAx>
        <c:axId val="32708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lnSpc>
                <a:spcPct val="100000"/>
              </a:lnSpc>
              <a:spcAft>
                <a:spcPts val="0"/>
              </a:spcAft>
              <a:defRPr sz="12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709632"/>
        <c:crosses val="autoZero"/>
        <c:auto val="1"/>
        <c:lblAlgn val="ctr"/>
        <c:lblOffset val="100"/>
        <c:noMultiLvlLbl val="0"/>
      </c:catAx>
      <c:valAx>
        <c:axId val="32709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2708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DBE6D2"/>
      </a:solidFill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C1EF36-AC23-4AEE-AEB6-A5E2CBC4137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51459F5-0BFC-48CD-B6E3-6CAF1C939624}">
      <dgm:prSet phldrT="[Tekst]" custT="1"/>
      <dgm:spPr>
        <a:solidFill>
          <a:srgbClr val="A0CA3A"/>
        </a:solidFill>
      </dgm:spPr>
      <dgm:t>
        <a:bodyPr/>
        <a:lstStyle/>
        <a:p>
          <a:r>
            <a:rPr lang="pl-PL" sz="700" dirty="0" smtClean="0">
              <a:latin typeface="+mj-lt"/>
            </a:rPr>
            <a:t>20 kW</a:t>
          </a:r>
          <a:endParaRPr lang="en-GB" sz="700" dirty="0">
            <a:latin typeface="+mj-lt"/>
          </a:endParaRPr>
        </a:p>
      </dgm:t>
    </dgm:pt>
    <dgm:pt modelId="{6742B266-D692-4659-97E8-7FBF80BEB6FB}" type="parTrans" cxnId="{065FC106-5105-4614-AAE2-E317F5026676}">
      <dgm:prSet/>
      <dgm:spPr/>
      <dgm:t>
        <a:bodyPr/>
        <a:lstStyle/>
        <a:p>
          <a:endParaRPr lang="en-GB" sz="700">
            <a:latin typeface="+mj-lt"/>
          </a:endParaRPr>
        </a:p>
      </dgm:t>
    </dgm:pt>
    <dgm:pt modelId="{66D9E339-EB56-4AB6-8CAD-5FD7B355F36F}" type="sibTrans" cxnId="{065FC106-5105-4614-AAE2-E317F5026676}">
      <dgm:prSet/>
      <dgm:spPr/>
      <dgm:t>
        <a:bodyPr/>
        <a:lstStyle/>
        <a:p>
          <a:endParaRPr lang="en-GB" sz="700">
            <a:latin typeface="+mj-lt"/>
          </a:endParaRPr>
        </a:p>
      </dgm:t>
    </dgm:pt>
    <dgm:pt modelId="{4DF8DDCD-03AF-4072-BDAC-BBC71650BF5C}">
      <dgm:prSet phldrT="[Tekst]" custT="1"/>
      <dgm:spPr/>
      <dgm:t>
        <a:bodyPr/>
        <a:lstStyle/>
        <a:p>
          <a:r>
            <a:rPr lang="pl-PL" sz="700" dirty="0" smtClean="0">
              <a:latin typeface="+mj-lt"/>
            </a:rPr>
            <a:t>40 kW</a:t>
          </a:r>
          <a:endParaRPr lang="en-GB" sz="700" dirty="0">
            <a:latin typeface="+mj-lt"/>
          </a:endParaRPr>
        </a:p>
      </dgm:t>
    </dgm:pt>
    <dgm:pt modelId="{C6C71D66-E084-4E4E-A585-AC983475DFB1}" type="parTrans" cxnId="{46D72B3C-7048-4A69-88FC-704B379DAED6}">
      <dgm:prSet/>
      <dgm:spPr/>
      <dgm:t>
        <a:bodyPr/>
        <a:lstStyle/>
        <a:p>
          <a:endParaRPr lang="en-GB" sz="700">
            <a:latin typeface="+mj-lt"/>
          </a:endParaRPr>
        </a:p>
      </dgm:t>
    </dgm:pt>
    <dgm:pt modelId="{83C3C25C-BBC0-4A8B-9D43-F877BE576C76}" type="sibTrans" cxnId="{46D72B3C-7048-4A69-88FC-704B379DAED6}">
      <dgm:prSet/>
      <dgm:spPr/>
      <dgm:t>
        <a:bodyPr/>
        <a:lstStyle/>
        <a:p>
          <a:endParaRPr lang="en-GB" sz="700">
            <a:latin typeface="+mj-lt"/>
          </a:endParaRPr>
        </a:p>
      </dgm:t>
    </dgm:pt>
    <dgm:pt modelId="{F133B94B-3D77-4C12-8770-367E7B1F085A}">
      <dgm:prSet phldrT="[Tekst]" custT="1"/>
      <dgm:spPr>
        <a:solidFill>
          <a:srgbClr val="668B3D"/>
        </a:solidFill>
      </dgm:spPr>
      <dgm:t>
        <a:bodyPr/>
        <a:lstStyle/>
        <a:p>
          <a:r>
            <a:rPr lang="pl-PL" sz="700" dirty="0" smtClean="0">
              <a:latin typeface="+mj-lt"/>
            </a:rPr>
            <a:t>80 kW</a:t>
          </a:r>
          <a:endParaRPr lang="en-GB" sz="700" dirty="0">
            <a:latin typeface="+mj-lt"/>
          </a:endParaRPr>
        </a:p>
      </dgm:t>
    </dgm:pt>
    <dgm:pt modelId="{C0C32812-9E45-441B-9576-A7E5151D9B38}" type="parTrans" cxnId="{517A98AA-4F11-4851-ACF0-FF98D5188E2D}">
      <dgm:prSet/>
      <dgm:spPr/>
      <dgm:t>
        <a:bodyPr/>
        <a:lstStyle/>
        <a:p>
          <a:endParaRPr lang="en-GB" sz="700">
            <a:latin typeface="+mj-lt"/>
          </a:endParaRPr>
        </a:p>
      </dgm:t>
    </dgm:pt>
    <dgm:pt modelId="{24A73DC8-3FDD-4F92-B0BF-B85BC5D6549C}" type="sibTrans" cxnId="{517A98AA-4F11-4851-ACF0-FF98D5188E2D}">
      <dgm:prSet/>
      <dgm:spPr/>
      <dgm:t>
        <a:bodyPr/>
        <a:lstStyle/>
        <a:p>
          <a:endParaRPr lang="en-GB" sz="700">
            <a:latin typeface="+mj-lt"/>
          </a:endParaRPr>
        </a:p>
      </dgm:t>
    </dgm:pt>
    <dgm:pt modelId="{7FFA7BEF-F3BC-4DA7-A619-78FC5D21C765}">
      <dgm:prSet phldrT="[Tekst]" custT="1"/>
      <dgm:spPr>
        <a:solidFill>
          <a:srgbClr val="3C5224"/>
        </a:solidFill>
      </dgm:spPr>
      <dgm:t>
        <a:bodyPr/>
        <a:lstStyle/>
        <a:p>
          <a:r>
            <a:rPr lang="pl-PL" sz="700" dirty="0" smtClean="0">
              <a:latin typeface="+mj-lt"/>
            </a:rPr>
            <a:t>200 kW</a:t>
          </a:r>
          <a:endParaRPr lang="en-GB" sz="700" dirty="0">
            <a:latin typeface="+mj-lt"/>
          </a:endParaRPr>
        </a:p>
      </dgm:t>
    </dgm:pt>
    <dgm:pt modelId="{469B7714-B316-4F00-B2AA-E4C66BBA5476}" type="parTrans" cxnId="{71A34515-931F-404D-910C-1C8E53E95C7B}">
      <dgm:prSet/>
      <dgm:spPr/>
      <dgm:t>
        <a:bodyPr/>
        <a:lstStyle/>
        <a:p>
          <a:endParaRPr lang="en-GB" sz="700">
            <a:latin typeface="+mj-lt"/>
          </a:endParaRPr>
        </a:p>
      </dgm:t>
    </dgm:pt>
    <dgm:pt modelId="{51853399-23ED-422F-9AA3-84A795ABEA6C}" type="sibTrans" cxnId="{71A34515-931F-404D-910C-1C8E53E95C7B}">
      <dgm:prSet/>
      <dgm:spPr/>
      <dgm:t>
        <a:bodyPr/>
        <a:lstStyle/>
        <a:p>
          <a:endParaRPr lang="en-GB" sz="700">
            <a:latin typeface="+mj-lt"/>
          </a:endParaRPr>
        </a:p>
      </dgm:t>
    </dgm:pt>
    <dgm:pt modelId="{1D8708D9-2139-49A4-B05E-0DFA4AB420AF}">
      <dgm:prSet phldrT="[Tekst]" custT="1"/>
      <dgm:spPr>
        <a:solidFill>
          <a:srgbClr val="4E4E4E"/>
        </a:solidFill>
      </dgm:spPr>
      <dgm:t>
        <a:bodyPr/>
        <a:lstStyle/>
        <a:p>
          <a:r>
            <a:rPr lang="pl-PL" sz="700" dirty="0" smtClean="0">
              <a:latin typeface="+mj-lt"/>
            </a:rPr>
            <a:t>300 kW</a:t>
          </a:r>
          <a:endParaRPr lang="en-GB" sz="700" dirty="0">
            <a:latin typeface="+mj-lt"/>
          </a:endParaRPr>
        </a:p>
      </dgm:t>
    </dgm:pt>
    <dgm:pt modelId="{1905EADC-6615-47BB-B190-3E98BA635CC9}" type="parTrans" cxnId="{AAA2E1EC-EA5C-4F3B-819D-9C1DC21580A7}">
      <dgm:prSet/>
      <dgm:spPr/>
      <dgm:t>
        <a:bodyPr/>
        <a:lstStyle/>
        <a:p>
          <a:endParaRPr lang="en-GB" sz="700">
            <a:latin typeface="+mj-lt"/>
          </a:endParaRPr>
        </a:p>
      </dgm:t>
    </dgm:pt>
    <dgm:pt modelId="{B1FC778E-87BC-46FA-8E42-BEE589411677}" type="sibTrans" cxnId="{AAA2E1EC-EA5C-4F3B-819D-9C1DC21580A7}">
      <dgm:prSet/>
      <dgm:spPr/>
      <dgm:t>
        <a:bodyPr/>
        <a:lstStyle/>
        <a:p>
          <a:endParaRPr lang="en-GB" sz="700">
            <a:latin typeface="+mj-lt"/>
          </a:endParaRPr>
        </a:p>
      </dgm:t>
    </dgm:pt>
    <dgm:pt modelId="{383AB9A7-8655-4AC9-9A42-BE757864EEEB}">
      <dgm:prSet phldrT="[Tekst]" custT="1"/>
      <dgm:spPr>
        <a:solidFill>
          <a:srgbClr val="808080"/>
        </a:solidFill>
      </dgm:spPr>
      <dgm:t>
        <a:bodyPr/>
        <a:lstStyle/>
        <a:p>
          <a:r>
            <a:rPr lang="pl-PL" sz="700" dirty="0" smtClean="0">
              <a:latin typeface="+mj-lt"/>
            </a:rPr>
            <a:t>450 kW</a:t>
          </a:r>
          <a:endParaRPr lang="en-GB" sz="700" dirty="0">
            <a:latin typeface="+mj-lt"/>
          </a:endParaRPr>
        </a:p>
      </dgm:t>
    </dgm:pt>
    <dgm:pt modelId="{075D78A2-3540-46BE-BD2F-7FBD6644075D}" type="parTrans" cxnId="{8A52BD1B-ABCB-467C-846F-A0D39084EC91}">
      <dgm:prSet/>
      <dgm:spPr/>
      <dgm:t>
        <a:bodyPr/>
        <a:lstStyle/>
        <a:p>
          <a:endParaRPr lang="en-GB" sz="700">
            <a:latin typeface="+mj-lt"/>
          </a:endParaRPr>
        </a:p>
      </dgm:t>
    </dgm:pt>
    <dgm:pt modelId="{7A1FFD53-B18B-4490-B556-F52035245A2A}" type="sibTrans" cxnId="{8A52BD1B-ABCB-467C-846F-A0D39084EC91}">
      <dgm:prSet/>
      <dgm:spPr/>
      <dgm:t>
        <a:bodyPr/>
        <a:lstStyle/>
        <a:p>
          <a:endParaRPr lang="en-GB" sz="700">
            <a:latin typeface="+mj-lt"/>
          </a:endParaRPr>
        </a:p>
      </dgm:t>
    </dgm:pt>
    <dgm:pt modelId="{FB52E631-4575-49B4-A766-D45658C4797F}" type="pres">
      <dgm:prSet presAssocID="{90C1EF36-AC23-4AEE-AEB6-A5E2CBC41377}" presName="Name0" presStyleCnt="0">
        <dgm:presLayoutVars>
          <dgm:dir/>
          <dgm:animLvl val="lvl"/>
          <dgm:resizeHandles val="exact"/>
        </dgm:presLayoutVars>
      </dgm:prSet>
      <dgm:spPr/>
    </dgm:pt>
    <dgm:pt modelId="{52B8DF70-9704-4F32-8B13-E04E56E2CE5B}" type="pres">
      <dgm:prSet presAssocID="{951459F5-0BFC-48CD-B6E3-6CAF1C939624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4630DAB-635A-4E45-B23F-72D172C887C1}" type="pres">
      <dgm:prSet presAssocID="{66D9E339-EB56-4AB6-8CAD-5FD7B355F36F}" presName="parTxOnlySpace" presStyleCnt="0"/>
      <dgm:spPr/>
    </dgm:pt>
    <dgm:pt modelId="{B39AB8A6-E1C1-46CE-8CA5-33D26F8B96D6}" type="pres">
      <dgm:prSet presAssocID="{4DF8DDCD-03AF-4072-BDAC-BBC71650BF5C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FBA52F7-7E4E-4F69-8205-BDAB8ACF8308}" type="pres">
      <dgm:prSet presAssocID="{83C3C25C-BBC0-4A8B-9D43-F877BE576C76}" presName="parTxOnlySpace" presStyleCnt="0"/>
      <dgm:spPr/>
    </dgm:pt>
    <dgm:pt modelId="{B887D258-DEB3-4534-9299-67C1060190BB}" type="pres">
      <dgm:prSet presAssocID="{F133B94B-3D77-4C12-8770-367E7B1F085A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79AF6EE-6110-431D-B82E-B052D2DBD7B2}" type="pres">
      <dgm:prSet presAssocID="{24A73DC8-3FDD-4F92-B0BF-B85BC5D6549C}" presName="parTxOnlySpace" presStyleCnt="0"/>
      <dgm:spPr/>
    </dgm:pt>
    <dgm:pt modelId="{34855AF1-5431-484F-9E9E-1C00A40A08D7}" type="pres">
      <dgm:prSet presAssocID="{7FFA7BEF-F3BC-4DA7-A619-78FC5D21C765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172E655-7CB4-4FA4-9D9E-F1A058C58A1E}" type="pres">
      <dgm:prSet presAssocID="{51853399-23ED-422F-9AA3-84A795ABEA6C}" presName="parTxOnlySpace" presStyleCnt="0"/>
      <dgm:spPr/>
    </dgm:pt>
    <dgm:pt modelId="{B8E6054D-CA93-46D7-9521-FE3F0FF0EDCC}" type="pres">
      <dgm:prSet presAssocID="{1D8708D9-2139-49A4-B05E-0DFA4AB420A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3D98F33-AEAC-42D6-8F96-F5EBA6ECFA23}" type="pres">
      <dgm:prSet presAssocID="{B1FC778E-87BC-46FA-8E42-BEE589411677}" presName="parTxOnlySpace" presStyleCnt="0"/>
      <dgm:spPr/>
    </dgm:pt>
    <dgm:pt modelId="{C6D00781-5EA3-44ED-ABC2-B21DCC500CCD}" type="pres">
      <dgm:prSet presAssocID="{383AB9A7-8655-4AC9-9A42-BE757864EEEB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606C4CD-6AD0-433C-A1FF-A00660269B4A}" type="presOf" srcId="{4DF8DDCD-03AF-4072-BDAC-BBC71650BF5C}" destId="{B39AB8A6-E1C1-46CE-8CA5-33D26F8B96D6}" srcOrd="0" destOrd="0" presId="urn:microsoft.com/office/officeart/2005/8/layout/chevron1"/>
    <dgm:cxn modelId="{BACCBD6D-E548-4321-B28F-F95304F71404}" type="presOf" srcId="{383AB9A7-8655-4AC9-9A42-BE757864EEEB}" destId="{C6D00781-5EA3-44ED-ABC2-B21DCC500CCD}" srcOrd="0" destOrd="0" presId="urn:microsoft.com/office/officeart/2005/8/layout/chevron1"/>
    <dgm:cxn modelId="{517A98AA-4F11-4851-ACF0-FF98D5188E2D}" srcId="{90C1EF36-AC23-4AEE-AEB6-A5E2CBC41377}" destId="{F133B94B-3D77-4C12-8770-367E7B1F085A}" srcOrd="2" destOrd="0" parTransId="{C0C32812-9E45-441B-9576-A7E5151D9B38}" sibTransId="{24A73DC8-3FDD-4F92-B0BF-B85BC5D6549C}"/>
    <dgm:cxn modelId="{46D72B3C-7048-4A69-88FC-704B379DAED6}" srcId="{90C1EF36-AC23-4AEE-AEB6-A5E2CBC41377}" destId="{4DF8DDCD-03AF-4072-BDAC-BBC71650BF5C}" srcOrd="1" destOrd="0" parTransId="{C6C71D66-E084-4E4E-A585-AC983475DFB1}" sibTransId="{83C3C25C-BBC0-4A8B-9D43-F877BE576C76}"/>
    <dgm:cxn modelId="{71A34515-931F-404D-910C-1C8E53E95C7B}" srcId="{90C1EF36-AC23-4AEE-AEB6-A5E2CBC41377}" destId="{7FFA7BEF-F3BC-4DA7-A619-78FC5D21C765}" srcOrd="3" destOrd="0" parTransId="{469B7714-B316-4F00-B2AA-E4C66BBA5476}" sibTransId="{51853399-23ED-422F-9AA3-84A795ABEA6C}"/>
    <dgm:cxn modelId="{AAA2E1EC-EA5C-4F3B-819D-9C1DC21580A7}" srcId="{90C1EF36-AC23-4AEE-AEB6-A5E2CBC41377}" destId="{1D8708D9-2139-49A4-B05E-0DFA4AB420AF}" srcOrd="4" destOrd="0" parTransId="{1905EADC-6615-47BB-B190-3E98BA635CC9}" sibTransId="{B1FC778E-87BC-46FA-8E42-BEE589411677}"/>
    <dgm:cxn modelId="{E75F2DF7-0989-43AB-B58D-A68F40323B22}" type="presOf" srcId="{F133B94B-3D77-4C12-8770-367E7B1F085A}" destId="{B887D258-DEB3-4534-9299-67C1060190BB}" srcOrd="0" destOrd="0" presId="urn:microsoft.com/office/officeart/2005/8/layout/chevron1"/>
    <dgm:cxn modelId="{76DA170C-FEFA-4E19-B4B0-0011733BC644}" type="presOf" srcId="{7FFA7BEF-F3BC-4DA7-A619-78FC5D21C765}" destId="{34855AF1-5431-484F-9E9E-1C00A40A08D7}" srcOrd="0" destOrd="0" presId="urn:microsoft.com/office/officeart/2005/8/layout/chevron1"/>
    <dgm:cxn modelId="{00D4287C-D81A-4625-82B8-43538E10D9B0}" type="presOf" srcId="{90C1EF36-AC23-4AEE-AEB6-A5E2CBC41377}" destId="{FB52E631-4575-49B4-A766-D45658C4797F}" srcOrd="0" destOrd="0" presId="urn:microsoft.com/office/officeart/2005/8/layout/chevron1"/>
    <dgm:cxn modelId="{8A52BD1B-ABCB-467C-846F-A0D39084EC91}" srcId="{90C1EF36-AC23-4AEE-AEB6-A5E2CBC41377}" destId="{383AB9A7-8655-4AC9-9A42-BE757864EEEB}" srcOrd="5" destOrd="0" parTransId="{075D78A2-3540-46BE-BD2F-7FBD6644075D}" sibTransId="{7A1FFD53-B18B-4490-B556-F52035245A2A}"/>
    <dgm:cxn modelId="{136A47A2-4E47-4A6B-8590-3B3CE3AE5E06}" type="presOf" srcId="{1D8708D9-2139-49A4-B05E-0DFA4AB420AF}" destId="{B8E6054D-CA93-46D7-9521-FE3F0FF0EDCC}" srcOrd="0" destOrd="0" presId="urn:microsoft.com/office/officeart/2005/8/layout/chevron1"/>
    <dgm:cxn modelId="{44A0E7BD-807B-433C-94CF-9612B0BF0D1D}" type="presOf" srcId="{951459F5-0BFC-48CD-B6E3-6CAF1C939624}" destId="{52B8DF70-9704-4F32-8B13-E04E56E2CE5B}" srcOrd="0" destOrd="0" presId="urn:microsoft.com/office/officeart/2005/8/layout/chevron1"/>
    <dgm:cxn modelId="{065FC106-5105-4614-AAE2-E317F5026676}" srcId="{90C1EF36-AC23-4AEE-AEB6-A5E2CBC41377}" destId="{951459F5-0BFC-48CD-B6E3-6CAF1C939624}" srcOrd="0" destOrd="0" parTransId="{6742B266-D692-4659-97E8-7FBF80BEB6FB}" sibTransId="{66D9E339-EB56-4AB6-8CAD-5FD7B355F36F}"/>
    <dgm:cxn modelId="{FA52D8A4-CAAB-470E-B63F-B13D52A1DFFB}" type="presParOf" srcId="{FB52E631-4575-49B4-A766-D45658C4797F}" destId="{52B8DF70-9704-4F32-8B13-E04E56E2CE5B}" srcOrd="0" destOrd="0" presId="urn:microsoft.com/office/officeart/2005/8/layout/chevron1"/>
    <dgm:cxn modelId="{3268ACCC-B981-4C33-87A9-2A1438D9312D}" type="presParOf" srcId="{FB52E631-4575-49B4-A766-D45658C4797F}" destId="{A4630DAB-635A-4E45-B23F-72D172C887C1}" srcOrd="1" destOrd="0" presId="urn:microsoft.com/office/officeart/2005/8/layout/chevron1"/>
    <dgm:cxn modelId="{17327AD5-276E-4F1A-A65A-4690B49A0116}" type="presParOf" srcId="{FB52E631-4575-49B4-A766-D45658C4797F}" destId="{B39AB8A6-E1C1-46CE-8CA5-33D26F8B96D6}" srcOrd="2" destOrd="0" presId="urn:microsoft.com/office/officeart/2005/8/layout/chevron1"/>
    <dgm:cxn modelId="{4889167F-C718-4983-BC8C-A66510E13D44}" type="presParOf" srcId="{FB52E631-4575-49B4-A766-D45658C4797F}" destId="{AFBA52F7-7E4E-4F69-8205-BDAB8ACF8308}" srcOrd="3" destOrd="0" presId="urn:microsoft.com/office/officeart/2005/8/layout/chevron1"/>
    <dgm:cxn modelId="{DA5E706D-04B8-436C-9650-F3A545D97D95}" type="presParOf" srcId="{FB52E631-4575-49B4-A766-D45658C4797F}" destId="{B887D258-DEB3-4534-9299-67C1060190BB}" srcOrd="4" destOrd="0" presId="urn:microsoft.com/office/officeart/2005/8/layout/chevron1"/>
    <dgm:cxn modelId="{1A8150C6-46E1-4DCD-AE1C-9C2AAC9CEFA7}" type="presParOf" srcId="{FB52E631-4575-49B4-A766-D45658C4797F}" destId="{C79AF6EE-6110-431D-B82E-B052D2DBD7B2}" srcOrd="5" destOrd="0" presId="urn:microsoft.com/office/officeart/2005/8/layout/chevron1"/>
    <dgm:cxn modelId="{B00DDD3C-B85D-4283-9CAA-E7B86025E000}" type="presParOf" srcId="{FB52E631-4575-49B4-A766-D45658C4797F}" destId="{34855AF1-5431-484F-9E9E-1C00A40A08D7}" srcOrd="6" destOrd="0" presId="urn:microsoft.com/office/officeart/2005/8/layout/chevron1"/>
    <dgm:cxn modelId="{B4BFDC47-8D85-4441-84E2-DB2C3FF0233A}" type="presParOf" srcId="{FB52E631-4575-49B4-A766-D45658C4797F}" destId="{B172E655-7CB4-4FA4-9D9E-F1A058C58A1E}" srcOrd="7" destOrd="0" presId="urn:microsoft.com/office/officeart/2005/8/layout/chevron1"/>
    <dgm:cxn modelId="{DC131AB3-3C10-42F5-B9BD-488F96228209}" type="presParOf" srcId="{FB52E631-4575-49B4-A766-D45658C4797F}" destId="{B8E6054D-CA93-46D7-9521-FE3F0FF0EDCC}" srcOrd="8" destOrd="0" presId="urn:microsoft.com/office/officeart/2005/8/layout/chevron1"/>
    <dgm:cxn modelId="{797B6341-4C1C-49DB-8109-BDC76B9833C4}" type="presParOf" srcId="{FB52E631-4575-49B4-A766-D45658C4797F}" destId="{D3D98F33-AEAC-42D6-8F96-F5EBA6ECFA23}" srcOrd="9" destOrd="0" presId="urn:microsoft.com/office/officeart/2005/8/layout/chevron1"/>
    <dgm:cxn modelId="{8CB5A2E3-0CA6-42FA-AEAA-FEACEF7611FF}" type="presParOf" srcId="{FB52E631-4575-49B4-A766-D45658C4797F}" destId="{C6D00781-5EA3-44ED-ABC2-B21DCC500CCD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C8D84D-CBD9-4DF4-8D5B-85B0F5D9B05E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EE25640D-3435-440A-8E98-9465429CFABB}">
      <dgm:prSet phldrT="[Tekst]" custT="1"/>
      <dgm:spPr>
        <a:solidFill>
          <a:srgbClr val="70AA3C"/>
        </a:solidFill>
      </dgm:spPr>
      <dgm:t>
        <a:bodyPr/>
        <a:lstStyle/>
        <a:p>
          <a:pPr>
            <a:spcAft>
              <a:spcPts val="0"/>
            </a:spcAft>
          </a:pPr>
          <a:r>
            <a:rPr lang="pl-PL" sz="2800" b="1" i="0" dirty="0" smtClean="0"/>
            <a:t>Autobusy</a:t>
          </a:r>
          <a:r>
            <a:rPr lang="pl-PL" sz="2000" b="1" i="0" dirty="0" smtClean="0"/>
            <a:t/>
          </a:r>
          <a:br>
            <a:rPr lang="pl-PL" sz="2000" b="1" i="0" dirty="0" smtClean="0"/>
          </a:br>
          <a:r>
            <a:rPr lang="pl-PL" sz="2000" b="1" i="0" dirty="0" smtClean="0"/>
            <a:t>=</a:t>
          </a:r>
          <a:br>
            <a:rPr lang="pl-PL" sz="2000" b="1" i="0" dirty="0" smtClean="0"/>
          </a:br>
          <a:r>
            <a:rPr lang="pl-PL" sz="2800" b="1" i="0" dirty="0" smtClean="0"/>
            <a:t> ~60% </a:t>
          </a:r>
          <a:r>
            <a:rPr lang="pl-PL" sz="2000" b="1" i="0" dirty="0" smtClean="0"/>
            <a:t>miejskiego transportu</a:t>
          </a:r>
          <a:endParaRPr lang="pl-PL" sz="2000" b="1" i="0" dirty="0"/>
        </a:p>
      </dgm:t>
    </dgm:pt>
    <dgm:pt modelId="{1648CA40-39B6-41B9-A3A2-E48C425F1905}" type="parTrans" cxnId="{487300AE-0BA2-4A1D-869F-B0AD233E13D3}">
      <dgm:prSet/>
      <dgm:spPr/>
      <dgm:t>
        <a:bodyPr/>
        <a:lstStyle/>
        <a:p>
          <a:endParaRPr lang="pl-PL"/>
        </a:p>
      </dgm:t>
    </dgm:pt>
    <dgm:pt modelId="{A0D47985-EFD5-451C-A73D-D2C97D2FF2AD}" type="sibTrans" cxnId="{487300AE-0BA2-4A1D-869F-B0AD233E13D3}">
      <dgm:prSet/>
      <dgm:spPr>
        <a:solidFill>
          <a:srgbClr val="C8E3AF"/>
        </a:solidFill>
      </dgm:spPr>
      <dgm:t>
        <a:bodyPr/>
        <a:lstStyle/>
        <a:p>
          <a:endParaRPr lang="pl-PL"/>
        </a:p>
      </dgm:t>
    </dgm:pt>
    <dgm:pt modelId="{7A3836B9-9174-4952-858D-8B1140DD63C9}">
      <dgm:prSet phldrT="[Tekst]" custT="1"/>
      <dgm:spPr>
        <a:solidFill>
          <a:srgbClr val="8D8D8D"/>
        </a:solidFill>
      </dgm:spPr>
      <dgm:t>
        <a:bodyPr/>
        <a:lstStyle/>
        <a:p>
          <a:pPr>
            <a:spcAft>
              <a:spcPts val="0"/>
            </a:spcAft>
          </a:pPr>
          <a:r>
            <a:rPr lang="pl-PL" sz="1600" b="1" i="0" dirty="0" smtClean="0"/>
            <a:t>Autobusy </a:t>
          </a:r>
          <a:r>
            <a:rPr lang="pl-PL" sz="1800" b="1" i="0" dirty="0" smtClean="0"/>
            <a:t>diesla</a:t>
          </a:r>
        </a:p>
        <a:p>
          <a:pPr>
            <a:spcAft>
              <a:spcPts val="0"/>
            </a:spcAft>
          </a:pPr>
          <a:r>
            <a:rPr lang="pl-PL" sz="1600" b="1" i="0" dirty="0" smtClean="0"/>
            <a:t>= </a:t>
          </a:r>
          <a:br>
            <a:rPr lang="pl-PL" sz="1600" b="1" i="0" dirty="0" smtClean="0"/>
          </a:br>
          <a:r>
            <a:rPr lang="pl-PL" sz="1800" b="1" i="0" dirty="0" smtClean="0"/>
            <a:t>95% </a:t>
          </a:r>
          <a:r>
            <a:rPr lang="pl-PL" sz="1400" b="1" i="0" dirty="0" smtClean="0"/>
            <a:t/>
          </a:r>
          <a:br>
            <a:rPr lang="pl-PL" sz="1400" b="1" i="0" dirty="0" smtClean="0"/>
          </a:br>
          <a:r>
            <a:rPr lang="pl-PL" sz="1400" b="1" i="0" dirty="0" smtClean="0"/>
            <a:t>floty UE</a:t>
          </a:r>
          <a:endParaRPr lang="pl-PL" sz="1400" b="1" i="0" dirty="0"/>
        </a:p>
      </dgm:t>
    </dgm:pt>
    <dgm:pt modelId="{7E331ACA-40C0-4529-A8DF-4D54C43FAAD2}" type="parTrans" cxnId="{3FA0A788-7AF8-40E5-87D3-EB887F050049}">
      <dgm:prSet/>
      <dgm:spPr/>
      <dgm:t>
        <a:bodyPr/>
        <a:lstStyle/>
        <a:p>
          <a:endParaRPr lang="pl-PL"/>
        </a:p>
      </dgm:t>
    </dgm:pt>
    <dgm:pt modelId="{03EB1F59-029B-487F-B011-D27C1EF97BB5}" type="sibTrans" cxnId="{3FA0A788-7AF8-40E5-87D3-EB887F050049}">
      <dgm:prSet/>
      <dgm:spPr>
        <a:solidFill>
          <a:srgbClr val="C8E3AF"/>
        </a:solidFill>
      </dgm:spPr>
      <dgm:t>
        <a:bodyPr/>
        <a:lstStyle/>
        <a:p>
          <a:endParaRPr lang="pl-PL"/>
        </a:p>
      </dgm:t>
    </dgm:pt>
    <dgm:pt modelId="{D9D76925-2E8F-4D6F-B10C-67DB9AA41321}">
      <dgm:prSet phldrT="[Tekst]" custT="1"/>
      <dgm:spPr>
        <a:solidFill>
          <a:srgbClr val="575756"/>
        </a:solidFill>
      </dgm:spPr>
      <dgm:t>
        <a:bodyPr/>
        <a:lstStyle/>
        <a:p>
          <a:pPr>
            <a:spcAft>
              <a:spcPts val="0"/>
            </a:spcAft>
          </a:pPr>
          <a:r>
            <a:rPr lang="pl-PL" sz="1600" b="1" i="0" dirty="0" smtClean="0"/>
            <a:t>Silniki Euro3  </a:t>
          </a:r>
          <a:r>
            <a:rPr lang="pl-PL" sz="1200" b="0" i="0" dirty="0" smtClean="0"/>
            <a:t>lub starsze  </a:t>
          </a:r>
          <a:br>
            <a:rPr lang="pl-PL" sz="1200" b="0" i="0" dirty="0" smtClean="0"/>
          </a:br>
          <a:r>
            <a:rPr lang="pl-PL" sz="1600" b="1" i="0" dirty="0" smtClean="0"/>
            <a:t>=50% </a:t>
          </a:r>
          <a:r>
            <a:rPr lang="pl-PL" sz="1200" b="0" i="0" dirty="0" smtClean="0"/>
            <a:t>autobusów diesla</a:t>
          </a:r>
          <a:endParaRPr lang="pl-PL" sz="1200" b="0" i="0" dirty="0"/>
        </a:p>
      </dgm:t>
    </dgm:pt>
    <dgm:pt modelId="{01D62423-E6B5-406F-BAD9-451D3570F6FF}" type="parTrans" cxnId="{6BEDA174-5976-48C6-8B44-85DB03581944}">
      <dgm:prSet/>
      <dgm:spPr/>
      <dgm:t>
        <a:bodyPr/>
        <a:lstStyle/>
        <a:p>
          <a:endParaRPr lang="pl-PL"/>
        </a:p>
      </dgm:t>
    </dgm:pt>
    <dgm:pt modelId="{C78EB4EF-17B4-460F-AE57-62FDAA9EC8CB}" type="sibTrans" cxnId="{6BEDA174-5976-48C6-8B44-85DB03581944}">
      <dgm:prSet/>
      <dgm:spPr>
        <a:solidFill>
          <a:srgbClr val="C8E3AF"/>
        </a:solidFill>
      </dgm:spPr>
      <dgm:t>
        <a:bodyPr/>
        <a:lstStyle/>
        <a:p>
          <a:endParaRPr lang="pl-PL"/>
        </a:p>
      </dgm:t>
    </dgm:pt>
    <dgm:pt modelId="{C3E2DC3F-4F4A-4C7E-B1EF-5FCA660C08F3}" type="pres">
      <dgm:prSet presAssocID="{D2C8D84D-CBD9-4DF4-8D5B-85B0F5D9B05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0A45DF3-B6DF-46B9-858C-4B28A2E77E65}" type="pres">
      <dgm:prSet presAssocID="{EE25640D-3435-440A-8E98-9465429CFABB}" presName="gear1" presStyleLbl="node1" presStyleIdx="0" presStyleCnt="3" custLinFactNeighborX="13587" custLinFactNeighborY="-8405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8432B9A-76CE-4618-BE3C-2376CBF785A9}" type="pres">
      <dgm:prSet presAssocID="{EE25640D-3435-440A-8E98-9465429CFABB}" presName="gear1srcNode" presStyleLbl="node1" presStyleIdx="0" presStyleCnt="3"/>
      <dgm:spPr/>
      <dgm:t>
        <a:bodyPr/>
        <a:lstStyle/>
        <a:p>
          <a:endParaRPr lang="pl-PL"/>
        </a:p>
      </dgm:t>
    </dgm:pt>
    <dgm:pt modelId="{C7548CCD-187B-48D6-87B1-C8B37DF448A7}" type="pres">
      <dgm:prSet presAssocID="{EE25640D-3435-440A-8E98-9465429CFABB}" presName="gear1dstNode" presStyleLbl="node1" presStyleIdx="0" presStyleCnt="3"/>
      <dgm:spPr/>
      <dgm:t>
        <a:bodyPr/>
        <a:lstStyle/>
        <a:p>
          <a:endParaRPr lang="pl-PL"/>
        </a:p>
      </dgm:t>
    </dgm:pt>
    <dgm:pt modelId="{86EEFE5F-72CE-4123-84B6-02E3E63B0BA8}" type="pres">
      <dgm:prSet presAssocID="{7A3836B9-9174-4952-858D-8B1140DD63C9}" presName="gear2" presStyleLbl="node1" presStyleIdx="1" presStyleCnt="3" custLinFactX="67484" custLinFactNeighborX="100000" custLinFactNeighborY="31598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DE20EEF-1A9F-4C06-B2E1-57AE0581534E}" type="pres">
      <dgm:prSet presAssocID="{7A3836B9-9174-4952-858D-8B1140DD63C9}" presName="gear2srcNode" presStyleLbl="node1" presStyleIdx="1" presStyleCnt="3"/>
      <dgm:spPr/>
      <dgm:t>
        <a:bodyPr/>
        <a:lstStyle/>
        <a:p>
          <a:endParaRPr lang="pl-PL"/>
        </a:p>
      </dgm:t>
    </dgm:pt>
    <dgm:pt modelId="{F3BCC2A5-C559-42EC-B827-B4730A28E8FD}" type="pres">
      <dgm:prSet presAssocID="{7A3836B9-9174-4952-858D-8B1140DD63C9}" presName="gear2dstNode" presStyleLbl="node1" presStyleIdx="1" presStyleCnt="3"/>
      <dgm:spPr/>
      <dgm:t>
        <a:bodyPr/>
        <a:lstStyle/>
        <a:p>
          <a:endParaRPr lang="pl-PL"/>
        </a:p>
      </dgm:t>
    </dgm:pt>
    <dgm:pt modelId="{6CC99D7F-8F8F-4383-BA3F-F63367DF97B2}" type="pres">
      <dgm:prSet presAssocID="{D9D76925-2E8F-4D6F-B10C-67DB9AA41321}" presName="gear3" presStyleLbl="node1" presStyleIdx="2" presStyleCnt="3" custAng="21553433" custLinFactY="29720" custLinFactNeighborX="29045" custLinFactNeighborY="100000"/>
      <dgm:spPr/>
      <dgm:t>
        <a:bodyPr/>
        <a:lstStyle/>
        <a:p>
          <a:endParaRPr lang="pl-PL"/>
        </a:p>
      </dgm:t>
    </dgm:pt>
    <dgm:pt modelId="{A5607394-1CDF-438E-B26A-C198524D4AD6}" type="pres">
      <dgm:prSet presAssocID="{D9D76925-2E8F-4D6F-B10C-67DB9AA41321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5FCAB0-C780-44B7-86D3-EDFE3EB15C20}" type="pres">
      <dgm:prSet presAssocID="{D9D76925-2E8F-4D6F-B10C-67DB9AA41321}" presName="gear3srcNode" presStyleLbl="node1" presStyleIdx="2" presStyleCnt="3"/>
      <dgm:spPr/>
      <dgm:t>
        <a:bodyPr/>
        <a:lstStyle/>
        <a:p>
          <a:endParaRPr lang="pl-PL"/>
        </a:p>
      </dgm:t>
    </dgm:pt>
    <dgm:pt modelId="{5AED0FF1-2DDC-4453-AEA8-F8D52CBE5D16}" type="pres">
      <dgm:prSet presAssocID="{D9D76925-2E8F-4D6F-B10C-67DB9AA41321}" presName="gear3dstNode" presStyleLbl="node1" presStyleIdx="2" presStyleCnt="3"/>
      <dgm:spPr/>
      <dgm:t>
        <a:bodyPr/>
        <a:lstStyle/>
        <a:p>
          <a:endParaRPr lang="pl-PL"/>
        </a:p>
      </dgm:t>
    </dgm:pt>
    <dgm:pt modelId="{1AAE1BD7-298F-4C52-8A60-64BD6D74B358}" type="pres">
      <dgm:prSet presAssocID="{A0D47985-EFD5-451C-A73D-D2C97D2FF2AD}" presName="connector1" presStyleLbl="sibTrans2D1" presStyleIdx="0" presStyleCnt="3" custLinFactNeighborX="13344" custLinFactNeighborY="-67165"/>
      <dgm:spPr/>
      <dgm:t>
        <a:bodyPr/>
        <a:lstStyle/>
        <a:p>
          <a:endParaRPr lang="pl-PL"/>
        </a:p>
      </dgm:t>
    </dgm:pt>
    <dgm:pt modelId="{79FD74C5-2495-42F8-AB91-5ABE1C1BBEAA}" type="pres">
      <dgm:prSet presAssocID="{03EB1F59-029B-487F-B011-D27C1EF97BB5}" presName="connector2" presStyleLbl="sibTrans2D1" presStyleIdx="1" presStyleCnt="3" custAng="10577444" custLinFactX="37132" custLinFactNeighborX="100000" custLinFactNeighborY="37409"/>
      <dgm:spPr/>
      <dgm:t>
        <a:bodyPr/>
        <a:lstStyle/>
        <a:p>
          <a:endParaRPr lang="pl-PL"/>
        </a:p>
      </dgm:t>
    </dgm:pt>
    <dgm:pt modelId="{4380DBF1-7170-4713-9898-941FB3E4BA9A}" type="pres">
      <dgm:prSet presAssocID="{C78EB4EF-17B4-460F-AE57-62FDAA9EC8CB}" presName="connector3" presStyleLbl="sibTrans2D1" presStyleIdx="2" presStyleCnt="3" custAng="17347318" custFlipVert="0" custFlipHor="1" custScaleX="117948" custScaleY="109295" custLinFactNeighborX="17192" custLinFactNeighborY="96401"/>
      <dgm:spPr/>
      <dgm:t>
        <a:bodyPr/>
        <a:lstStyle/>
        <a:p>
          <a:endParaRPr lang="pl-PL"/>
        </a:p>
      </dgm:t>
    </dgm:pt>
  </dgm:ptLst>
  <dgm:cxnLst>
    <dgm:cxn modelId="{F3C835C6-DE3C-4746-8D30-1BCC6DC4C0F6}" type="presOf" srcId="{EE25640D-3435-440A-8E98-9465429CFABB}" destId="{C7548CCD-187B-48D6-87B1-C8B37DF448A7}" srcOrd="2" destOrd="0" presId="urn:microsoft.com/office/officeart/2005/8/layout/gear1"/>
    <dgm:cxn modelId="{2E2F2B7B-985F-450A-B864-468E91EA0D10}" type="presOf" srcId="{A0D47985-EFD5-451C-A73D-D2C97D2FF2AD}" destId="{1AAE1BD7-298F-4C52-8A60-64BD6D74B358}" srcOrd="0" destOrd="0" presId="urn:microsoft.com/office/officeart/2005/8/layout/gear1"/>
    <dgm:cxn modelId="{6A22CBF6-0916-45D0-BEAC-353ECF34698F}" type="presOf" srcId="{7A3836B9-9174-4952-858D-8B1140DD63C9}" destId="{86EEFE5F-72CE-4123-84B6-02E3E63B0BA8}" srcOrd="0" destOrd="0" presId="urn:microsoft.com/office/officeart/2005/8/layout/gear1"/>
    <dgm:cxn modelId="{3FA0A788-7AF8-40E5-87D3-EB887F050049}" srcId="{D2C8D84D-CBD9-4DF4-8D5B-85B0F5D9B05E}" destId="{7A3836B9-9174-4952-858D-8B1140DD63C9}" srcOrd="1" destOrd="0" parTransId="{7E331ACA-40C0-4529-A8DF-4D54C43FAAD2}" sibTransId="{03EB1F59-029B-487F-B011-D27C1EF97BB5}"/>
    <dgm:cxn modelId="{ED4C8058-6EBD-4210-8065-D9137C140C6F}" type="presOf" srcId="{EE25640D-3435-440A-8E98-9465429CFABB}" destId="{C0A45DF3-B6DF-46B9-858C-4B28A2E77E65}" srcOrd="0" destOrd="0" presId="urn:microsoft.com/office/officeart/2005/8/layout/gear1"/>
    <dgm:cxn modelId="{6BEDA174-5976-48C6-8B44-85DB03581944}" srcId="{D2C8D84D-CBD9-4DF4-8D5B-85B0F5D9B05E}" destId="{D9D76925-2E8F-4D6F-B10C-67DB9AA41321}" srcOrd="2" destOrd="0" parTransId="{01D62423-E6B5-406F-BAD9-451D3570F6FF}" sibTransId="{C78EB4EF-17B4-460F-AE57-62FDAA9EC8CB}"/>
    <dgm:cxn modelId="{1ED0A28F-E56B-4430-97A8-25E997D24D33}" type="presOf" srcId="{D9D76925-2E8F-4D6F-B10C-67DB9AA41321}" destId="{5AED0FF1-2DDC-4453-AEA8-F8D52CBE5D16}" srcOrd="3" destOrd="0" presId="urn:microsoft.com/office/officeart/2005/8/layout/gear1"/>
    <dgm:cxn modelId="{A6B7DBE0-ED01-4A69-AFCE-F71129D01EBC}" type="presOf" srcId="{EE25640D-3435-440A-8E98-9465429CFABB}" destId="{28432B9A-76CE-4618-BE3C-2376CBF785A9}" srcOrd="1" destOrd="0" presId="urn:microsoft.com/office/officeart/2005/8/layout/gear1"/>
    <dgm:cxn modelId="{CD221F1E-6F6E-4986-B019-DFCCA98ECE10}" type="presOf" srcId="{C78EB4EF-17B4-460F-AE57-62FDAA9EC8CB}" destId="{4380DBF1-7170-4713-9898-941FB3E4BA9A}" srcOrd="0" destOrd="0" presId="urn:microsoft.com/office/officeart/2005/8/layout/gear1"/>
    <dgm:cxn modelId="{6EB21930-595F-4FA6-960A-5026CEDA8454}" type="presOf" srcId="{7A3836B9-9174-4952-858D-8B1140DD63C9}" destId="{F3BCC2A5-C559-42EC-B827-B4730A28E8FD}" srcOrd="2" destOrd="0" presId="urn:microsoft.com/office/officeart/2005/8/layout/gear1"/>
    <dgm:cxn modelId="{487300AE-0BA2-4A1D-869F-B0AD233E13D3}" srcId="{D2C8D84D-CBD9-4DF4-8D5B-85B0F5D9B05E}" destId="{EE25640D-3435-440A-8E98-9465429CFABB}" srcOrd="0" destOrd="0" parTransId="{1648CA40-39B6-41B9-A3A2-E48C425F1905}" sibTransId="{A0D47985-EFD5-451C-A73D-D2C97D2FF2AD}"/>
    <dgm:cxn modelId="{22644C4D-59DB-4BF0-98B7-9E534008BA8C}" type="presOf" srcId="{D9D76925-2E8F-4D6F-B10C-67DB9AA41321}" destId="{A5607394-1CDF-438E-B26A-C198524D4AD6}" srcOrd="1" destOrd="0" presId="urn:microsoft.com/office/officeart/2005/8/layout/gear1"/>
    <dgm:cxn modelId="{C9BE1EDF-C299-4E53-A36E-EE911A08213A}" type="presOf" srcId="{D9D76925-2E8F-4D6F-B10C-67DB9AA41321}" destId="{6CC99D7F-8F8F-4383-BA3F-F63367DF97B2}" srcOrd="0" destOrd="0" presId="urn:microsoft.com/office/officeart/2005/8/layout/gear1"/>
    <dgm:cxn modelId="{66773E82-A358-4204-93B6-7F37C52841EA}" type="presOf" srcId="{7A3836B9-9174-4952-858D-8B1140DD63C9}" destId="{5DE20EEF-1A9F-4C06-B2E1-57AE0581534E}" srcOrd="1" destOrd="0" presId="urn:microsoft.com/office/officeart/2005/8/layout/gear1"/>
    <dgm:cxn modelId="{C3EB0BFC-21F9-4940-8912-7546BEFAD070}" type="presOf" srcId="{D2C8D84D-CBD9-4DF4-8D5B-85B0F5D9B05E}" destId="{C3E2DC3F-4F4A-4C7E-B1EF-5FCA660C08F3}" srcOrd="0" destOrd="0" presId="urn:microsoft.com/office/officeart/2005/8/layout/gear1"/>
    <dgm:cxn modelId="{E1B5CA4A-4EAC-4184-9919-406A61A8DB17}" type="presOf" srcId="{D9D76925-2E8F-4D6F-B10C-67DB9AA41321}" destId="{425FCAB0-C780-44B7-86D3-EDFE3EB15C20}" srcOrd="2" destOrd="0" presId="urn:microsoft.com/office/officeart/2005/8/layout/gear1"/>
    <dgm:cxn modelId="{816C67FA-791D-4527-9002-8A3C71ECE980}" type="presOf" srcId="{03EB1F59-029B-487F-B011-D27C1EF97BB5}" destId="{79FD74C5-2495-42F8-AB91-5ABE1C1BBEAA}" srcOrd="0" destOrd="0" presId="urn:microsoft.com/office/officeart/2005/8/layout/gear1"/>
    <dgm:cxn modelId="{36B4255C-8627-46CC-BA7C-5D2142CC8502}" type="presParOf" srcId="{C3E2DC3F-4F4A-4C7E-B1EF-5FCA660C08F3}" destId="{C0A45DF3-B6DF-46B9-858C-4B28A2E77E65}" srcOrd="0" destOrd="0" presId="urn:microsoft.com/office/officeart/2005/8/layout/gear1"/>
    <dgm:cxn modelId="{4E658473-B905-4F78-B8BE-E0F9DDDBF44A}" type="presParOf" srcId="{C3E2DC3F-4F4A-4C7E-B1EF-5FCA660C08F3}" destId="{28432B9A-76CE-4618-BE3C-2376CBF785A9}" srcOrd="1" destOrd="0" presId="urn:microsoft.com/office/officeart/2005/8/layout/gear1"/>
    <dgm:cxn modelId="{2EB6CFF5-01CF-4FD9-8434-962EE4DCEE3D}" type="presParOf" srcId="{C3E2DC3F-4F4A-4C7E-B1EF-5FCA660C08F3}" destId="{C7548CCD-187B-48D6-87B1-C8B37DF448A7}" srcOrd="2" destOrd="0" presId="urn:microsoft.com/office/officeart/2005/8/layout/gear1"/>
    <dgm:cxn modelId="{0446FB79-7998-438D-8566-C2E17883288A}" type="presParOf" srcId="{C3E2DC3F-4F4A-4C7E-B1EF-5FCA660C08F3}" destId="{86EEFE5F-72CE-4123-84B6-02E3E63B0BA8}" srcOrd="3" destOrd="0" presId="urn:microsoft.com/office/officeart/2005/8/layout/gear1"/>
    <dgm:cxn modelId="{F8353461-21A9-4B0B-905E-8C799743EEF9}" type="presParOf" srcId="{C3E2DC3F-4F4A-4C7E-B1EF-5FCA660C08F3}" destId="{5DE20EEF-1A9F-4C06-B2E1-57AE0581534E}" srcOrd="4" destOrd="0" presId="urn:microsoft.com/office/officeart/2005/8/layout/gear1"/>
    <dgm:cxn modelId="{DA42D4A0-78CE-46E3-8992-036CD3C2B9FF}" type="presParOf" srcId="{C3E2DC3F-4F4A-4C7E-B1EF-5FCA660C08F3}" destId="{F3BCC2A5-C559-42EC-B827-B4730A28E8FD}" srcOrd="5" destOrd="0" presId="urn:microsoft.com/office/officeart/2005/8/layout/gear1"/>
    <dgm:cxn modelId="{314043F6-03BE-4A47-9A43-FC06E294101F}" type="presParOf" srcId="{C3E2DC3F-4F4A-4C7E-B1EF-5FCA660C08F3}" destId="{6CC99D7F-8F8F-4383-BA3F-F63367DF97B2}" srcOrd="6" destOrd="0" presId="urn:microsoft.com/office/officeart/2005/8/layout/gear1"/>
    <dgm:cxn modelId="{CD432A72-F751-4079-AB21-676692D09BC6}" type="presParOf" srcId="{C3E2DC3F-4F4A-4C7E-B1EF-5FCA660C08F3}" destId="{A5607394-1CDF-438E-B26A-C198524D4AD6}" srcOrd="7" destOrd="0" presId="urn:microsoft.com/office/officeart/2005/8/layout/gear1"/>
    <dgm:cxn modelId="{351E1EDB-CD18-42DD-BDC8-8D4DCFE0D54A}" type="presParOf" srcId="{C3E2DC3F-4F4A-4C7E-B1EF-5FCA660C08F3}" destId="{425FCAB0-C780-44B7-86D3-EDFE3EB15C20}" srcOrd="8" destOrd="0" presId="urn:microsoft.com/office/officeart/2005/8/layout/gear1"/>
    <dgm:cxn modelId="{19A2A76B-6109-44E7-86A2-2B52CD8CED35}" type="presParOf" srcId="{C3E2DC3F-4F4A-4C7E-B1EF-5FCA660C08F3}" destId="{5AED0FF1-2DDC-4453-AEA8-F8D52CBE5D16}" srcOrd="9" destOrd="0" presId="urn:microsoft.com/office/officeart/2005/8/layout/gear1"/>
    <dgm:cxn modelId="{CC59B690-AEF4-45EC-87D1-54C70A603C35}" type="presParOf" srcId="{C3E2DC3F-4F4A-4C7E-B1EF-5FCA660C08F3}" destId="{1AAE1BD7-298F-4C52-8A60-64BD6D74B358}" srcOrd="10" destOrd="0" presId="urn:microsoft.com/office/officeart/2005/8/layout/gear1"/>
    <dgm:cxn modelId="{2B097957-C2BA-4CC7-A418-21B1873250EC}" type="presParOf" srcId="{C3E2DC3F-4F4A-4C7E-B1EF-5FCA660C08F3}" destId="{79FD74C5-2495-42F8-AB91-5ABE1C1BBEAA}" srcOrd="11" destOrd="0" presId="urn:microsoft.com/office/officeart/2005/8/layout/gear1"/>
    <dgm:cxn modelId="{AEF23FA4-F56E-4292-AD52-6CA3FB23055B}" type="presParOf" srcId="{C3E2DC3F-4F4A-4C7E-B1EF-5FCA660C08F3}" destId="{4380DBF1-7170-4713-9898-941FB3E4BA9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B8DF70-9704-4F32-8B13-E04E56E2CE5B}">
      <dsp:nvSpPr>
        <dsp:cNvPr id="0" name=""/>
        <dsp:cNvSpPr/>
      </dsp:nvSpPr>
      <dsp:spPr>
        <a:xfrm>
          <a:off x="1673" y="394905"/>
          <a:ext cx="622643" cy="249057"/>
        </a:xfrm>
        <a:prstGeom prst="chevron">
          <a:avLst/>
        </a:prstGeom>
        <a:solidFill>
          <a:srgbClr val="A0CA3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700" kern="1200" dirty="0" smtClean="0">
              <a:latin typeface="+mj-lt"/>
            </a:rPr>
            <a:t>20 kW</a:t>
          </a:r>
          <a:endParaRPr lang="en-GB" sz="700" kern="1200" dirty="0">
            <a:latin typeface="+mj-lt"/>
          </a:endParaRPr>
        </a:p>
      </dsp:txBody>
      <dsp:txXfrm>
        <a:off x="126202" y="394905"/>
        <a:ext cx="373586" cy="249057"/>
      </dsp:txXfrm>
    </dsp:sp>
    <dsp:sp modelId="{B39AB8A6-E1C1-46CE-8CA5-33D26F8B96D6}">
      <dsp:nvSpPr>
        <dsp:cNvPr id="0" name=""/>
        <dsp:cNvSpPr/>
      </dsp:nvSpPr>
      <dsp:spPr>
        <a:xfrm>
          <a:off x="562052" y="394905"/>
          <a:ext cx="622643" cy="2490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700" kern="1200" dirty="0" smtClean="0">
              <a:latin typeface="+mj-lt"/>
            </a:rPr>
            <a:t>40 kW</a:t>
          </a:r>
          <a:endParaRPr lang="en-GB" sz="700" kern="1200" dirty="0">
            <a:latin typeface="+mj-lt"/>
          </a:endParaRPr>
        </a:p>
      </dsp:txBody>
      <dsp:txXfrm>
        <a:off x="686581" y="394905"/>
        <a:ext cx="373586" cy="249057"/>
      </dsp:txXfrm>
    </dsp:sp>
    <dsp:sp modelId="{B887D258-DEB3-4534-9299-67C1060190BB}">
      <dsp:nvSpPr>
        <dsp:cNvPr id="0" name=""/>
        <dsp:cNvSpPr/>
      </dsp:nvSpPr>
      <dsp:spPr>
        <a:xfrm>
          <a:off x="1122432" y="394905"/>
          <a:ext cx="622643" cy="249057"/>
        </a:xfrm>
        <a:prstGeom prst="chevron">
          <a:avLst/>
        </a:prstGeom>
        <a:solidFill>
          <a:srgbClr val="668B3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700" kern="1200" dirty="0" smtClean="0">
              <a:latin typeface="+mj-lt"/>
            </a:rPr>
            <a:t>80 kW</a:t>
          </a:r>
          <a:endParaRPr lang="en-GB" sz="700" kern="1200" dirty="0">
            <a:latin typeface="+mj-lt"/>
          </a:endParaRPr>
        </a:p>
      </dsp:txBody>
      <dsp:txXfrm>
        <a:off x="1246961" y="394905"/>
        <a:ext cx="373586" cy="249057"/>
      </dsp:txXfrm>
    </dsp:sp>
    <dsp:sp modelId="{34855AF1-5431-484F-9E9E-1C00A40A08D7}">
      <dsp:nvSpPr>
        <dsp:cNvPr id="0" name=""/>
        <dsp:cNvSpPr/>
      </dsp:nvSpPr>
      <dsp:spPr>
        <a:xfrm>
          <a:off x="1682811" y="394905"/>
          <a:ext cx="622643" cy="249057"/>
        </a:xfrm>
        <a:prstGeom prst="chevron">
          <a:avLst/>
        </a:prstGeom>
        <a:solidFill>
          <a:srgbClr val="3C522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700" kern="1200" dirty="0" smtClean="0">
              <a:latin typeface="+mj-lt"/>
            </a:rPr>
            <a:t>200 kW</a:t>
          </a:r>
          <a:endParaRPr lang="en-GB" sz="700" kern="1200" dirty="0">
            <a:latin typeface="+mj-lt"/>
          </a:endParaRPr>
        </a:p>
      </dsp:txBody>
      <dsp:txXfrm>
        <a:off x="1807340" y="394905"/>
        <a:ext cx="373586" cy="249057"/>
      </dsp:txXfrm>
    </dsp:sp>
    <dsp:sp modelId="{B8E6054D-CA93-46D7-9521-FE3F0FF0EDCC}">
      <dsp:nvSpPr>
        <dsp:cNvPr id="0" name=""/>
        <dsp:cNvSpPr/>
      </dsp:nvSpPr>
      <dsp:spPr>
        <a:xfrm>
          <a:off x="2243190" y="394905"/>
          <a:ext cx="622643" cy="249057"/>
        </a:xfrm>
        <a:prstGeom prst="chevron">
          <a:avLst/>
        </a:prstGeom>
        <a:solidFill>
          <a:srgbClr val="4E4E4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700" kern="1200" dirty="0" smtClean="0">
              <a:latin typeface="+mj-lt"/>
            </a:rPr>
            <a:t>300 kW</a:t>
          </a:r>
          <a:endParaRPr lang="en-GB" sz="700" kern="1200" dirty="0">
            <a:latin typeface="+mj-lt"/>
          </a:endParaRPr>
        </a:p>
      </dsp:txBody>
      <dsp:txXfrm>
        <a:off x="2367719" y="394905"/>
        <a:ext cx="373586" cy="249057"/>
      </dsp:txXfrm>
    </dsp:sp>
    <dsp:sp modelId="{C6D00781-5EA3-44ED-ABC2-B21DCC500CCD}">
      <dsp:nvSpPr>
        <dsp:cNvPr id="0" name=""/>
        <dsp:cNvSpPr/>
      </dsp:nvSpPr>
      <dsp:spPr>
        <a:xfrm>
          <a:off x="2803569" y="394905"/>
          <a:ext cx="622643" cy="249057"/>
        </a:xfrm>
        <a:prstGeom prst="chevron">
          <a:avLst/>
        </a:prstGeom>
        <a:solidFill>
          <a:srgbClr val="8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700" kern="1200" dirty="0" smtClean="0">
              <a:latin typeface="+mj-lt"/>
            </a:rPr>
            <a:t>450 kW</a:t>
          </a:r>
          <a:endParaRPr lang="en-GB" sz="700" kern="1200" dirty="0">
            <a:latin typeface="+mj-lt"/>
          </a:endParaRPr>
        </a:p>
      </dsp:txBody>
      <dsp:txXfrm>
        <a:off x="2928098" y="394905"/>
        <a:ext cx="373586" cy="2490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45DF3-B6DF-46B9-858C-4B28A2E77E65}">
      <dsp:nvSpPr>
        <dsp:cNvPr id="0" name=""/>
        <dsp:cNvSpPr/>
      </dsp:nvSpPr>
      <dsp:spPr>
        <a:xfrm>
          <a:off x="4132942" y="0"/>
          <a:ext cx="2786473" cy="2786473"/>
        </a:xfrm>
        <a:prstGeom prst="gear9">
          <a:avLst/>
        </a:prstGeom>
        <a:solidFill>
          <a:srgbClr val="70AA3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l-PL" sz="2800" b="1" i="0" kern="1200" dirty="0" smtClean="0"/>
            <a:t>Autobusy</a:t>
          </a:r>
          <a:r>
            <a:rPr lang="pl-PL" sz="2000" b="1" i="0" kern="1200" dirty="0" smtClean="0"/>
            <a:t/>
          </a:r>
          <a:br>
            <a:rPr lang="pl-PL" sz="2000" b="1" i="0" kern="1200" dirty="0" smtClean="0"/>
          </a:br>
          <a:r>
            <a:rPr lang="pl-PL" sz="2000" b="1" i="0" kern="1200" dirty="0" smtClean="0"/>
            <a:t>=</a:t>
          </a:r>
          <a:br>
            <a:rPr lang="pl-PL" sz="2000" b="1" i="0" kern="1200" dirty="0" smtClean="0"/>
          </a:br>
          <a:r>
            <a:rPr lang="pl-PL" sz="2800" b="1" i="0" kern="1200" dirty="0" smtClean="0"/>
            <a:t> ~60% </a:t>
          </a:r>
          <a:r>
            <a:rPr lang="pl-PL" sz="2000" b="1" i="0" kern="1200" dirty="0" smtClean="0"/>
            <a:t>miejskiego transportu</a:t>
          </a:r>
          <a:endParaRPr lang="pl-PL" sz="2000" b="1" i="0" kern="1200" dirty="0"/>
        </a:p>
      </dsp:txBody>
      <dsp:txXfrm>
        <a:off x="4693147" y="652718"/>
        <a:ext cx="1666063" cy="1432305"/>
      </dsp:txXfrm>
    </dsp:sp>
    <dsp:sp modelId="{86EEFE5F-72CE-4123-84B6-02E3E63B0BA8}">
      <dsp:nvSpPr>
        <dsp:cNvPr id="0" name=""/>
        <dsp:cNvSpPr/>
      </dsp:nvSpPr>
      <dsp:spPr>
        <a:xfrm>
          <a:off x="5527230" y="2261562"/>
          <a:ext cx="2026526" cy="2026526"/>
        </a:xfrm>
        <a:prstGeom prst="gear6">
          <a:avLst/>
        </a:prstGeom>
        <a:solidFill>
          <a:srgbClr val="8D8D8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l-PL" sz="1600" b="1" i="0" kern="1200" dirty="0" smtClean="0"/>
            <a:t>Autobusy </a:t>
          </a:r>
          <a:r>
            <a:rPr lang="pl-PL" sz="1800" b="1" i="0" kern="1200" dirty="0" smtClean="0"/>
            <a:t>diesla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l-PL" sz="1600" b="1" i="0" kern="1200" dirty="0" smtClean="0"/>
            <a:t>= </a:t>
          </a:r>
          <a:br>
            <a:rPr lang="pl-PL" sz="1600" b="1" i="0" kern="1200" dirty="0" smtClean="0"/>
          </a:br>
          <a:r>
            <a:rPr lang="pl-PL" sz="1800" b="1" i="0" kern="1200" dirty="0" smtClean="0"/>
            <a:t>95% </a:t>
          </a:r>
          <a:r>
            <a:rPr lang="pl-PL" sz="1400" b="1" i="0" kern="1200" dirty="0" smtClean="0"/>
            <a:t/>
          </a:r>
          <a:br>
            <a:rPr lang="pl-PL" sz="1400" b="1" i="0" kern="1200" dirty="0" smtClean="0"/>
          </a:br>
          <a:r>
            <a:rPr lang="pl-PL" sz="1400" b="1" i="0" kern="1200" dirty="0" smtClean="0"/>
            <a:t>floty UE</a:t>
          </a:r>
          <a:endParaRPr lang="pl-PL" sz="1400" b="1" i="0" kern="1200" dirty="0"/>
        </a:p>
      </dsp:txBody>
      <dsp:txXfrm>
        <a:off x="6037414" y="2774830"/>
        <a:ext cx="1006158" cy="999990"/>
      </dsp:txXfrm>
    </dsp:sp>
    <dsp:sp modelId="{6CC99D7F-8F8F-4383-BA3F-F63367DF97B2}">
      <dsp:nvSpPr>
        <dsp:cNvPr id="0" name=""/>
        <dsp:cNvSpPr/>
      </dsp:nvSpPr>
      <dsp:spPr>
        <a:xfrm rot="20653433">
          <a:off x="3974510" y="2874190"/>
          <a:ext cx="1985581" cy="1985581"/>
        </a:xfrm>
        <a:prstGeom prst="gear6">
          <a:avLst/>
        </a:prstGeom>
        <a:solidFill>
          <a:srgbClr val="5757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l-PL" sz="1600" b="1" i="0" kern="1200" dirty="0" smtClean="0"/>
            <a:t>Silniki Euro3  </a:t>
          </a:r>
          <a:r>
            <a:rPr lang="pl-PL" sz="1200" b="0" i="0" kern="1200" dirty="0" smtClean="0"/>
            <a:t>lub starsze  </a:t>
          </a:r>
          <a:br>
            <a:rPr lang="pl-PL" sz="1200" b="0" i="0" kern="1200" dirty="0" smtClean="0"/>
          </a:br>
          <a:r>
            <a:rPr lang="pl-PL" sz="1600" b="1" i="0" kern="1200" dirty="0" smtClean="0"/>
            <a:t>=50% </a:t>
          </a:r>
          <a:r>
            <a:rPr lang="pl-PL" sz="1200" b="0" i="0" kern="1200" dirty="0" smtClean="0"/>
            <a:t>autobusów diesla</a:t>
          </a:r>
          <a:endParaRPr lang="pl-PL" sz="1200" b="0" i="0" kern="1200" dirty="0"/>
        </a:p>
      </dsp:txBody>
      <dsp:txXfrm rot="900000">
        <a:off x="4410006" y="3309686"/>
        <a:ext cx="1114589" cy="1114589"/>
      </dsp:txXfrm>
    </dsp:sp>
    <dsp:sp modelId="{1AAE1BD7-298F-4C52-8A60-64BD6D74B358}">
      <dsp:nvSpPr>
        <dsp:cNvPr id="0" name=""/>
        <dsp:cNvSpPr/>
      </dsp:nvSpPr>
      <dsp:spPr>
        <a:xfrm>
          <a:off x="4025713" y="-541730"/>
          <a:ext cx="3566685" cy="3566685"/>
        </a:xfrm>
        <a:prstGeom prst="circularArrow">
          <a:avLst>
            <a:gd name="adj1" fmla="val 4687"/>
            <a:gd name="adj2" fmla="val 299029"/>
            <a:gd name="adj3" fmla="val 2533679"/>
            <a:gd name="adj4" fmla="val 15824052"/>
            <a:gd name="adj5" fmla="val 5469"/>
          </a:avLst>
        </a:prstGeom>
        <a:solidFill>
          <a:srgbClr val="C8E3A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FD74C5-2495-42F8-AB91-5ABE1C1BBEAA}">
      <dsp:nvSpPr>
        <dsp:cNvPr id="0" name=""/>
        <dsp:cNvSpPr/>
      </dsp:nvSpPr>
      <dsp:spPr>
        <a:xfrm rot="10577444">
          <a:off x="5327896" y="2138509"/>
          <a:ext cx="2591420" cy="259142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C8E3A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0DBF1-7170-4713-9898-941FB3E4BA9A}">
      <dsp:nvSpPr>
        <dsp:cNvPr id="0" name=""/>
        <dsp:cNvSpPr/>
      </dsp:nvSpPr>
      <dsp:spPr>
        <a:xfrm rot="4252682" flipH="1">
          <a:off x="3038516" y="2348124"/>
          <a:ext cx="3295552" cy="305378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C8E3A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C0AB6-AEFE-497F-8162-D1091C9F9BF5}" type="datetimeFigureOut">
              <a:rPr lang="pl-PL" smtClean="0"/>
              <a:t>2017-06-13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A8E56-7D61-4361-846C-8F9CAC8EDE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1546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A49D-C3F7-46B2-B38A-45582066AABF}" type="datetimeFigureOut">
              <a:rPr lang="pl-PL" smtClean="0"/>
              <a:t>2017-06-13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0F23-FF58-41CF-BE25-0F51EA1897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060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A49D-C3F7-46B2-B38A-45582066AABF}" type="datetimeFigureOut">
              <a:rPr lang="pl-PL" smtClean="0"/>
              <a:t>2017-06-13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0F23-FF58-41CF-BE25-0F51EA1897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9149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A49D-C3F7-46B2-B38A-45582066AABF}" type="datetimeFigureOut">
              <a:rPr lang="pl-PL" smtClean="0"/>
              <a:t>2017-06-13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0F23-FF58-41CF-BE25-0F51EA1897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208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A49D-C3F7-46B2-B38A-45582066AABF}" type="datetimeFigureOut">
              <a:rPr lang="pl-PL" smtClean="0"/>
              <a:t>2017-06-13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0F23-FF58-41CF-BE25-0F51EA1897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533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A49D-C3F7-46B2-B38A-45582066AABF}" type="datetimeFigureOut">
              <a:rPr lang="pl-PL" smtClean="0"/>
              <a:t>2017-06-13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0F23-FF58-41CF-BE25-0F51EA1897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4958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A49D-C3F7-46B2-B38A-45582066AABF}" type="datetimeFigureOut">
              <a:rPr lang="pl-PL" smtClean="0"/>
              <a:t>2017-06-13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0F23-FF58-41CF-BE25-0F51EA1897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937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A49D-C3F7-46B2-B38A-45582066AABF}" type="datetimeFigureOut">
              <a:rPr lang="pl-PL" smtClean="0"/>
              <a:t>2017-06-13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0F23-FF58-41CF-BE25-0F51EA1897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3720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A49D-C3F7-46B2-B38A-45582066AABF}" type="datetimeFigureOut">
              <a:rPr lang="pl-PL" smtClean="0"/>
              <a:t>2017-06-13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0F23-FF58-41CF-BE25-0F51EA1897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951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A49D-C3F7-46B2-B38A-45582066AABF}" type="datetimeFigureOut">
              <a:rPr lang="pl-PL" smtClean="0"/>
              <a:t>2017-06-13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0F23-FF58-41CF-BE25-0F51EA1897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49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A49D-C3F7-46B2-B38A-45582066AABF}" type="datetimeFigureOut">
              <a:rPr lang="pl-PL" smtClean="0"/>
              <a:t>2017-06-13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0F23-FF58-41CF-BE25-0F51EA1897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2686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A49D-C3F7-46B2-B38A-45582066AABF}" type="datetimeFigureOut">
              <a:rPr lang="pl-PL" smtClean="0"/>
              <a:t>2017-06-13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0F23-FF58-41CF-BE25-0F51EA1897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7472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AA49D-C3F7-46B2-B38A-45582066AABF}" type="datetimeFigureOut">
              <a:rPr lang="pl-PL" smtClean="0"/>
              <a:t>2017-06-13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10F23-FF58-41CF-BE25-0F51EA1897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640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4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microsoft.com/office/2007/relationships/diagramDrawing" Target="../diagrams/drawing1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7" b="4521"/>
          <a:stretch/>
        </p:blipFill>
        <p:spPr>
          <a:xfrm>
            <a:off x="2279" y="0"/>
            <a:ext cx="12216821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1" y="4440981"/>
            <a:ext cx="6025142" cy="190076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903288" y="5713637"/>
            <a:ext cx="5443537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050" dirty="0" smtClean="0">
                <a:solidFill>
                  <a:srgbClr val="575756"/>
                </a:solidFill>
                <a:latin typeface="Fira Sans SemiBold" panose="020B0603050000020004" pitchFamily="34" charset="0"/>
              </a:rPr>
              <a:t>Rzeszów, 9.6.2017 </a:t>
            </a:r>
            <a:endParaRPr lang="pl-PL" sz="1050" dirty="0">
              <a:solidFill>
                <a:srgbClr val="575756"/>
              </a:solidFill>
              <a:latin typeface="Fira Sans SemiBold" panose="020B06030500000200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012" y="5391363"/>
            <a:ext cx="146955" cy="256381"/>
          </a:xfrm>
          <a:prstGeom prst="rect">
            <a:avLst/>
          </a:prstGeom>
        </p:spPr>
      </p:pic>
      <p:sp>
        <p:nvSpPr>
          <p:cNvPr id="8" name="pole tekstowe 6"/>
          <p:cNvSpPr txBox="1">
            <a:spLocks noChangeArrowheads="1"/>
          </p:cNvSpPr>
          <p:nvPr/>
        </p:nvSpPr>
        <p:spPr bwMode="auto">
          <a:xfrm>
            <a:off x="2193924" y="4768850"/>
            <a:ext cx="2244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2800" b="1" dirty="0" smtClean="0">
                <a:solidFill>
                  <a:srgbClr val="575756"/>
                </a:solidFill>
                <a:latin typeface="Fira Sans SemiBold" panose="020B0603050000020004" pitchFamily="34" charset="0"/>
              </a:rPr>
              <a:t>RYNEK</a:t>
            </a:r>
            <a:endParaRPr lang="pl-PL" altLang="pl-PL" sz="2800" b="1" dirty="0">
              <a:solidFill>
                <a:srgbClr val="575756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9" name="pole tekstowe 11"/>
          <p:cNvSpPr txBox="1">
            <a:spLocks noChangeArrowheads="1"/>
          </p:cNvSpPr>
          <p:nvPr/>
        </p:nvSpPr>
        <p:spPr bwMode="auto">
          <a:xfrm>
            <a:off x="2193926" y="5187771"/>
            <a:ext cx="28830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2800" b="1" dirty="0">
                <a:solidFill>
                  <a:srgbClr val="83C04C"/>
                </a:solidFill>
                <a:latin typeface="Fira Sans SemiBold" panose="020B0603050000020004" pitchFamily="34" charset="0"/>
              </a:rPr>
              <a:t>e</a:t>
            </a:r>
            <a:r>
              <a:rPr lang="pl-PL" altLang="pl-PL" sz="2800" b="1" dirty="0" smtClean="0">
                <a:solidFill>
                  <a:srgbClr val="83C04C"/>
                </a:solidFill>
                <a:latin typeface="Fira Sans SemiBold" panose="020B0603050000020004" pitchFamily="34" charset="0"/>
              </a:rPr>
              <a:t>lektrobusów</a:t>
            </a:r>
            <a:endParaRPr lang="pl-PL" altLang="pl-PL" sz="2800" b="1" dirty="0">
              <a:solidFill>
                <a:srgbClr val="83C04C"/>
              </a:solidFill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33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"/>
          <p:cNvSpPr>
            <a:spLocks/>
          </p:cNvSpPr>
          <p:nvPr/>
        </p:nvSpPr>
        <p:spPr bwMode="auto">
          <a:xfrm>
            <a:off x="0" y="0"/>
            <a:ext cx="3463925" cy="6140895"/>
          </a:xfrm>
          <a:custGeom>
            <a:avLst/>
            <a:gdLst>
              <a:gd name="T0" fmla="*/ 0 w 3848100"/>
              <a:gd name="T1" fmla="*/ 6858000 h 6858000"/>
              <a:gd name="T2" fmla="*/ 3848100 w 3848100"/>
              <a:gd name="T3" fmla="*/ 6858000 h 6858000"/>
              <a:gd name="T4" fmla="*/ 3848100 w 3848100"/>
              <a:gd name="T5" fmla="*/ 0 h 6858000"/>
              <a:gd name="T6" fmla="*/ 0 w 3848100"/>
              <a:gd name="T7" fmla="*/ 0 h 6858000"/>
              <a:gd name="T8" fmla="*/ 0 w 3848100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8100" h="6858000">
                <a:moveTo>
                  <a:pt x="0" y="6858000"/>
                </a:moveTo>
                <a:lnTo>
                  <a:pt x="3848100" y="6858000"/>
                </a:lnTo>
                <a:lnTo>
                  <a:pt x="38481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83BD41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6" name="Rectangle 154"/>
          <p:cNvSpPr>
            <a:spLocks noChangeArrowheads="1"/>
          </p:cNvSpPr>
          <p:nvPr/>
        </p:nvSpPr>
        <p:spPr bwMode="auto">
          <a:xfrm>
            <a:off x="4422077" y="4713732"/>
            <a:ext cx="24177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500" dirty="0">
                <a:solidFill>
                  <a:srgbClr val="83BD4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  <a:t>całkowita średnia </a:t>
            </a:r>
            <a:br>
              <a:rPr lang="pl-PL" altLang="pl-PL" sz="1500" dirty="0">
                <a:solidFill>
                  <a:srgbClr val="83BD4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</a:br>
            <a:r>
              <a:rPr lang="pl-PL" altLang="pl-PL" sz="1500" b="1" dirty="0">
                <a:solidFill>
                  <a:srgbClr val="83BD4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  <a:t>redukcja kosztów paliwa </a:t>
            </a:r>
            <a:br>
              <a:rPr lang="pl-PL" altLang="pl-PL" sz="1500" b="1" dirty="0">
                <a:solidFill>
                  <a:srgbClr val="83BD4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</a:br>
            <a:r>
              <a:rPr lang="pl-PL" altLang="pl-PL" sz="1500" dirty="0">
                <a:solidFill>
                  <a:srgbClr val="83BD4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  <a:t>w Polsce, w skali roku *</a:t>
            </a:r>
          </a:p>
        </p:txBody>
      </p:sp>
      <p:sp>
        <p:nvSpPr>
          <p:cNvPr id="7" name="Rectangle 181"/>
          <p:cNvSpPr/>
          <p:nvPr/>
        </p:nvSpPr>
        <p:spPr>
          <a:xfrm>
            <a:off x="8062913" y="4267137"/>
            <a:ext cx="36957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solidFill>
                  <a:schemeClr val="bg1">
                    <a:lumMod val="50000"/>
                  </a:schemeClr>
                </a:solidFill>
                <a:latin typeface="+mn-lt"/>
                <a:ea typeface="Fira Sans" panose="020B0503050000020004" pitchFamily="34" charset="0"/>
                <a:cs typeface="Times New Roman" panose="02020603050405020304" pitchFamily="18" charset="0"/>
              </a:rPr>
              <a:t>Stanowi to aż </a:t>
            </a:r>
            <a:r>
              <a:rPr lang="pl-PL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Fira Sans" panose="020B0503050000020004" pitchFamily="34" charset="0"/>
                <a:cs typeface="Times New Roman" panose="02020603050405020304" pitchFamily="18" charset="0"/>
              </a:rPr>
              <a:t>15% łącznej wartości importu 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  <a:latin typeface="+mn-lt"/>
                <a:ea typeface="Fira Sans" panose="020B0503050000020004" pitchFamily="34" charset="0"/>
                <a:cs typeface="Times New Roman" panose="02020603050405020304" pitchFamily="18" charset="0"/>
              </a:rPr>
              <a:t>olejów ropy naftowej niesurowej, benzyny, nafty, olejów napędowych, opałowych i innych do Polski w 2015 roku</a:t>
            </a:r>
            <a:endParaRPr lang="pl-PL" sz="1400" b="1" dirty="0">
              <a:solidFill>
                <a:schemeClr val="bg1">
                  <a:lumMod val="50000"/>
                </a:schemeClr>
              </a:solidFill>
              <a:latin typeface="+mn-lt"/>
              <a:ea typeface="Fira Sans" panose="020B050305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466463" y="235776"/>
            <a:ext cx="67167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dirty="0">
                <a:solidFill>
                  <a:srgbClr val="84BF42"/>
                </a:solidFill>
                <a:latin typeface="Fira Sans Medium" panose="020B0603050000020004" pitchFamily="34" charset="0"/>
              </a:rPr>
              <a:t>Efekty zastąpienia wszystkich miejskich autobusów spalinowych w Polsce autobusami elektrycznymi Solaris</a:t>
            </a:r>
          </a:p>
        </p:txBody>
      </p:sp>
      <p:pic>
        <p:nvPicPr>
          <p:cNvPr id="9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7774">
            <a:off x="5430139" y="3355785"/>
            <a:ext cx="77311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301427" y="1795844"/>
            <a:ext cx="11271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>
                <a:solidFill>
                  <a:srgbClr val="84BF42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  <a:t>1,02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>
                <a:solidFill>
                  <a:srgbClr val="84BF42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  <a:t>mld zł </a:t>
            </a:r>
          </a:p>
        </p:txBody>
      </p:sp>
      <p:pic>
        <p:nvPicPr>
          <p:cNvPr id="11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298" y="3035237"/>
            <a:ext cx="7207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43868">
            <a:off x="6217223" y="3738501"/>
            <a:ext cx="2476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27"/>
          <p:cNvSpPr/>
          <p:nvPr/>
        </p:nvSpPr>
        <p:spPr>
          <a:xfrm>
            <a:off x="4417060" y="5341366"/>
            <a:ext cx="3457575" cy="246221"/>
          </a:xfrm>
          <a:prstGeom prst="rect">
            <a:avLst/>
          </a:prstGeom>
        </p:spPr>
        <p:txBody>
          <a:bodyPr l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Fira Sans" panose="020B0503050000020004" pitchFamily="34" charset="0"/>
              </a:rPr>
              <a:t>*     W skali roku</a:t>
            </a:r>
            <a:endParaRPr lang="pl-PL" sz="1000" b="1" dirty="0">
              <a:solidFill>
                <a:schemeClr val="bg1">
                  <a:lumMod val="50000"/>
                </a:schemeClr>
              </a:solidFill>
              <a:latin typeface="+mj-lt"/>
              <a:ea typeface="Fira Sans" panose="020B0503050000020004" pitchFamily="34" charset="0"/>
            </a:endParaRPr>
          </a:p>
        </p:txBody>
      </p:sp>
      <p:pic>
        <p:nvPicPr>
          <p:cNvPr id="14" name="Obraz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950" y="1826070"/>
            <a:ext cx="836613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1664145"/>
            <a:ext cx="5842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1845120"/>
            <a:ext cx="7969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"/>
          <p:cNvGrpSpPr>
            <a:grpSpLocks/>
          </p:cNvGrpSpPr>
          <p:nvPr/>
        </p:nvGrpSpPr>
        <p:grpSpPr bwMode="auto">
          <a:xfrm>
            <a:off x="10945813" y="1522857"/>
            <a:ext cx="600075" cy="303213"/>
            <a:chOff x="7429144" y="2333812"/>
            <a:chExt cx="774254" cy="392042"/>
          </a:xfrm>
        </p:grpSpPr>
        <p:sp>
          <p:nvSpPr>
            <p:cNvPr id="18" name="Freeform 162"/>
            <p:cNvSpPr>
              <a:spLocks noEditPoints="1"/>
            </p:cNvSpPr>
            <p:nvPr/>
          </p:nvSpPr>
          <p:spPr bwMode="auto">
            <a:xfrm>
              <a:off x="7429144" y="2333812"/>
              <a:ext cx="774254" cy="392042"/>
            </a:xfrm>
            <a:custGeom>
              <a:avLst/>
              <a:gdLst>
                <a:gd name="T0" fmla="*/ 2147483646 w 242"/>
                <a:gd name="T1" fmla="*/ 308147938 h 134"/>
                <a:gd name="T2" fmla="*/ 2147483646 w 242"/>
                <a:gd name="T3" fmla="*/ 308147938 h 134"/>
                <a:gd name="T4" fmla="*/ 2147483646 w 242"/>
                <a:gd name="T5" fmla="*/ 119836122 h 134"/>
                <a:gd name="T6" fmla="*/ 2147483646 w 242"/>
                <a:gd name="T7" fmla="*/ 0 h 134"/>
                <a:gd name="T8" fmla="*/ 143307377 w 242"/>
                <a:gd name="T9" fmla="*/ 0 h 134"/>
                <a:gd name="T10" fmla="*/ 0 w 242"/>
                <a:gd name="T11" fmla="*/ 119836122 h 134"/>
                <a:gd name="T12" fmla="*/ 0 w 242"/>
                <a:gd name="T13" fmla="*/ 1035716450 h 134"/>
                <a:gd name="T14" fmla="*/ 143307377 w 242"/>
                <a:gd name="T15" fmla="*/ 1146992013 h 134"/>
                <a:gd name="T16" fmla="*/ 2147483646 w 242"/>
                <a:gd name="T17" fmla="*/ 1146992013 h 134"/>
                <a:gd name="T18" fmla="*/ 2147483646 w 242"/>
                <a:gd name="T19" fmla="*/ 1035716450 h 134"/>
                <a:gd name="T20" fmla="*/ 2147483646 w 242"/>
                <a:gd name="T21" fmla="*/ 847404634 h 134"/>
                <a:gd name="T22" fmla="*/ 2147483646 w 242"/>
                <a:gd name="T23" fmla="*/ 847404634 h 134"/>
                <a:gd name="T24" fmla="*/ 2147483646 w 242"/>
                <a:gd name="T25" fmla="*/ 736129071 h 134"/>
                <a:gd name="T26" fmla="*/ 2147483646 w 242"/>
                <a:gd name="T27" fmla="*/ 410862942 h 134"/>
                <a:gd name="T28" fmla="*/ 2147483646 w 242"/>
                <a:gd name="T29" fmla="*/ 308147938 h 134"/>
                <a:gd name="T30" fmla="*/ 2147483646 w 242"/>
                <a:gd name="T31" fmla="*/ 736129071 h 134"/>
                <a:gd name="T32" fmla="*/ 2147483646 w 242"/>
                <a:gd name="T33" fmla="*/ 761807822 h 134"/>
                <a:gd name="T34" fmla="*/ 2147483646 w 242"/>
                <a:gd name="T35" fmla="*/ 761807822 h 134"/>
                <a:gd name="T36" fmla="*/ 2147483646 w 242"/>
                <a:gd name="T37" fmla="*/ 804607691 h 134"/>
                <a:gd name="T38" fmla="*/ 2147483646 w 242"/>
                <a:gd name="T39" fmla="*/ 1035716450 h 134"/>
                <a:gd name="T40" fmla="*/ 2147483646 w 242"/>
                <a:gd name="T41" fmla="*/ 1069955760 h 134"/>
                <a:gd name="T42" fmla="*/ 143307377 w 242"/>
                <a:gd name="T43" fmla="*/ 1069955760 h 134"/>
                <a:gd name="T44" fmla="*/ 102361498 w 242"/>
                <a:gd name="T45" fmla="*/ 1035716450 h 134"/>
                <a:gd name="T46" fmla="*/ 102361498 w 242"/>
                <a:gd name="T47" fmla="*/ 119836122 h 134"/>
                <a:gd name="T48" fmla="*/ 143307377 w 242"/>
                <a:gd name="T49" fmla="*/ 85596812 h 134"/>
                <a:gd name="T50" fmla="*/ 2147483646 w 242"/>
                <a:gd name="T51" fmla="*/ 85596812 h 134"/>
                <a:gd name="T52" fmla="*/ 2147483646 w 242"/>
                <a:gd name="T53" fmla="*/ 119836122 h 134"/>
                <a:gd name="T54" fmla="*/ 2147483646 w 242"/>
                <a:gd name="T55" fmla="*/ 342384322 h 134"/>
                <a:gd name="T56" fmla="*/ 2147483646 w 242"/>
                <a:gd name="T57" fmla="*/ 385184191 h 134"/>
                <a:gd name="T58" fmla="*/ 2147483646 w 242"/>
                <a:gd name="T59" fmla="*/ 385184191 h 134"/>
                <a:gd name="T60" fmla="*/ 2147483646 w 242"/>
                <a:gd name="T61" fmla="*/ 410862942 h 134"/>
                <a:gd name="T62" fmla="*/ 2147483646 w 242"/>
                <a:gd name="T63" fmla="*/ 736129071 h 13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2" h="134">
                  <a:moveTo>
                    <a:pt x="229" y="36"/>
                  </a:moveTo>
                  <a:cubicBezTo>
                    <a:pt x="224" y="36"/>
                    <a:pt x="224" y="36"/>
                    <a:pt x="224" y="36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6"/>
                    <a:pt x="218" y="0"/>
                    <a:pt x="21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8"/>
                    <a:pt x="6" y="134"/>
                    <a:pt x="14" y="134"/>
                  </a:cubicBezTo>
                  <a:cubicBezTo>
                    <a:pt x="210" y="134"/>
                    <a:pt x="210" y="134"/>
                    <a:pt x="210" y="134"/>
                  </a:cubicBezTo>
                  <a:cubicBezTo>
                    <a:pt x="218" y="134"/>
                    <a:pt x="224" y="128"/>
                    <a:pt x="224" y="121"/>
                  </a:cubicBezTo>
                  <a:cubicBezTo>
                    <a:pt x="224" y="99"/>
                    <a:pt x="224" y="99"/>
                    <a:pt x="224" y="99"/>
                  </a:cubicBezTo>
                  <a:cubicBezTo>
                    <a:pt x="229" y="99"/>
                    <a:pt x="229" y="99"/>
                    <a:pt x="229" y="99"/>
                  </a:cubicBezTo>
                  <a:cubicBezTo>
                    <a:pt x="236" y="99"/>
                    <a:pt x="242" y="93"/>
                    <a:pt x="242" y="86"/>
                  </a:cubicBezTo>
                  <a:cubicBezTo>
                    <a:pt x="242" y="48"/>
                    <a:pt x="242" y="48"/>
                    <a:pt x="242" y="48"/>
                  </a:cubicBezTo>
                  <a:cubicBezTo>
                    <a:pt x="242" y="41"/>
                    <a:pt x="236" y="36"/>
                    <a:pt x="229" y="36"/>
                  </a:cubicBezTo>
                  <a:close/>
                  <a:moveTo>
                    <a:pt x="232" y="86"/>
                  </a:moveTo>
                  <a:cubicBezTo>
                    <a:pt x="232" y="88"/>
                    <a:pt x="231" y="89"/>
                    <a:pt x="229" y="89"/>
                  </a:cubicBezTo>
                  <a:cubicBezTo>
                    <a:pt x="219" y="89"/>
                    <a:pt x="219" y="89"/>
                    <a:pt x="219" y="89"/>
                  </a:cubicBezTo>
                  <a:cubicBezTo>
                    <a:pt x="216" y="89"/>
                    <a:pt x="214" y="91"/>
                    <a:pt x="214" y="94"/>
                  </a:cubicBezTo>
                  <a:cubicBezTo>
                    <a:pt x="214" y="121"/>
                    <a:pt x="214" y="121"/>
                    <a:pt x="214" y="121"/>
                  </a:cubicBezTo>
                  <a:cubicBezTo>
                    <a:pt x="214" y="123"/>
                    <a:pt x="212" y="125"/>
                    <a:pt x="210" y="125"/>
                  </a:cubicBezTo>
                  <a:cubicBezTo>
                    <a:pt x="14" y="125"/>
                    <a:pt x="14" y="125"/>
                    <a:pt x="14" y="125"/>
                  </a:cubicBezTo>
                  <a:cubicBezTo>
                    <a:pt x="12" y="125"/>
                    <a:pt x="10" y="123"/>
                    <a:pt x="10" y="12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1"/>
                    <a:pt x="12" y="10"/>
                    <a:pt x="14" y="10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2" y="10"/>
                    <a:pt x="214" y="11"/>
                    <a:pt x="214" y="14"/>
                  </a:cubicBezTo>
                  <a:cubicBezTo>
                    <a:pt x="214" y="40"/>
                    <a:pt x="214" y="40"/>
                    <a:pt x="214" y="40"/>
                  </a:cubicBezTo>
                  <a:cubicBezTo>
                    <a:pt x="214" y="43"/>
                    <a:pt x="216" y="45"/>
                    <a:pt x="219" y="45"/>
                  </a:cubicBezTo>
                  <a:cubicBezTo>
                    <a:pt x="229" y="45"/>
                    <a:pt x="229" y="45"/>
                    <a:pt x="229" y="45"/>
                  </a:cubicBezTo>
                  <a:cubicBezTo>
                    <a:pt x="231" y="45"/>
                    <a:pt x="232" y="47"/>
                    <a:pt x="232" y="48"/>
                  </a:cubicBezTo>
                  <a:lnTo>
                    <a:pt x="232" y="86"/>
                  </a:lnTo>
                  <a:close/>
                </a:path>
              </a:pathLst>
            </a:custGeom>
            <a:solidFill>
              <a:srgbClr val="84BF42"/>
            </a:solidFill>
            <a:ln w="12700">
              <a:solidFill>
                <a:srgbClr val="84BF42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Rounded Rectangle 53"/>
            <p:cNvSpPr/>
            <p:nvPr/>
          </p:nvSpPr>
          <p:spPr>
            <a:xfrm>
              <a:off x="7502882" y="2401548"/>
              <a:ext cx="575569" cy="252466"/>
            </a:xfrm>
            <a:prstGeom prst="roundRect">
              <a:avLst>
                <a:gd name="adj" fmla="val 4523"/>
              </a:avLst>
            </a:prstGeom>
            <a:solidFill>
              <a:srgbClr val="C1E663"/>
            </a:solidFill>
            <a:ln w="38100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/>
            </a:p>
          </p:txBody>
        </p:sp>
      </p:grpSp>
      <p:grpSp>
        <p:nvGrpSpPr>
          <p:cNvPr id="20" name="Group 923"/>
          <p:cNvGrpSpPr/>
          <p:nvPr/>
        </p:nvGrpSpPr>
        <p:grpSpPr>
          <a:xfrm>
            <a:off x="10878159" y="1940794"/>
            <a:ext cx="751489" cy="814341"/>
            <a:chOff x="5983288" y="7151688"/>
            <a:chExt cx="436562" cy="473075"/>
          </a:xfrm>
          <a:solidFill>
            <a:srgbClr val="84BF42"/>
          </a:solidFill>
        </p:grpSpPr>
        <p:sp>
          <p:nvSpPr>
            <p:cNvPr id="21" name="Freeform 292"/>
            <p:cNvSpPr>
              <a:spLocks noEditPoints="1"/>
            </p:cNvSpPr>
            <p:nvPr/>
          </p:nvSpPr>
          <p:spPr bwMode="auto">
            <a:xfrm>
              <a:off x="6018213" y="7151688"/>
              <a:ext cx="363538" cy="473075"/>
            </a:xfrm>
            <a:custGeom>
              <a:avLst/>
              <a:gdLst>
                <a:gd name="T0" fmla="*/ 191 w 196"/>
                <a:gd name="T1" fmla="*/ 36 h 255"/>
                <a:gd name="T2" fmla="*/ 43 w 196"/>
                <a:gd name="T3" fmla="*/ 0 h 255"/>
                <a:gd name="T4" fmla="*/ 6 w 196"/>
                <a:gd name="T5" fmla="*/ 37 h 255"/>
                <a:gd name="T6" fmla="*/ 0 w 196"/>
                <a:gd name="T7" fmla="*/ 185 h 255"/>
                <a:gd name="T8" fmla="*/ 1 w 196"/>
                <a:gd name="T9" fmla="*/ 194 h 255"/>
                <a:gd name="T10" fmla="*/ 6 w 196"/>
                <a:gd name="T11" fmla="*/ 237 h 255"/>
                <a:gd name="T12" fmla="*/ 44 w 196"/>
                <a:gd name="T13" fmla="*/ 255 h 255"/>
                <a:gd name="T14" fmla="*/ 62 w 196"/>
                <a:gd name="T15" fmla="*/ 223 h 255"/>
                <a:gd name="T16" fmla="*/ 132 w 196"/>
                <a:gd name="T17" fmla="*/ 237 h 255"/>
                <a:gd name="T18" fmla="*/ 170 w 196"/>
                <a:gd name="T19" fmla="*/ 255 h 255"/>
                <a:gd name="T20" fmla="*/ 188 w 196"/>
                <a:gd name="T21" fmla="*/ 209 h 255"/>
                <a:gd name="T22" fmla="*/ 196 w 196"/>
                <a:gd name="T23" fmla="*/ 144 h 255"/>
                <a:gd name="T24" fmla="*/ 43 w 196"/>
                <a:gd name="T25" fmla="*/ 10 h 255"/>
                <a:gd name="T26" fmla="*/ 179 w 196"/>
                <a:gd name="T27" fmla="*/ 31 h 255"/>
                <a:gd name="T28" fmla="*/ 43 w 196"/>
                <a:gd name="T29" fmla="*/ 10 h 255"/>
                <a:gd name="T30" fmla="*/ 181 w 196"/>
                <a:gd name="T31" fmla="*/ 41 h 255"/>
                <a:gd name="T32" fmla="*/ 186 w 196"/>
                <a:gd name="T33" fmla="*/ 145 h 255"/>
                <a:gd name="T34" fmla="*/ 11 w 196"/>
                <a:gd name="T35" fmla="*/ 144 h 255"/>
                <a:gd name="T36" fmla="*/ 52 w 196"/>
                <a:gd name="T37" fmla="*/ 237 h 255"/>
                <a:gd name="T38" fmla="*/ 24 w 196"/>
                <a:gd name="T39" fmla="*/ 245 h 255"/>
                <a:gd name="T40" fmla="*/ 16 w 196"/>
                <a:gd name="T41" fmla="*/ 223 h 255"/>
                <a:gd name="T42" fmla="*/ 52 w 196"/>
                <a:gd name="T43" fmla="*/ 237 h 255"/>
                <a:gd name="T44" fmla="*/ 16 w 196"/>
                <a:gd name="T45" fmla="*/ 203 h 255"/>
                <a:gd name="T46" fmla="*/ 11 w 196"/>
                <a:gd name="T47" fmla="*/ 191 h 255"/>
                <a:gd name="T48" fmla="*/ 11 w 196"/>
                <a:gd name="T49" fmla="*/ 185 h 255"/>
                <a:gd name="T50" fmla="*/ 186 w 196"/>
                <a:gd name="T51" fmla="*/ 155 h 255"/>
                <a:gd name="T52" fmla="*/ 179 w 196"/>
                <a:gd name="T53" fmla="*/ 204 h 255"/>
                <a:gd name="T54" fmla="*/ 178 w 196"/>
                <a:gd name="T55" fmla="*/ 212 h 255"/>
                <a:gd name="T56" fmla="*/ 170 w 196"/>
                <a:gd name="T57" fmla="*/ 245 h 255"/>
                <a:gd name="T58" fmla="*/ 142 w 196"/>
                <a:gd name="T59" fmla="*/ 237 h 255"/>
                <a:gd name="T60" fmla="*/ 178 w 196"/>
                <a:gd name="T61" fmla="*/ 223 h 255"/>
                <a:gd name="T62" fmla="*/ 170 w 196"/>
                <a:gd name="T63" fmla="*/ 24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6" h="255">
                  <a:moveTo>
                    <a:pt x="191" y="37"/>
                  </a:moveTo>
                  <a:cubicBezTo>
                    <a:pt x="191" y="37"/>
                    <a:pt x="191" y="36"/>
                    <a:pt x="191" y="36"/>
                  </a:cubicBezTo>
                  <a:cubicBezTo>
                    <a:pt x="188" y="18"/>
                    <a:pt x="175" y="0"/>
                    <a:pt x="15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2" y="0"/>
                    <a:pt x="9" y="18"/>
                    <a:pt x="6" y="36"/>
                  </a:cubicBezTo>
                  <a:cubicBezTo>
                    <a:pt x="6" y="36"/>
                    <a:pt x="6" y="37"/>
                    <a:pt x="6" y="37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1" y="190"/>
                    <a:pt x="1" y="193"/>
                  </a:cubicBezTo>
                  <a:cubicBezTo>
                    <a:pt x="1" y="194"/>
                    <a:pt x="1" y="194"/>
                    <a:pt x="1" y="194"/>
                  </a:cubicBezTo>
                  <a:cubicBezTo>
                    <a:pt x="2" y="198"/>
                    <a:pt x="4" y="201"/>
                    <a:pt x="6" y="205"/>
                  </a:cubicBezTo>
                  <a:cubicBezTo>
                    <a:pt x="6" y="237"/>
                    <a:pt x="6" y="237"/>
                    <a:pt x="6" y="237"/>
                  </a:cubicBezTo>
                  <a:cubicBezTo>
                    <a:pt x="6" y="247"/>
                    <a:pt x="14" y="255"/>
                    <a:pt x="24" y="255"/>
                  </a:cubicBezTo>
                  <a:cubicBezTo>
                    <a:pt x="44" y="255"/>
                    <a:pt x="44" y="255"/>
                    <a:pt x="44" y="255"/>
                  </a:cubicBezTo>
                  <a:cubicBezTo>
                    <a:pt x="54" y="255"/>
                    <a:pt x="62" y="247"/>
                    <a:pt x="62" y="237"/>
                  </a:cubicBezTo>
                  <a:cubicBezTo>
                    <a:pt x="62" y="223"/>
                    <a:pt x="62" y="223"/>
                    <a:pt x="62" y="223"/>
                  </a:cubicBezTo>
                  <a:cubicBezTo>
                    <a:pt x="132" y="223"/>
                    <a:pt x="132" y="223"/>
                    <a:pt x="132" y="223"/>
                  </a:cubicBezTo>
                  <a:cubicBezTo>
                    <a:pt x="132" y="237"/>
                    <a:pt x="132" y="237"/>
                    <a:pt x="132" y="237"/>
                  </a:cubicBezTo>
                  <a:cubicBezTo>
                    <a:pt x="132" y="247"/>
                    <a:pt x="140" y="255"/>
                    <a:pt x="150" y="255"/>
                  </a:cubicBezTo>
                  <a:cubicBezTo>
                    <a:pt x="170" y="255"/>
                    <a:pt x="170" y="255"/>
                    <a:pt x="170" y="255"/>
                  </a:cubicBezTo>
                  <a:cubicBezTo>
                    <a:pt x="180" y="255"/>
                    <a:pt x="188" y="247"/>
                    <a:pt x="188" y="237"/>
                  </a:cubicBezTo>
                  <a:cubicBezTo>
                    <a:pt x="188" y="209"/>
                    <a:pt x="188" y="209"/>
                    <a:pt x="188" y="209"/>
                  </a:cubicBezTo>
                  <a:cubicBezTo>
                    <a:pt x="193" y="202"/>
                    <a:pt x="196" y="193"/>
                    <a:pt x="196" y="185"/>
                  </a:cubicBezTo>
                  <a:cubicBezTo>
                    <a:pt x="196" y="144"/>
                    <a:pt x="196" y="144"/>
                    <a:pt x="196" y="144"/>
                  </a:cubicBezTo>
                  <a:lnTo>
                    <a:pt x="191" y="37"/>
                  </a:lnTo>
                  <a:close/>
                  <a:moveTo>
                    <a:pt x="43" y="10"/>
                  </a:moveTo>
                  <a:cubicBezTo>
                    <a:pt x="154" y="10"/>
                    <a:pt x="154" y="10"/>
                    <a:pt x="154" y="10"/>
                  </a:cubicBezTo>
                  <a:cubicBezTo>
                    <a:pt x="167" y="10"/>
                    <a:pt x="175" y="20"/>
                    <a:pt x="179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22" y="20"/>
                    <a:pt x="31" y="10"/>
                    <a:pt x="43" y="10"/>
                  </a:cubicBezTo>
                  <a:close/>
                  <a:moveTo>
                    <a:pt x="16" y="41"/>
                  </a:moveTo>
                  <a:cubicBezTo>
                    <a:pt x="181" y="41"/>
                    <a:pt x="181" y="41"/>
                    <a:pt x="181" y="41"/>
                  </a:cubicBezTo>
                  <a:cubicBezTo>
                    <a:pt x="186" y="144"/>
                    <a:pt x="186" y="144"/>
                    <a:pt x="186" y="144"/>
                  </a:cubicBezTo>
                  <a:cubicBezTo>
                    <a:pt x="186" y="145"/>
                    <a:pt x="186" y="145"/>
                    <a:pt x="186" y="145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1" y="144"/>
                    <a:pt x="11" y="144"/>
                    <a:pt x="11" y="144"/>
                  </a:cubicBezTo>
                  <a:lnTo>
                    <a:pt x="16" y="41"/>
                  </a:lnTo>
                  <a:close/>
                  <a:moveTo>
                    <a:pt x="52" y="237"/>
                  </a:moveTo>
                  <a:cubicBezTo>
                    <a:pt x="52" y="241"/>
                    <a:pt x="48" y="245"/>
                    <a:pt x="4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0" y="245"/>
                    <a:pt x="16" y="241"/>
                    <a:pt x="16" y="237"/>
                  </a:cubicBezTo>
                  <a:cubicBezTo>
                    <a:pt x="16" y="223"/>
                    <a:pt x="16" y="223"/>
                    <a:pt x="16" y="223"/>
                  </a:cubicBezTo>
                  <a:cubicBezTo>
                    <a:pt x="52" y="223"/>
                    <a:pt x="52" y="223"/>
                    <a:pt x="52" y="223"/>
                  </a:cubicBezTo>
                  <a:lnTo>
                    <a:pt x="52" y="237"/>
                  </a:lnTo>
                  <a:close/>
                  <a:moveTo>
                    <a:pt x="16" y="212"/>
                  </a:moveTo>
                  <a:cubicBezTo>
                    <a:pt x="16" y="203"/>
                    <a:pt x="16" y="203"/>
                    <a:pt x="16" y="203"/>
                  </a:cubicBezTo>
                  <a:cubicBezTo>
                    <a:pt x="16" y="202"/>
                    <a:pt x="16" y="201"/>
                    <a:pt x="15" y="201"/>
                  </a:cubicBezTo>
                  <a:cubicBezTo>
                    <a:pt x="14" y="198"/>
                    <a:pt x="12" y="195"/>
                    <a:pt x="11" y="191"/>
                  </a:cubicBezTo>
                  <a:cubicBezTo>
                    <a:pt x="11" y="191"/>
                    <a:pt x="11" y="191"/>
                    <a:pt x="11" y="191"/>
                  </a:cubicBezTo>
                  <a:cubicBezTo>
                    <a:pt x="11" y="189"/>
                    <a:pt x="11" y="187"/>
                    <a:pt x="11" y="185"/>
                  </a:cubicBezTo>
                  <a:cubicBezTo>
                    <a:pt x="11" y="155"/>
                    <a:pt x="11" y="155"/>
                    <a:pt x="11" y="155"/>
                  </a:cubicBezTo>
                  <a:cubicBezTo>
                    <a:pt x="186" y="155"/>
                    <a:pt x="186" y="155"/>
                    <a:pt x="186" y="155"/>
                  </a:cubicBezTo>
                  <a:cubicBezTo>
                    <a:pt x="186" y="185"/>
                    <a:pt x="186" y="185"/>
                    <a:pt x="186" y="185"/>
                  </a:cubicBezTo>
                  <a:cubicBezTo>
                    <a:pt x="186" y="191"/>
                    <a:pt x="183" y="199"/>
                    <a:pt x="179" y="204"/>
                  </a:cubicBezTo>
                  <a:cubicBezTo>
                    <a:pt x="178" y="205"/>
                    <a:pt x="178" y="206"/>
                    <a:pt x="178" y="207"/>
                  </a:cubicBezTo>
                  <a:cubicBezTo>
                    <a:pt x="178" y="212"/>
                    <a:pt x="178" y="212"/>
                    <a:pt x="178" y="212"/>
                  </a:cubicBezTo>
                  <a:lnTo>
                    <a:pt x="16" y="212"/>
                  </a:lnTo>
                  <a:close/>
                  <a:moveTo>
                    <a:pt x="170" y="245"/>
                  </a:moveTo>
                  <a:cubicBezTo>
                    <a:pt x="150" y="245"/>
                    <a:pt x="150" y="245"/>
                    <a:pt x="150" y="245"/>
                  </a:cubicBezTo>
                  <a:cubicBezTo>
                    <a:pt x="146" y="245"/>
                    <a:pt x="142" y="241"/>
                    <a:pt x="142" y="237"/>
                  </a:cubicBezTo>
                  <a:cubicBezTo>
                    <a:pt x="142" y="223"/>
                    <a:pt x="142" y="223"/>
                    <a:pt x="142" y="223"/>
                  </a:cubicBezTo>
                  <a:cubicBezTo>
                    <a:pt x="178" y="223"/>
                    <a:pt x="178" y="223"/>
                    <a:pt x="178" y="223"/>
                  </a:cubicBezTo>
                  <a:cubicBezTo>
                    <a:pt x="178" y="237"/>
                    <a:pt x="178" y="237"/>
                    <a:pt x="178" y="237"/>
                  </a:cubicBezTo>
                  <a:cubicBezTo>
                    <a:pt x="178" y="241"/>
                    <a:pt x="174" y="245"/>
                    <a:pt x="170" y="24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2" name="Freeform 293"/>
            <p:cNvSpPr>
              <a:spLocks noEditPoints="1"/>
            </p:cNvSpPr>
            <p:nvPr/>
          </p:nvSpPr>
          <p:spPr bwMode="auto">
            <a:xfrm>
              <a:off x="6067425" y="7450138"/>
              <a:ext cx="77788" cy="77788"/>
            </a:xfrm>
            <a:custGeom>
              <a:avLst/>
              <a:gdLst>
                <a:gd name="T0" fmla="*/ 21 w 42"/>
                <a:gd name="T1" fmla="*/ 0 h 42"/>
                <a:gd name="T2" fmla="*/ 0 w 42"/>
                <a:gd name="T3" fmla="*/ 21 h 42"/>
                <a:gd name="T4" fmla="*/ 21 w 42"/>
                <a:gd name="T5" fmla="*/ 42 h 42"/>
                <a:gd name="T6" fmla="*/ 42 w 42"/>
                <a:gd name="T7" fmla="*/ 21 h 42"/>
                <a:gd name="T8" fmla="*/ 21 w 42"/>
                <a:gd name="T9" fmla="*/ 0 h 42"/>
                <a:gd name="T10" fmla="*/ 21 w 42"/>
                <a:gd name="T11" fmla="*/ 32 h 42"/>
                <a:gd name="T12" fmla="*/ 10 w 42"/>
                <a:gd name="T13" fmla="*/ 21 h 42"/>
                <a:gd name="T14" fmla="*/ 21 w 42"/>
                <a:gd name="T15" fmla="*/ 10 h 42"/>
                <a:gd name="T16" fmla="*/ 32 w 42"/>
                <a:gd name="T17" fmla="*/ 21 h 42"/>
                <a:gd name="T18" fmla="*/ 21 w 42"/>
                <a:gd name="T19" fmla="*/ 3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3"/>
                    <a:pt x="9" y="42"/>
                    <a:pt x="21" y="42"/>
                  </a:cubicBezTo>
                  <a:cubicBezTo>
                    <a:pt x="33" y="42"/>
                    <a:pt x="42" y="33"/>
                    <a:pt x="42" y="21"/>
                  </a:cubicBezTo>
                  <a:cubicBezTo>
                    <a:pt x="42" y="10"/>
                    <a:pt x="33" y="0"/>
                    <a:pt x="21" y="0"/>
                  </a:cubicBezTo>
                  <a:close/>
                  <a:moveTo>
                    <a:pt x="21" y="32"/>
                  </a:moveTo>
                  <a:cubicBezTo>
                    <a:pt x="15" y="32"/>
                    <a:pt x="10" y="27"/>
                    <a:pt x="10" y="21"/>
                  </a:cubicBezTo>
                  <a:cubicBezTo>
                    <a:pt x="10" y="15"/>
                    <a:pt x="15" y="10"/>
                    <a:pt x="21" y="10"/>
                  </a:cubicBezTo>
                  <a:cubicBezTo>
                    <a:pt x="27" y="10"/>
                    <a:pt x="32" y="15"/>
                    <a:pt x="32" y="21"/>
                  </a:cubicBezTo>
                  <a:cubicBezTo>
                    <a:pt x="32" y="27"/>
                    <a:pt x="27" y="32"/>
                    <a:pt x="21" y="32"/>
                  </a:cubicBezTo>
                  <a:close/>
                </a:path>
              </a:pathLst>
            </a:custGeom>
            <a:solidFill>
              <a:srgbClr val="C1E663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3" name="Freeform 294"/>
            <p:cNvSpPr>
              <a:spLocks noEditPoints="1"/>
            </p:cNvSpPr>
            <p:nvPr/>
          </p:nvSpPr>
          <p:spPr bwMode="auto">
            <a:xfrm>
              <a:off x="6254750" y="7450138"/>
              <a:ext cx="79375" cy="77788"/>
            </a:xfrm>
            <a:custGeom>
              <a:avLst/>
              <a:gdLst>
                <a:gd name="T0" fmla="*/ 43 w 43"/>
                <a:gd name="T1" fmla="*/ 21 h 42"/>
                <a:gd name="T2" fmla="*/ 22 w 43"/>
                <a:gd name="T3" fmla="*/ 0 h 42"/>
                <a:gd name="T4" fmla="*/ 0 w 43"/>
                <a:gd name="T5" fmla="*/ 21 h 42"/>
                <a:gd name="T6" fmla="*/ 22 w 43"/>
                <a:gd name="T7" fmla="*/ 42 h 42"/>
                <a:gd name="T8" fmla="*/ 43 w 43"/>
                <a:gd name="T9" fmla="*/ 21 h 42"/>
                <a:gd name="T10" fmla="*/ 11 w 43"/>
                <a:gd name="T11" fmla="*/ 21 h 42"/>
                <a:gd name="T12" fmla="*/ 22 w 43"/>
                <a:gd name="T13" fmla="*/ 10 h 42"/>
                <a:gd name="T14" fmla="*/ 32 w 43"/>
                <a:gd name="T15" fmla="*/ 21 h 42"/>
                <a:gd name="T16" fmla="*/ 22 w 43"/>
                <a:gd name="T17" fmla="*/ 32 h 42"/>
                <a:gd name="T18" fmla="*/ 11 w 43"/>
                <a:gd name="T1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2">
                  <a:moveTo>
                    <a:pt x="43" y="21"/>
                  </a:moveTo>
                  <a:cubicBezTo>
                    <a:pt x="43" y="10"/>
                    <a:pt x="33" y="0"/>
                    <a:pt x="22" y="0"/>
                  </a:cubicBezTo>
                  <a:cubicBezTo>
                    <a:pt x="10" y="0"/>
                    <a:pt x="0" y="10"/>
                    <a:pt x="0" y="21"/>
                  </a:cubicBezTo>
                  <a:cubicBezTo>
                    <a:pt x="0" y="33"/>
                    <a:pt x="10" y="42"/>
                    <a:pt x="22" y="42"/>
                  </a:cubicBezTo>
                  <a:cubicBezTo>
                    <a:pt x="33" y="42"/>
                    <a:pt x="43" y="33"/>
                    <a:pt x="43" y="21"/>
                  </a:cubicBezTo>
                  <a:close/>
                  <a:moveTo>
                    <a:pt x="11" y="21"/>
                  </a:moveTo>
                  <a:cubicBezTo>
                    <a:pt x="11" y="15"/>
                    <a:pt x="16" y="10"/>
                    <a:pt x="22" y="10"/>
                  </a:cubicBezTo>
                  <a:cubicBezTo>
                    <a:pt x="28" y="10"/>
                    <a:pt x="32" y="15"/>
                    <a:pt x="32" y="21"/>
                  </a:cubicBezTo>
                  <a:cubicBezTo>
                    <a:pt x="32" y="27"/>
                    <a:pt x="28" y="32"/>
                    <a:pt x="22" y="32"/>
                  </a:cubicBezTo>
                  <a:cubicBezTo>
                    <a:pt x="16" y="32"/>
                    <a:pt x="11" y="27"/>
                    <a:pt x="11" y="21"/>
                  </a:cubicBezTo>
                  <a:close/>
                </a:path>
              </a:pathLst>
            </a:custGeom>
            <a:solidFill>
              <a:srgbClr val="C1E663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4" name="Freeform 295"/>
            <p:cNvSpPr>
              <a:spLocks/>
            </p:cNvSpPr>
            <p:nvPr/>
          </p:nvSpPr>
          <p:spPr bwMode="auto">
            <a:xfrm>
              <a:off x="6149975" y="7181850"/>
              <a:ext cx="101600" cy="19050"/>
            </a:xfrm>
            <a:custGeom>
              <a:avLst/>
              <a:gdLst>
                <a:gd name="T0" fmla="*/ 5 w 55"/>
                <a:gd name="T1" fmla="*/ 10 h 10"/>
                <a:gd name="T2" fmla="*/ 50 w 55"/>
                <a:gd name="T3" fmla="*/ 10 h 10"/>
                <a:gd name="T4" fmla="*/ 55 w 55"/>
                <a:gd name="T5" fmla="*/ 5 h 10"/>
                <a:gd name="T6" fmla="*/ 50 w 55"/>
                <a:gd name="T7" fmla="*/ 0 h 10"/>
                <a:gd name="T8" fmla="*/ 5 w 55"/>
                <a:gd name="T9" fmla="*/ 0 h 10"/>
                <a:gd name="T10" fmla="*/ 0 w 55"/>
                <a:gd name="T11" fmla="*/ 5 h 10"/>
                <a:gd name="T12" fmla="*/ 5 w 55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10">
                  <a:moveTo>
                    <a:pt x="5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3" y="10"/>
                    <a:pt x="55" y="8"/>
                    <a:pt x="55" y="5"/>
                  </a:cubicBezTo>
                  <a:cubicBezTo>
                    <a:pt x="55" y="2"/>
                    <a:pt x="53" y="0"/>
                    <a:pt x="5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5" name="Freeform 296"/>
            <p:cNvSpPr>
              <a:spLocks/>
            </p:cNvSpPr>
            <p:nvPr/>
          </p:nvSpPr>
          <p:spPr bwMode="auto">
            <a:xfrm>
              <a:off x="5983288" y="7253288"/>
              <a:ext cx="19050" cy="98425"/>
            </a:xfrm>
            <a:custGeom>
              <a:avLst/>
              <a:gdLst>
                <a:gd name="T0" fmla="*/ 5 w 10"/>
                <a:gd name="T1" fmla="*/ 0 h 53"/>
                <a:gd name="T2" fmla="*/ 0 w 10"/>
                <a:gd name="T3" fmla="*/ 5 h 53"/>
                <a:gd name="T4" fmla="*/ 0 w 10"/>
                <a:gd name="T5" fmla="*/ 48 h 53"/>
                <a:gd name="T6" fmla="*/ 5 w 10"/>
                <a:gd name="T7" fmla="*/ 53 h 53"/>
                <a:gd name="T8" fmla="*/ 10 w 10"/>
                <a:gd name="T9" fmla="*/ 48 h 53"/>
                <a:gd name="T10" fmla="*/ 10 w 10"/>
                <a:gd name="T11" fmla="*/ 5 h 53"/>
                <a:gd name="T12" fmla="*/ 5 w 10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3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1"/>
                    <a:pt x="2" y="53"/>
                    <a:pt x="5" y="53"/>
                  </a:cubicBezTo>
                  <a:cubicBezTo>
                    <a:pt x="8" y="53"/>
                    <a:pt x="10" y="51"/>
                    <a:pt x="10" y="4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6" name="Freeform 297"/>
            <p:cNvSpPr>
              <a:spLocks/>
            </p:cNvSpPr>
            <p:nvPr/>
          </p:nvSpPr>
          <p:spPr bwMode="auto">
            <a:xfrm>
              <a:off x="6400800" y="7253288"/>
              <a:ext cx="19050" cy="98425"/>
            </a:xfrm>
            <a:custGeom>
              <a:avLst/>
              <a:gdLst>
                <a:gd name="T0" fmla="*/ 5 w 10"/>
                <a:gd name="T1" fmla="*/ 0 h 53"/>
                <a:gd name="T2" fmla="*/ 0 w 10"/>
                <a:gd name="T3" fmla="*/ 5 h 53"/>
                <a:gd name="T4" fmla="*/ 0 w 10"/>
                <a:gd name="T5" fmla="*/ 48 h 53"/>
                <a:gd name="T6" fmla="*/ 5 w 10"/>
                <a:gd name="T7" fmla="*/ 53 h 53"/>
                <a:gd name="T8" fmla="*/ 10 w 10"/>
                <a:gd name="T9" fmla="*/ 48 h 53"/>
                <a:gd name="T10" fmla="*/ 10 w 10"/>
                <a:gd name="T11" fmla="*/ 5 h 53"/>
                <a:gd name="T12" fmla="*/ 5 w 10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3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1"/>
                    <a:pt x="2" y="53"/>
                    <a:pt x="5" y="53"/>
                  </a:cubicBezTo>
                  <a:cubicBezTo>
                    <a:pt x="8" y="53"/>
                    <a:pt x="10" y="51"/>
                    <a:pt x="10" y="4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27" name="Chevron 211"/>
          <p:cNvSpPr/>
          <p:nvPr/>
        </p:nvSpPr>
        <p:spPr>
          <a:xfrm>
            <a:off x="7159276" y="3840312"/>
            <a:ext cx="292100" cy="688975"/>
          </a:xfrm>
          <a:prstGeom prst="chevron">
            <a:avLst/>
          </a:prstGeom>
          <a:solidFill>
            <a:srgbClr val="858585"/>
          </a:solidFill>
          <a:ln w="28575"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solidFill>
                <a:schemeClr val="tx1"/>
              </a:solidFill>
            </a:endParaRPr>
          </a:p>
        </p:txBody>
      </p:sp>
      <p:sp>
        <p:nvSpPr>
          <p:cNvPr id="28" name="Rectangle 229"/>
          <p:cNvSpPr>
            <a:spLocks noChangeArrowheads="1"/>
          </p:cNvSpPr>
          <p:nvPr/>
        </p:nvSpPr>
        <p:spPr bwMode="auto">
          <a:xfrm>
            <a:off x="8062913" y="3002407"/>
            <a:ext cx="40211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400" dirty="0">
                <a:solidFill>
                  <a:srgbClr val="83BD4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  <a:t>Taka kwota </a:t>
            </a:r>
            <a:r>
              <a:rPr lang="pl-PL" altLang="pl-PL" sz="1400" dirty="0" smtClean="0">
                <a:solidFill>
                  <a:srgbClr val="83BD4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  <a:t>umożliwiłaby </a:t>
            </a:r>
            <a:r>
              <a:rPr lang="pl-PL" altLang="pl-PL" sz="1400" dirty="0">
                <a:solidFill>
                  <a:srgbClr val="83BD4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  <a:t>wybudowanie </a:t>
            </a:r>
            <a:r>
              <a:rPr lang="pl-PL" altLang="pl-PL" sz="1400" b="1" dirty="0">
                <a:solidFill>
                  <a:srgbClr val="83BD4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  <a:t>instalacji wiatrowych</a:t>
            </a:r>
            <a:br>
              <a:rPr lang="pl-PL" altLang="pl-PL" sz="1400" b="1" dirty="0">
                <a:solidFill>
                  <a:srgbClr val="83BD4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</a:br>
            <a:r>
              <a:rPr lang="pl-PL" altLang="pl-PL" sz="1400" b="1" dirty="0">
                <a:solidFill>
                  <a:srgbClr val="83BD4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  <a:t> o łącznej mocy 144 MW, </a:t>
            </a:r>
            <a:r>
              <a:rPr lang="pl-PL" altLang="pl-PL" sz="1400" dirty="0">
                <a:solidFill>
                  <a:srgbClr val="83BD4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  <a:t>które mogłyby pokryć roczne zapotrzebowanie na energię elektryczną </a:t>
            </a:r>
            <a:br>
              <a:rPr lang="pl-PL" altLang="pl-PL" sz="1400" dirty="0">
                <a:solidFill>
                  <a:srgbClr val="83BD4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</a:br>
            <a:r>
              <a:rPr lang="pl-PL" altLang="pl-PL" sz="1400" b="1" dirty="0">
                <a:solidFill>
                  <a:srgbClr val="83BD4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  <a:t>3 973 autobusów elektrycznych</a:t>
            </a:r>
          </a:p>
        </p:txBody>
      </p:sp>
      <p:grpSp>
        <p:nvGrpSpPr>
          <p:cNvPr id="29" name="Group 21"/>
          <p:cNvGrpSpPr/>
          <p:nvPr/>
        </p:nvGrpSpPr>
        <p:grpSpPr>
          <a:xfrm>
            <a:off x="9835062" y="2127786"/>
            <a:ext cx="711251" cy="325018"/>
            <a:chOff x="8915526" y="2331694"/>
            <a:chExt cx="555445" cy="335227"/>
          </a:xfrm>
          <a:solidFill>
            <a:srgbClr val="C1E663"/>
          </a:solidFill>
        </p:grpSpPr>
        <p:sp>
          <p:nvSpPr>
            <p:cNvPr id="30" name="Chevron 62"/>
            <p:cNvSpPr/>
            <p:nvPr/>
          </p:nvSpPr>
          <p:spPr>
            <a:xfrm>
              <a:off x="8915526" y="2331694"/>
              <a:ext cx="217779" cy="335227"/>
            </a:xfrm>
            <a:prstGeom prst="chevron">
              <a:avLst/>
            </a:prstGeom>
            <a:grpFill/>
            <a:ln w="762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31" name="Chevron 63"/>
            <p:cNvSpPr/>
            <p:nvPr/>
          </p:nvSpPr>
          <p:spPr>
            <a:xfrm>
              <a:off x="9084359" y="2331694"/>
              <a:ext cx="217779" cy="335227"/>
            </a:xfrm>
            <a:prstGeom prst="chevron">
              <a:avLst/>
            </a:prstGeom>
            <a:grpFill/>
            <a:ln w="762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32" name="Chevron 66"/>
            <p:cNvSpPr/>
            <p:nvPr/>
          </p:nvSpPr>
          <p:spPr>
            <a:xfrm>
              <a:off x="9253192" y="2331694"/>
              <a:ext cx="217779" cy="335227"/>
            </a:xfrm>
            <a:prstGeom prst="chevron">
              <a:avLst/>
            </a:prstGeom>
            <a:grpFill/>
            <a:ln w="762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>
                <a:solidFill>
                  <a:schemeClr val="tx1"/>
                </a:solidFill>
              </a:endParaRPr>
            </a:p>
          </p:txBody>
        </p:sp>
      </p:grpSp>
      <p:sp>
        <p:nvSpPr>
          <p:cNvPr id="33" name="Freeform 24"/>
          <p:cNvSpPr>
            <a:spLocks noEditPoints="1"/>
          </p:cNvSpPr>
          <p:nvPr/>
        </p:nvSpPr>
        <p:spPr bwMode="auto">
          <a:xfrm>
            <a:off x="816547" y="1655318"/>
            <a:ext cx="1465262" cy="1651000"/>
          </a:xfrm>
          <a:custGeom>
            <a:avLst/>
            <a:gdLst>
              <a:gd name="T0" fmla="*/ 2147483646 w 282"/>
              <a:gd name="T1" fmla="*/ 2147483646 h 320"/>
              <a:gd name="T2" fmla="*/ 2147483646 w 282"/>
              <a:gd name="T3" fmla="*/ 2147483646 h 320"/>
              <a:gd name="T4" fmla="*/ 2147483646 w 282"/>
              <a:gd name="T5" fmla="*/ 1144880791 h 320"/>
              <a:gd name="T6" fmla="*/ 2147483646 w 282"/>
              <a:gd name="T7" fmla="*/ 0 h 320"/>
              <a:gd name="T8" fmla="*/ 1861797230 w 282"/>
              <a:gd name="T9" fmla="*/ 1464385406 h 320"/>
              <a:gd name="T10" fmla="*/ 701548740 w 282"/>
              <a:gd name="T11" fmla="*/ 2147483646 h 320"/>
              <a:gd name="T12" fmla="*/ 809479316 w 282"/>
              <a:gd name="T13" fmla="*/ 2147483646 h 320"/>
              <a:gd name="T14" fmla="*/ 0 w 282"/>
              <a:gd name="T15" fmla="*/ 2147483646 h 320"/>
              <a:gd name="T16" fmla="*/ 1430074928 w 282"/>
              <a:gd name="T17" fmla="*/ 2147483646 h 320"/>
              <a:gd name="T18" fmla="*/ 2147483646 w 282"/>
              <a:gd name="T19" fmla="*/ 2147483646 h 320"/>
              <a:gd name="T20" fmla="*/ 2147483646 w 282"/>
              <a:gd name="T21" fmla="*/ 2147483646 h 320"/>
              <a:gd name="T22" fmla="*/ 2147483646 w 282"/>
              <a:gd name="T23" fmla="*/ 2147483646 h 320"/>
              <a:gd name="T24" fmla="*/ 2147483646 w 282"/>
              <a:gd name="T25" fmla="*/ 2147483646 h 320"/>
              <a:gd name="T26" fmla="*/ 2147483646 w 282"/>
              <a:gd name="T27" fmla="*/ 2147483646 h 320"/>
              <a:gd name="T28" fmla="*/ 2147483646 w 282"/>
              <a:gd name="T29" fmla="*/ 2147483646 h 320"/>
              <a:gd name="T30" fmla="*/ 2147483646 w 282"/>
              <a:gd name="T31" fmla="*/ 2147483646 h 320"/>
              <a:gd name="T32" fmla="*/ 2147483646 w 282"/>
              <a:gd name="T33" fmla="*/ 2147483646 h 320"/>
              <a:gd name="T34" fmla="*/ 2147483646 w 282"/>
              <a:gd name="T35" fmla="*/ 2147483646 h 320"/>
              <a:gd name="T36" fmla="*/ 2147483646 w 282"/>
              <a:gd name="T37" fmla="*/ 2147483646 h 320"/>
              <a:gd name="T38" fmla="*/ 2147483646 w 282"/>
              <a:gd name="T39" fmla="*/ 2147483646 h 320"/>
              <a:gd name="T40" fmla="*/ 2147483646 w 282"/>
              <a:gd name="T41" fmla="*/ 2147483646 h 320"/>
              <a:gd name="T42" fmla="*/ 2147483646 w 282"/>
              <a:gd name="T43" fmla="*/ 2147483646 h 320"/>
              <a:gd name="T44" fmla="*/ 2147483646 w 282"/>
              <a:gd name="T45" fmla="*/ 2147483646 h 320"/>
              <a:gd name="T46" fmla="*/ 2147483646 w 282"/>
              <a:gd name="T47" fmla="*/ 2147483646 h 320"/>
              <a:gd name="T48" fmla="*/ 2147483646 w 282"/>
              <a:gd name="T49" fmla="*/ 2147483646 h 320"/>
              <a:gd name="T50" fmla="*/ 2147483646 w 282"/>
              <a:gd name="T51" fmla="*/ 2147483646 h 320"/>
              <a:gd name="T52" fmla="*/ 2147483646 w 282"/>
              <a:gd name="T53" fmla="*/ 2147483646 h 320"/>
              <a:gd name="T54" fmla="*/ 2147483646 w 282"/>
              <a:gd name="T55" fmla="*/ 2147483646 h 320"/>
              <a:gd name="T56" fmla="*/ 2147483646 w 282"/>
              <a:gd name="T57" fmla="*/ 2147483646 h 320"/>
              <a:gd name="T58" fmla="*/ 2147483646 w 282"/>
              <a:gd name="T59" fmla="*/ 2147483646 h 320"/>
              <a:gd name="T60" fmla="*/ 2147483646 w 282"/>
              <a:gd name="T61" fmla="*/ 2147483646 h 320"/>
              <a:gd name="T62" fmla="*/ 2147483646 w 282"/>
              <a:gd name="T63" fmla="*/ 2147483646 h 320"/>
              <a:gd name="T64" fmla="*/ 2147483646 w 282"/>
              <a:gd name="T65" fmla="*/ 2147483646 h 320"/>
              <a:gd name="T66" fmla="*/ 1430074928 w 282"/>
              <a:gd name="T67" fmla="*/ 2147483646 h 320"/>
              <a:gd name="T68" fmla="*/ 566635521 w 282"/>
              <a:gd name="T69" fmla="*/ 2147483646 h 320"/>
              <a:gd name="T70" fmla="*/ 1268184261 w 282"/>
              <a:gd name="T71" fmla="*/ 2147483646 h 320"/>
              <a:gd name="T72" fmla="*/ 1511022860 w 282"/>
              <a:gd name="T73" fmla="*/ 2147483646 h 320"/>
              <a:gd name="T74" fmla="*/ 1457057572 w 282"/>
              <a:gd name="T75" fmla="*/ 2147483646 h 320"/>
              <a:gd name="T76" fmla="*/ 1295161709 w 282"/>
              <a:gd name="T77" fmla="*/ 2147483646 h 320"/>
              <a:gd name="T78" fmla="*/ 2131623668 w 282"/>
              <a:gd name="T79" fmla="*/ 1996884500 h 320"/>
              <a:gd name="T80" fmla="*/ 2147483646 w 282"/>
              <a:gd name="T81" fmla="*/ 1757257328 h 320"/>
              <a:gd name="T82" fmla="*/ 2147483646 w 282"/>
              <a:gd name="T83" fmla="*/ 559126628 h 320"/>
              <a:gd name="T84" fmla="*/ 2147483646 w 282"/>
              <a:gd name="T85" fmla="*/ 1517635316 h 320"/>
              <a:gd name="T86" fmla="*/ 2147483646 w 282"/>
              <a:gd name="T87" fmla="*/ 1704007419 h 320"/>
              <a:gd name="T88" fmla="*/ 2147483646 w 282"/>
              <a:gd name="T89" fmla="*/ 1704007419 h 320"/>
              <a:gd name="T90" fmla="*/ 2147483646 w 282"/>
              <a:gd name="T91" fmla="*/ 2147483646 h 320"/>
              <a:gd name="T92" fmla="*/ 2147483646 w 282"/>
              <a:gd name="T93" fmla="*/ 2147483646 h 320"/>
              <a:gd name="T94" fmla="*/ 2147483646 w 282"/>
              <a:gd name="T95" fmla="*/ 2147483646 h 320"/>
              <a:gd name="T96" fmla="*/ 2147483646 w 282"/>
              <a:gd name="T97" fmla="*/ 2147483646 h 320"/>
              <a:gd name="T98" fmla="*/ 2147483646 w 282"/>
              <a:gd name="T99" fmla="*/ 2147483646 h 320"/>
              <a:gd name="T100" fmla="*/ 2147483646 w 282"/>
              <a:gd name="T101" fmla="*/ 2147483646 h 32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82" h="320">
                <a:moveTo>
                  <a:pt x="257" y="116"/>
                </a:moveTo>
                <a:cubicBezTo>
                  <a:pt x="260" y="109"/>
                  <a:pt x="261" y="103"/>
                  <a:pt x="261" y="96"/>
                </a:cubicBezTo>
                <a:cubicBezTo>
                  <a:pt x="261" y="68"/>
                  <a:pt x="240" y="45"/>
                  <a:pt x="213" y="43"/>
                </a:cubicBezTo>
                <a:cubicBezTo>
                  <a:pt x="200" y="17"/>
                  <a:pt x="173" y="0"/>
                  <a:pt x="143" y="0"/>
                </a:cubicBezTo>
                <a:cubicBezTo>
                  <a:pt x="109" y="0"/>
                  <a:pt x="79" y="23"/>
                  <a:pt x="69" y="55"/>
                </a:cubicBezTo>
                <a:cubicBezTo>
                  <a:pt x="44" y="62"/>
                  <a:pt x="26" y="85"/>
                  <a:pt x="26" y="112"/>
                </a:cubicBezTo>
                <a:cubicBezTo>
                  <a:pt x="26" y="119"/>
                  <a:pt x="28" y="126"/>
                  <a:pt x="30" y="133"/>
                </a:cubicBezTo>
                <a:cubicBezTo>
                  <a:pt x="12" y="141"/>
                  <a:pt x="0" y="160"/>
                  <a:pt x="0" y="181"/>
                </a:cubicBezTo>
                <a:cubicBezTo>
                  <a:pt x="0" y="210"/>
                  <a:pt x="24" y="234"/>
                  <a:pt x="53" y="234"/>
                </a:cubicBezTo>
                <a:cubicBezTo>
                  <a:pt x="67" y="234"/>
                  <a:pt x="81" y="228"/>
                  <a:pt x="91" y="218"/>
                </a:cubicBezTo>
                <a:cubicBezTo>
                  <a:pt x="97" y="224"/>
                  <a:pt x="104" y="228"/>
                  <a:pt x="112" y="230"/>
                </a:cubicBezTo>
                <a:cubicBezTo>
                  <a:pt x="112" y="309"/>
                  <a:pt x="112" y="309"/>
                  <a:pt x="112" y="309"/>
                </a:cubicBezTo>
                <a:cubicBezTo>
                  <a:pt x="112" y="315"/>
                  <a:pt x="116" y="320"/>
                  <a:pt x="122" y="320"/>
                </a:cubicBezTo>
                <a:cubicBezTo>
                  <a:pt x="165" y="320"/>
                  <a:pt x="165" y="320"/>
                  <a:pt x="165" y="320"/>
                </a:cubicBezTo>
                <a:cubicBezTo>
                  <a:pt x="171" y="320"/>
                  <a:pt x="176" y="315"/>
                  <a:pt x="176" y="309"/>
                </a:cubicBezTo>
                <a:cubicBezTo>
                  <a:pt x="176" y="221"/>
                  <a:pt x="176" y="221"/>
                  <a:pt x="176" y="221"/>
                </a:cubicBezTo>
                <a:cubicBezTo>
                  <a:pt x="187" y="229"/>
                  <a:pt x="201" y="234"/>
                  <a:pt x="216" y="234"/>
                </a:cubicBezTo>
                <a:cubicBezTo>
                  <a:pt x="252" y="234"/>
                  <a:pt x="282" y="204"/>
                  <a:pt x="282" y="168"/>
                </a:cubicBezTo>
                <a:cubicBezTo>
                  <a:pt x="282" y="147"/>
                  <a:pt x="273" y="128"/>
                  <a:pt x="257" y="116"/>
                </a:cubicBezTo>
                <a:close/>
                <a:moveTo>
                  <a:pt x="133" y="298"/>
                </a:moveTo>
                <a:cubicBezTo>
                  <a:pt x="133" y="234"/>
                  <a:pt x="133" y="234"/>
                  <a:pt x="133" y="234"/>
                </a:cubicBezTo>
                <a:cubicBezTo>
                  <a:pt x="140" y="234"/>
                  <a:pt x="148" y="233"/>
                  <a:pt x="154" y="231"/>
                </a:cubicBezTo>
                <a:cubicBezTo>
                  <a:pt x="154" y="298"/>
                  <a:pt x="154" y="298"/>
                  <a:pt x="154" y="298"/>
                </a:cubicBezTo>
                <a:lnTo>
                  <a:pt x="133" y="298"/>
                </a:lnTo>
                <a:close/>
                <a:moveTo>
                  <a:pt x="216" y="213"/>
                </a:moveTo>
                <a:cubicBezTo>
                  <a:pt x="203" y="213"/>
                  <a:pt x="191" y="207"/>
                  <a:pt x="182" y="197"/>
                </a:cubicBezTo>
                <a:cubicBezTo>
                  <a:pt x="180" y="195"/>
                  <a:pt x="177" y="194"/>
                  <a:pt x="174" y="194"/>
                </a:cubicBezTo>
                <a:cubicBezTo>
                  <a:pt x="174" y="194"/>
                  <a:pt x="174" y="194"/>
                  <a:pt x="174" y="194"/>
                </a:cubicBezTo>
                <a:cubicBezTo>
                  <a:pt x="170" y="194"/>
                  <a:pt x="168" y="195"/>
                  <a:pt x="166" y="198"/>
                </a:cubicBezTo>
                <a:cubicBezTo>
                  <a:pt x="157" y="207"/>
                  <a:pt x="145" y="213"/>
                  <a:pt x="133" y="213"/>
                </a:cubicBezTo>
                <a:cubicBezTo>
                  <a:pt x="119" y="213"/>
                  <a:pt x="107" y="207"/>
                  <a:pt x="99" y="195"/>
                </a:cubicBezTo>
                <a:cubicBezTo>
                  <a:pt x="97" y="193"/>
                  <a:pt x="93" y="191"/>
                  <a:pt x="89" y="191"/>
                </a:cubicBezTo>
                <a:cubicBezTo>
                  <a:pt x="86" y="191"/>
                  <a:pt x="83" y="193"/>
                  <a:pt x="81" y="197"/>
                </a:cubicBezTo>
                <a:cubicBezTo>
                  <a:pt x="75" y="207"/>
                  <a:pt x="64" y="213"/>
                  <a:pt x="53" y="213"/>
                </a:cubicBezTo>
                <a:cubicBezTo>
                  <a:pt x="35" y="213"/>
                  <a:pt x="21" y="199"/>
                  <a:pt x="21" y="181"/>
                </a:cubicBezTo>
                <a:cubicBezTo>
                  <a:pt x="21" y="165"/>
                  <a:pt x="32" y="152"/>
                  <a:pt x="47" y="150"/>
                </a:cubicBezTo>
                <a:cubicBezTo>
                  <a:pt x="51" y="149"/>
                  <a:pt x="54" y="147"/>
                  <a:pt x="56" y="143"/>
                </a:cubicBezTo>
                <a:cubicBezTo>
                  <a:pt x="57" y="140"/>
                  <a:pt x="56" y="136"/>
                  <a:pt x="54" y="133"/>
                </a:cubicBezTo>
                <a:cubicBezTo>
                  <a:pt x="50" y="127"/>
                  <a:pt x="48" y="119"/>
                  <a:pt x="48" y="112"/>
                </a:cubicBezTo>
                <a:cubicBezTo>
                  <a:pt x="48" y="93"/>
                  <a:pt x="61" y="78"/>
                  <a:pt x="79" y="75"/>
                </a:cubicBezTo>
                <a:cubicBezTo>
                  <a:pt x="84" y="74"/>
                  <a:pt x="88" y="71"/>
                  <a:pt x="88" y="66"/>
                </a:cubicBezTo>
                <a:cubicBezTo>
                  <a:pt x="93" y="40"/>
                  <a:pt x="117" y="21"/>
                  <a:pt x="143" y="21"/>
                </a:cubicBezTo>
                <a:cubicBezTo>
                  <a:pt x="166" y="21"/>
                  <a:pt x="187" y="35"/>
                  <a:pt x="196" y="57"/>
                </a:cubicBezTo>
                <a:cubicBezTo>
                  <a:pt x="197" y="61"/>
                  <a:pt x="201" y="64"/>
                  <a:pt x="206" y="64"/>
                </a:cubicBezTo>
                <a:cubicBezTo>
                  <a:pt x="206" y="64"/>
                  <a:pt x="207" y="64"/>
                  <a:pt x="208" y="64"/>
                </a:cubicBezTo>
                <a:cubicBezTo>
                  <a:pt x="225" y="64"/>
                  <a:pt x="240" y="78"/>
                  <a:pt x="240" y="96"/>
                </a:cubicBezTo>
                <a:cubicBezTo>
                  <a:pt x="240" y="102"/>
                  <a:pt x="238" y="108"/>
                  <a:pt x="234" y="113"/>
                </a:cubicBezTo>
                <a:cubicBezTo>
                  <a:pt x="233" y="116"/>
                  <a:pt x="232" y="119"/>
                  <a:pt x="233" y="122"/>
                </a:cubicBezTo>
                <a:cubicBezTo>
                  <a:pt x="234" y="125"/>
                  <a:pt x="235" y="127"/>
                  <a:pt x="238" y="128"/>
                </a:cubicBezTo>
                <a:cubicBezTo>
                  <a:pt x="252" y="137"/>
                  <a:pt x="261" y="152"/>
                  <a:pt x="261" y="168"/>
                </a:cubicBezTo>
                <a:cubicBezTo>
                  <a:pt x="261" y="193"/>
                  <a:pt x="241" y="213"/>
                  <a:pt x="216" y="213"/>
                </a:cubicBezTo>
                <a:close/>
              </a:path>
            </a:pathLst>
          </a:custGeom>
          <a:solidFill>
            <a:srgbClr val="C1E6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395732" y="3598799"/>
            <a:ext cx="30194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dirty="0">
                <a:solidFill>
                  <a:schemeClr val="bg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  <a:t>Wpływ na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dirty="0">
                <a:solidFill>
                  <a:schemeClr val="bg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  <a:t>ś</a:t>
            </a:r>
            <a:r>
              <a:rPr lang="pl-PL" altLang="pl-PL" sz="3600" dirty="0" smtClean="0">
                <a:solidFill>
                  <a:schemeClr val="bg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  <a:t>rodowisko </a:t>
            </a:r>
            <a:endParaRPr lang="pl-PL" altLang="pl-PL" sz="3600" dirty="0">
              <a:solidFill>
                <a:schemeClr val="bg1"/>
              </a:solidFill>
              <a:ea typeface="Fira Sans" panose="020B05030500000200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dirty="0">
                <a:solidFill>
                  <a:schemeClr val="bg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  <a:t>i gospodarkę </a:t>
            </a:r>
          </a:p>
        </p:txBody>
      </p:sp>
      <p:sp>
        <p:nvSpPr>
          <p:cNvPr id="39" name="Prostokąt 38"/>
          <p:cNvSpPr/>
          <p:nvPr/>
        </p:nvSpPr>
        <p:spPr>
          <a:xfrm>
            <a:off x="1438466" y="722948"/>
            <a:ext cx="1524190" cy="914400"/>
          </a:xfrm>
          <a:prstGeom prst="rect">
            <a:avLst/>
          </a:prstGeom>
          <a:solidFill>
            <a:srgbClr val="83BD4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Prostokąt 41"/>
          <p:cNvSpPr/>
          <p:nvPr/>
        </p:nvSpPr>
        <p:spPr>
          <a:xfrm>
            <a:off x="339380" y="182915"/>
            <a:ext cx="904204" cy="938749"/>
          </a:xfrm>
          <a:prstGeom prst="rect">
            <a:avLst/>
          </a:prstGeom>
          <a:solidFill>
            <a:srgbClr val="83B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89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"/>
          <p:cNvSpPr>
            <a:spLocks/>
          </p:cNvSpPr>
          <p:nvPr/>
        </p:nvSpPr>
        <p:spPr bwMode="auto">
          <a:xfrm>
            <a:off x="0" y="0"/>
            <a:ext cx="3463925" cy="6140895"/>
          </a:xfrm>
          <a:custGeom>
            <a:avLst/>
            <a:gdLst>
              <a:gd name="T0" fmla="*/ 0 w 3848100"/>
              <a:gd name="T1" fmla="*/ 6858000 h 6858000"/>
              <a:gd name="T2" fmla="*/ 3848100 w 3848100"/>
              <a:gd name="T3" fmla="*/ 6858000 h 6858000"/>
              <a:gd name="T4" fmla="*/ 3848100 w 3848100"/>
              <a:gd name="T5" fmla="*/ 0 h 6858000"/>
              <a:gd name="T6" fmla="*/ 0 w 3848100"/>
              <a:gd name="T7" fmla="*/ 0 h 6858000"/>
              <a:gd name="T8" fmla="*/ 0 w 3848100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8100" h="6858000">
                <a:moveTo>
                  <a:pt x="0" y="6858000"/>
                </a:moveTo>
                <a:lnTo>
                  <a:pt x="3848100" y="6858000"/>
                </a:lnTo>
                <a:lnTo>
                  <a:pt x="38481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83BD41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33" name="Freeform 24"/>
          <p:cNvSpPr>
            <a:spLocks noEditPoints="1"/>
          </p:cNvSpPr>
          <p:nvPr/>
        </p:nvSpPr>
        <p:spPr bwMode="auto">
          <a:xfrm>
            <a:off x="816547" y="1655318"/>
            <a:ext cx="1465262" cy="1651000"/>
          </a:xfrm>
          <a:custGeom>
            <a:avLst/>
            <a:gdLst>
              <a:gd name="T0" fmla="*/ 2147483646 w 282"/>
              <a:gd name="T1" fmla="*/ 2147483646 h 320"/>
              <a:gd name="T2" fmla="*/ 2147483646 w 282"/>
              <a:gd name="T3" fmla="*/ 2147483646 h 320"/>
              <a:gd name="T4" fmla="*/ 2147483646 w 282"/>
              <a:gd name="T5" fmla="*/ 1144880791 h 320"/>
              <a:gd name="T6" fmla="*/ 2147483646 w 282"/>
              <a:gd name="T7" fmla="*/ 0 h 320"/>
              <a:gd name="T8" fmla="*/ 1861797230 w 282"/>
              <a:gd name="T9" fmla="*/ 1464385406 h 320"/>
              <a:gd name="T10" fmla="*/ 701548740 w 282"/>
              <a:gd name="T11" fmla="*/ 2147483646 h 320"/>
              <a:gd name="T12" fmla="*/ 809479316 w 282"/>
              <a:gd name="T13" fmla="*/ 2147483646 h 320"/>
              <a:gd name="T14" fmla="*/ 0 w 282"/>
              <a:gd name="T15" fmla="*/ 2147483646 h 320"/>
              <a:gd name="T16" fmla="*/ 1430074928 w 282"/>
              <a:gd name="T17" fmla="*/ 2147483646 h 320"/>
              <a:gd name="T18" fmla="*/ 2147483646 w 282"/>
              <a:gd name="T19" fmla="*/ 2147483646 h 320"/>
              <a:gd name="T20" fmla="*/ 2147483646 w 282"/>
              <a:gd name="T21" fmla="*/ 2147483646 h 320"/>
              <a:gd name="T22" fmla="*/ 2147483646 w 282"/>
              <a:gd name="T23" fmla="*/ 2147483646 h 320"/>
              <a:gd name="T24" fmla="*/ 2147483646 w 282"/>
              <a:gd name="T25" fmla="*/ 2147483646 h 320"/>
              <a:gd name="T26" fmla="*/ 2147483646 w 282"/>
              <a:gd name="T27" fmla="*/ 2147483646 h 320"/>
              <a:gd name="T28" fmla="*/ 2147483646 w 282"/>
              <a:gd name="T29" fmla="*/ 2147483646 h 320"/>
              <a:gd name="T30" fmla="*/ 2147483646 w 282"/>
              <a:gd name="T31" fmla="*/ 2147483646 h 320"/>
              <a:gd name="T32" fmla="*/ 2147483646 w 282"/>
              <a:gd name="T33" fmla="*/ 2147483646 h 320"/>
              <a:gd name="T34" fmla="*/ 2147483646 w 282"/>
              <a:gd name="T35" fmla="*/ 2147483646 h 320"/>
              <a:gd name="T36" fmla="*/ 2147483646 w 282"/>
              <a:gd name="T37" fmla="*/ 2147483646 h 320"/>
              <a:gd name="T38" fmla="*/ 2147483646 w 282"/>
              <a:gd name="T39" fmla="*/ 2147483646 h 320"/>
              <a:gd name="T40" fmla="*/ 2147483646 w 282"/>
              <a:gd name="T41" fmla="*/ 2147483646 h 320"/>
              <a:gd name="T42" fmla="*/ 2147483646 w 282"/>
              <a:gd name="T43" fmla="*/ 2147483646 h 320"/>
              <a:gd name="T44" fmla="*/ 2147483646 w 282"/>
              <a:gd name="T45" fmla="*/ 2147483646 h 320"/>
              <a:gd name="T46" fmla="*/ 2147483646 w 282"/>
              <a:gd name="T47" fmla="*/ 2147483646 h 320"/>
              <a:gd name="T48" fmla="*/ 2147483646 w 282"/>
              <a:gd name="T49" fmla="*/ 2147483646 h 320"/>
              <a:gd name="T50" fmla="*/ 2147483646 w 282"/>
              <a:gd name="T51" fmla="*/ 2147483646 h 320"/>
              <a:gd name="T52" fmla="*/ 2147483646 w 282"/>
              <a:gd name="T53" fmla="*/ 2147483646 h 320"/>
              <a:gd name="T54" fmla="*/ 2147483646 w 282"/>
              <a:gd name="T55" fmla="*/ 2147483646 h 320"/>
              <a:gd name="T56" fmla="*/ 2147483646 w 282"/>
              <a:gd name="T57" fmla="*/ 2147483646 h 320"/>
              <a:gd name="T58" fmla="*/ 2147483646 w 282"/>
              <a:gd name="T59" fmla="*/ 2147483646 h 320"/>
              <a:gd name="T60" fmla="*/ 2147483646 w 282"/>
              <a:gd name="T61" fmla="*/ 2147483646 h 320"/>
              <a:gd name="T62" fmla="*/ 2147483646 w 282"/>
              <a:gd name="T63" fmla="*/ 2147483646 h 320"/>
              <a:gd name="T64" fmla="*/ 2147483646 w 282"/>
              <a:gd name="T65" fmla="*/ 2147483646 h 320"/>
              <a:gd name="T66" fmla="*/ 1430074928 w 282"/>
              <a:gd name="T67" fmla="*/ 2147483646 h 320"/>
              <a:gd name="T68" fmla="*/ 566635521 w 282"/>
              <a:gd name="T69" fmla="*/ 2147483646 h 320"/>
              <a:gd name="T70" fmla="*/ 1268184261 w 282"/>
              <a:gd name="T71" fmla="*/ 2147483646 h 320"/>
              <a:gd name="T72" fmla="*/ 1511022860 w 282"/>
              <a:gd name="T73" fmla="*/ 2147483646 h 320"/>
              <a:gd name="T74" fmla="*/ 1457057572 w 282"/>
              <a:gd name="T75" fmla="*/ 2147483646 h 320"/>
              <a:gd name="T76" fmla="*/ 1295161709 w 282"/>
              <a:gd name="T77" fmla="*/ 2147483646 h 320"/>
              <a:gd name="T78" fmla="*/ 2131623668 w 282"/>
              <a:gd name="T79" fmla="*/ 1996884500 h 320"/>
              <a:gd name="T80" fmla="*/ 2147483646 w 282"/>
              <a:gd name="T81" fmla="*/ 1757257328 h 320"/>
              <a:gd name="T82" fmla="*/ 2147483646 w 282"/>
              <a:gd name="T83" fmla="*/ 559126628 h 320"/>
              <a:gd name="T84" fmla="*/ 2147483646 w 282"/>
              <a:gd name="T85" fmla="*/ 1517635316 h 320"/>
              <a:gd name="T86" fmla="*/ 2147483646 w 282"/>
              <a:gd name="T87" fmla="*/ 1704007419 h 320"/>
              <a:gd name="T88" fmla="*/ 2147483646 w 282"/>
              <a:gd name="T89" fmla="*/ 1704007419 h 320"/>
              <a:gd name="T90" fmla="*/ 2147483646 w 282"/>
              <a:gd name="T91" fmla="*/ 2147483646 h 320"/>
              <a:gd name="T92" fmla="*/ 2147483646 w 282"/>
              <a:gd name="T93" fmla="*/ 2147483646 h 320"/>
              <a:gd name="T94" fmla="*/ 2147483646 w 282"/>
              <a:gd name="T95" fmla="*/ 2147483646 h 320"/>
              <a:gd name="T96" fmla="*/ 2147483646 w 282"/>
              <a:gd name="T97" fmla="*/ 2147483646 h 320"/>
              <a:gd name="T98" fmla="*/ 2147483646 w 282"/>
              <a:gd name="T99" fmla="*/ 2147483646 h 320"/>
              <a:gd name="T100" fmla="*/ 2147483646 w 282"/>
              <a:gd name="T101" fmla="*/ 2147483646 h 32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82" h="320">
                <a:moveTo>
                  <a:pt x="257" y="116"/>
                </a:moveTo>
                <a:cubicBezTo>
                  <a:pt x="260" y="109"/>
                  <a:pt x="261" y="103"/>
                  <a:pt x="261" y="96"/>
                </a:cubicBezTo>
                <a:cubicBezTo>
                  <a:pt x="261" y="68"/>
                  <a:pt x="240" y="45"/>
                  <a:pt x="213" y="43"/>
                </a:cubicBezTo>
                <a:cubicBezTo>
                  <a:pt x="200" y="17"/>
                  <a:pt x="173" y="0"/>
                  <a:pt x="143" y="0"/>
                </a:cubicBezTo>
                <a:cubicBezTo>
                  <a:pt x="109" y="0"/>
                  <a:pt x="79" y="23"/>
                  <a:pt x="69" y="55"/>
                </a:cubicBezTo>
                <a:cubicBezTo>
                  <a:pt x="44" y="62"/>
                  <a:pt x="26" y="85"/>
                  <a:pt x="26" y="112"/>
                </a:cubicBezTo>
                <a:cubicBezTo>
                  <a:pt x="26" y="119"/>
                  <a:pt x="28" y="126"/>
                  <a:pt x="30" y="133"/>
                </a:cubicBezTo>
                <a:cubicBezTo>
                  <a:pt x="12" y="141"/>
                  <a:pt x="0" y="160"/>
                  <a:pt x="0" y="181"/>
                </a:cubicBezTo>
                <a:cubicBezTo>
                  <a:pt x="0" y="210"/>
                  <a:pt x="24" y="234"/>
                  <a:pt x="53" y="234"/>
                </a:cubicBezTo>
                <a:cubicBezTo>
                  <a:pt x="67" y="234"/>
                  <a:pt x="81" y="228"/>
                  <a:pt x="91" y="218"/>
                </a:cubicBezTo>
                <a:cubicBezTo>
                  <a:pt x="97" y="224"/>
                  <a:pt x="104" y="228"/>
                  <a:pt x="112" y="230"/>
                </a:cubicBezTo>
                <a:cubicBezTo>
                  <a:pt x="112" y="309"/>
                  <a:pt x="112" y="309"/>
                  <a:pt x="112" y="309"/>
                </a:cubicBezTo>
                <a:cubicBezTo>
                  <a:pt x="112" y="315"/>
                  <a:pt x="116" y="320"/>
                  <a:pt x="122" y="320"/>
                </a:cubicBezTo>
                <a:cubicBezTo>
                  <a:pt x="165" y="320"/>
                  <a:pt x="165" y="320"/>
                  <a:pt x="165" y="320"/>
                </a:cubicBezTo>
                <a:cubicBezTo>
                  <a:pt x="171" y="320"/>
                  <a:pt x="176" y="315"/>
                  <a:pt x="176" y="309"/>
                </a:cubicBezTo>
                <a:cubicBezTo>
                  <a:pt x="176" y="221"/>
                  <a:pt x="176" y="221"/>
                  <a:pt x="176" y="221"/>
                </a:cubicBezTo>
                <a:cubicBezTo>
                  <a:pt x="187" y="229"/>
                  <a:pt x="201" y="234"/>
                  <a:pt x="216" y="234"/>
                </a:cubicBezTo>
                <a:cubicBezTo>
                  <a:pt x="252" y="234"/>
                  <a:pt x="282" y="204"/>
                  <a:pt x="282" y="168"/>
                </a:cubicBezTo>
                <a:cubicBezTo>
                  <a:pt x="282" y="147"/>
                  <a:pt x="273" y="128"/>
                  <a:pt x="257" y="116"/>
                </a:cubicBezTo>
                <a:close/>
                <a:moveTo>
                  <a:pt x="133" y="298"/>
                </a:moveTo>
                <a:cubicBezTo>
                  <a:pt x="133" y="234"/>
                  <a:pt x="133" y="234"/>
                  <a:pt x="133" y="234"/>
                </a:cubicBezTo>
                <a:cubicBezTo>
                  <a:pt x="140" y="234"/>
                  <a:pt x="148" y="233"/>
                  <a:pt x="154" y="231"/>
                </a:cubicBezTo>
                <a:cubicBezTo>
                  <a:pt x="154" y="298"/>
                  <a:pt x="154" y="298"/>
                  <a:pt x="154" y="298"/>
                </a:cubicBezTo>
                <a:lnTo>
                  <a:pt x="133" y="298"/>
                </a:lnTo>
                <a:close/>
                <a:moveTo>
                  <a:pt x="216" y="213"/>
                </a:moveTo>
                <a:cubicBezTo>
                  <a:pt x="203" y="213"/>
                  <a:pt x="191" y="207"/>
                  <a:pt x="182" y="197"/>
                </a:cubicBezTo>
                <a:cubicBezTo>
                  <a:pt x="180" y="195"/>
                  <a:pt x="177" y="194"/>
                  <a:pt x="174" y="194"/>
                </a:cubicBezTo>
                <a:cubicBezTo>
                  <a:pt x="174" y="194"/>
                  <a:pt x="174" y="194"/>
                  <a:pt x="174" y="194"/>
                </a:cubicBezTo>
                <a:cubicBezTo>
                  <a:pt x="170" y="194"/>
                  <a:pt x="168" y="195"/>
                  <a:pt x="166" y="198"/>
                </a:cubicBezTo>
                <a:cubicBezTo>
                  <a:pt x="157" y="207"/>
                  <a:pt x="145" y="213"/>
                  <a:pt x="133" y="213"/>
                </a:cubicBezTo>
                <a:cubicBezTo>
                  <a:pt x="119" y="213"/>
                  <a:pt x="107" y="207"/>
                  <a:pt x="99" y="195"/>
                </a:cubicBezTo>
                <a:cubicBezTo>
                  <a:pt x="97" y="193"/>
                  <a:pt x="93" y="191"/>
                  <a:pt x="89" y="191"/>
                </a:cubicBezTo>
                <a:cubicBezTo>
                  <a:pt x="86" y="191"/>
                  <a:pt x="83" y="193"/>
                  <a:pt x="81" y="197"/>
                </a:cubicBezTo>
                <a:cubicBezTo>
                  <a:pt x="75" y="207"/>
                  <a:pt x="64" y="213"/>
                  <a:pt x="53" y="213"/>
                </a:cubicBezTo>
                <a:cubicBezTo>
                  <a:pt x="35" y="213"/>
                  <a:pt x="21" y="199"/>
                  <a:pt x="21" y="181"/>
                </a:cubicBezTo>
                <a:cubicBezTo>
                  <a:pt x="21" y="165"/>
                  <a:pt x="32" y="152"/>
                  <a:pt x="47" y="150"/>
                </a:cubicBezTo>
                <a:cubicBezTo>
                  <a:pt x="51" y="149"/>
                  <a:pt x="54" y="147"/>
                  <a:pt x="56" y="143"/>
                </a:cubicBezTo>
                <a:cubicBezTo>
                  <a:pt x="57" y="140"/>
                  <a:pt x="56" y="136"/>
                  <a:pt x="54" y="133"/>
                </a:cubicBezTo>
                <a:cubicBezTo>
                  <a:pt x="50" y="127"/>
                  <a:pt x="48" y="119"/>
                  <a:pt x="48" y="112"/>
                </a:cubicBezTo>
                <a:cubicBezTo>
                  <a:pt x="48" y="93"/>
                  <a:pt x="61" y="78"/>
                  <a:pt x="79" y="75"/>
                </a:cubicBezTo>
                <a:cubicBezTo>
                  <a:pt x="84" y="74"/>
                  <a:pt x="88" y="71"/>
                  <a:pt x="88" y="66"/>
                </a:cubicBezTo>
                <a:cubicBezTo>
                  <a:pt x="93" y="40"/>
                  <a:pt x="117" y="21"/>
                  <a:pt x="143" y="21"/>
                </a:cubicBezTo>
                <a:cubicBezTo>
                  <a:pt x="166" y="21"/>
                  <a:pt x="187" y="35"/>
                  <a:pt x="196" y="57"/>
                </a:cubicBezTo>
                <a:cubicBezTo>
                  <a:pt x="197" y="61"/>
                  <a:pt x="201" y="64"/>
                  <a:pt x="206" y="64"/>
                </a:cubicBezTo>
                <a:cubicBezTo>
                  <a:pt x="206" y="64"/>
                  <a:pt x="207" y="64"/>
                  <a:pt x="208" y="64"/>
                </a:cubicBezTo>
                <a:cubicBezTo>
                  <a:pt x="225" y="64"/>
                  <a:pt x="240" y="78"/>
                  <a:pt x="240" y="96"/>
                </a:cubicBezTo>
                <a:cubicBezTo>
                  <a:pt x="240" y="102"/>
                  <a:pt x="238" y="108"/>
                  <a:pt x="234" y="113"/>
                </a:cubicBezTo>
                <a:cubicBezTo>
                  <a:pt x="233" y="116"/>
                  <a:pt x="232" y="119"/>
                  <a:pt x="233" y="122"/>
                </a:cubicBezTo>
                <a:cubicBezTo>
                  <a:pt x="234" y="125"/>
                  <a:pt x="235" y="127"/>
                  <a:pt x="238" y="128"/>
                </a:cubicBezTo>
                <a:cubicBezTo>
                  <a:pt x="252" y="137"/>
                  <a:pt x="261" y="152"/>
                  <a:pt x="261" y="168"/>
                </a:cubicBezTo>
                <a:cubicBezTo>
                  <a:pt x="261" y="193"/>
                  <a:pt x="241" y="213"/>
                  <a:pt x="216" y="213"/>
                </a:cubicBezTo>
                <a:close/>
              </a:path>
            </a:pathLst>
          </a:custGeom>
          <a:solidFill>
            <a:srgbClr val="C1E6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395732" y="3598799"/>
            <a:ext cx="30194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dirty="0">
                <a:solidFill>
                  <a:schemeClr val="bg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  <a:t>Wpływ na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dirty="0">
                <a:solidFill>
                  <a:schemeClr val="bg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  <a:t>ś</a:t>
            </a:r>
            <a:r>
              <a:rPr lang="pl-PL" altLang="pl-PL" sz="3600" dirty="0" smtClean="0">
                <a:solidFill>
                  <a:schemeClr val="bg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  <a:t>rodowisko </a:t>
            </a:r>
            <a:endParaRPr lang="pl-PL" altLang="pl-PL" sz="3600" dirty="0">
              <a:solidFill>
                <a:schemeClr val="bg1"/>
              </a:solidFill>
              <a:ea typeface="Fira Sans" panose="020B05030500000200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dirty="0">
                <a:solidFill>
                  <a:schemeClr val="bg1"/>
                </a:solidFill>
                <a:ea typeface="Fira Sans" panose="020B0503050000020004" pitchFamily="34" charset="0"/>
                <a:cs typeface="Times New Roman" panose="02020603050405020304" pitchFamily="18" charset="0"/>
              </a:rPr>
              <a:t>i gospodarkę </a:t>
            </a:r>
          </a:p>
        </p:txBody>
      </p:sp>
      <p:sp>
        <p:nvSpPr>
          <p:cNvPr id="39" name="Prostokąt 38"/>
          <p:cNvSpPr/>
          <p:nvPr/>
        </p:nvSpPr>
        <p:spPr>
          <a:xfrm>
            <a:off x="1438466" y="722948"/>
            <a:ext cx="1524190" cy="914400"/>
          </a:xfrm>
          <a:prstGeom prst="rect">
            <a:avLst/>
          </a:prstGeom>
          <a:solidFill>
            <a:srgbClr val="83BD4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Prostokąt 41"/>
          <p:cNvSpPr/>
          <p:nvPr/>
        </p:nvSpPr>
        <p:spPr>
          <a:xfrm>
            <a:off x="339380" y="182915"/>
            <a:ext cx="904204" cy="938749"/>
          </a:xfrm>
          <a:prstGeom prst="rect">
            <a:avLst/>
          </a:prstGeom>
          <a:solidFill>
            <a:srgbClr val="83B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4" name="Obraz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5" y="780543"/>
            <a:ext cx="1016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21"/>
          <p:cNvGrpSpPr/>
          <p:nvPr/>
        </p:nvGrpSpPr>
        <p:grpSpPr>
          <a:xfrm>
            <a:off x="6863005" y="2140302"/>
            <a:ext cx="711251" cy="325018"/>
            <a:chOff x="8915526" y="2331694"/>
            <a:chExt cx="555445" cy="335227"/>
          </a:xfrm>
          <a:solidFill>
            <a:srgbClr val="C1E663"/>
          </a:solidFill>
        </p:grpSpPr>
        <p:sp>
          <p:nvSpPr>
            <p:cNvPr id="40" name="Chevron 62"/>
            <p:cNvSpPr/>
            <p:nvPr/>
          </p:nvSpPr>
          <p:spPr>
            <a:xfrm>
              <a:off x="8915526" y="2331694"/>
              <a:ext cx="217779" cy="335227"/>
            </a:xfrm>
            <a:prstGeom prst="chevron">
              <a:avLst/>
            </a:prstGeom>
            <a:grpFill/>
            <a:ln w="762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45" name="Chevron 63"/>
            <p:cNvSpPr/>
            <p:nvPr/>
          </p:nvSpPr>
          <p:spPr>
            <a:xfrm>
              <a:off x="9084359" y="2331694"/>
              <a:ext cx="217779" cy="335227"/>
            </a:xfrm>
            <a:prstGeom prst="chevron">
              <a:avLst/>
            </a:prstGeom>
            <a:grpFill/>
            <a:ln w="762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46" name="Chevron 66"/>
            <p:cNvSpPr/>
            <p:nvPr/>
          </p:nvSpPr>
          <p:spPr>
            <a:xfrm>
              <a:off x="9253192" y="2331694"/>
              <a:ext cx="217779" cy="335227"/>
            </a:xfrm>
            <a:prstGeom prst="chevron">
              <a:avLst/>
            </a:prstGeom>
            <a:grpFill/>
            <a:ln w="762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</p:grpSp>
      <p:sp>
        <p:nvSpPr>
          <p:cNvPr id="47" name="Rectangle 51"/>
          <p:cNvSpPr/>
          <p:nvPr/>
        </p:nvSpPr>
        <p:spPr>
          <a:xfrm>
            <a:off x="6465929" y="2472896"/>
            <a:ext cx="1304606" cy="46166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pl-PL" sz="2400" dirty="0" smtClean="0">
                <a:solidFill>
                  <a:srgbClr val="C1E663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x 11 376*</a:t>
            </a:r>
            <a:endParaRPr lang="pl-PL" sz="2400" dirty="0">
              <a:solidFill>
                <a:srgbClr val="C1E663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grpSp>
        <p:nvGrpSpPr>
          <p:cNvPr id="48" name="Group 95"/>
          <p:cNvGrpSpPr/>
          <p:nvPr/>
        </p:nvGrpSpPr>
        <p:grpSpPr>
          <a:xfrm>
            <a:off x="4411487" y="1959435"/>
            <a:ext cx="666750" cy="858441"/>
            <a:chOff x="1481138" y="101600"/>
            <a:chExt cx="508000" cy="654050"/>
          </a:xfrm>
          <a:solidFill>
            <a:srgbClr val="84BF42"/>
          </a:solidFill>
        </p:grpSpPr>
        <p:sp>
          <p:nvSpPr>
            <p:cNvPr id="49" name="Freeform 18"/>
            <p:cNvSpPr>
              <a:spLocks noEditPoints="1"/>
            </p:cNvSpPr>
            <p:nvPr/>
          </p:nvSpPr>
          <p:spPr bwMode="auto">
            <a:xfrm>
              <a:off x="1631951" y="409575"/>
              <a:ext cx="134938" cy="84138"/>
            </a:xfrm>
            <a:custGeom>
              <a:avLst/>
              <a:gdLst>
                <a:gd name="T0" fmla="*/ 46 w 50"/>
                <a:gd name="T1" fmla="*/ 0 h 31"/>
                <a:gd name="T2" fmla="*/ 5 w 50"/>
                <a:gd name="T3" fmla="*/ 0 h 31"/>
                <a:gd name="T4" fmla="*/ 0 w 50"/>
                <a:gd name="T5" fmla="*/ 5 h 31"/>
                <a:gd name="T6" fmla="*/ 0 w 50"/>
                <a:gd name="T7" fmla="*/ 26 h 31"/>
                <a:gd name="T8" fmla="*/ 5 w 50"/>
                <a:gd name="T9" fmla="*/ 31 h 31"/>
                <a:gd name="T10" fmla="*/ 46 w 50"/>
                <a:gd name="T11" fmla="*/ 31 h 31"/>
                <a:gd name="T12" fmla="*/ 50 w 50"/>
                <a:gd name="T13" fmla="*/ 26 h 31"/>
                <a:gd name="T14" fmla="*/ 50 w 50"/>
                <a:gd name="T15" fmla="*/ 5 h 31"/>
                <a:gd name="T16" fmla="*/ 46 w 50"/>
                <a:gd name="T17" fmla="*/ 0 h 31"/>
                <a:gd name="T18" fmla="*/ 41 w 50"/>
                <a:gd name="T19" fmla="*/ 21 h 31"/>
                <a:gd name="T20" fmla="*/ 10 w 50"/>
                <a:gd name="T21" fmla="*/ 21 h 31"/>
                <a:gd name="T22" fmla="*/ 10 w 50"/>
                <a:gd name="T23" fmla="*/ 10 h 31"/>
                <a:gd name="T24" fmla="*/ 41 w 50"/>
                <a:gd name="T25" fmla="*/ 10 h 31"/>
                <a:gd name="T26" fmla="*/ 41 w 50"/>
                <a:gd name="T27" fmla="*/ 2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31">
                  <a:moveTo>
                    <a:pt x="4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9"/>
                    <a:pt x="3" y="31"/>
                    <a:pt x="5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8" y="31"/>
                    <a:pt x="50" y="29"/>
                    <a:pt x="50" y="26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0" y="2"/>
                    <a:pt x="48" y="0"/>
                    <a:pt x="46" y="0"/>
                  </a:cubicBezTo>
                  <a:close/>
                  <a:moveTo>
                    <a:pt x="41" y="21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41" y="10"/>
                    <a:pt x="41" y="10"/>
                    <a:pt x="41" y="10"/>
                  </a:cubicBezTo>
                  <a:lnTo>
                    <a:pt x="41" y="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19"/>
            <p:cNvSpPr>
              <a:spLocks noEditPoints="1"/>
            </p:cNvSpPr>
            <p:nvPr/>
          </p:nvSpPr>
          <p:spPr bwMode="auto">
            <a:xfrm>
              <a:off x="1481138" y="101600"/>
              <a:ext cx="508000" cy="654050"/>
            </a:xfrm>
            <a:custGeom>
              <a:avLst/>
              <a:gdLst>
                <a:gd name="T0" fmla="*/ 180 w 188"/>
                <a:gd name="T1" fmla="*/ 55 h 242"/>
                <a:gd name="T2" fmla="*/ 179 w 188"/>
                <a:gd name="T3" fmla="*/ 55 h 242"/>
                <a:gd name="T4" fmla="*/ 164 w 188"/>
                <a:gd name="T5" fmla="*/ 32 h 242"/>
                <a:gd name="T6" fmla="*/ 157 w 188"/>
                <a:gd name="T7" fmla="*/ 34 h 242"/>
                <a:gd name="T8" fmla="*/ 159 w 188"/>
                <a:gd name="T9" fmla="*/ 41 h 242"/>
                <a:gd name="T10" fmla="*/ 169 w 188"/>
                <a:gd name="T11" fmla="*/ 55 h 242"/>
                <a:gd name="T12" fmla="*/ 162 w 188"/>
                <a:gd name="T13" fmla="*/ 63 h 242"/>
                <a:gd name="T14" fmla="*/ 162 w 188"/>
                <a:gd name="T15" fmla="*/ 89 h 242"/>
                <a:gd name="T16" fmla="*/ 170 w 188"/>
                <a:gd name="T17" fmla="*/ 98 h 242"/>
                <a:gd name="T18" fmla="*/ 170 w 188"/>
                <a:gd name="T19" fmla="*/ 98 h 242"/>
                <a:gd name="T20" fmla="*/ 170 w 188"/>
                <a:gd name="T21" fmla="*/ 173 h 242"/>
                <a:gd name="T22" fmla="*/ 148 w 188"/>
                <a:gd name="T23" fmla="*/ 194 h 242"/>
                <a:gd name="T24" fmla="*/ 139 w 188"/>
                <a:gd name="T25" fmla="*/ 194 h 242"/>
                <a:gd name="T26" fmla="*/ 138 w 188"/>
                <a:gd name="T27" fmla="*/ 194 h 242"/>
                <a:gd name="T28" fmla="*/ 138 w 188"/>
                <a:gd name="T29" fmla="*/ 85 h 242"/>
                <a:gd name="T30" fmla="*/ 138 w 188"/>
                <a:gd name="T31" fmla="*/ 4 h 242"/>
                <a:gd name="T32" fmla="*/ 133 w 188"/>
                <a:gd name="T33" fmla="*/ 0 h 242"/>
                <a:gd name="T34" fmla="*/ 29 w 188"/>
                <a:gd name="T35" fmla="*/ 0 h 242"/>
                <a:gd name="T36" fmla="*/ 24 w 188"/>
                <a:gd name="T37" fmla="*/ 4 h 242"/>
                <a:gd name="T38" fmla="*/ 24 w 188"/>
                <a:gd name="T39" fmla="*/ 85 h 242"/>
                <a:gd name="T40" fmla="*/ 24 w 188"/>
                <a:gd name="T41" fmla="*/ 232 h 242"/>
                <a:gd name="T42" fmla="*/ 5 w 188"/>
                <a:gd name="T43" fmla="*/ 232 h 242"/>
                <a:gd name="T44" fmla="*/ 0 w 188"/>
                <a:gd name="T45" fmla="*/ 237 h 242"/>
                <a:gd name="T46" fmla="*/ 5 w 188"/>
                <a:gd name="T47" fmla="*/ 242 h 242"/>
                <a:gd name="T48" fmla="*/ 29 w 188"/>
                <a:gd name="T49" fmla="*/ 242 h 242"/>
                <a:gd name="T50" fmla="*/ 133 w 188"/>
                <a:gd name="T51" fmla="*/ 242 h 242"/>
                <a:gd name="T52" fmla="*/ 158 w 188"/>
                <a:gd name="T53" fmla="*/ 242 h 242"/>
                <a:gd name="T54" fmla="*/ 163 w 188"/>
                <a:gd name="T55" fmla="*/ 237 h 242"/>
                <a:gd name="T56" fmla="*/ 158 w 188"/>
                <a:gd name="T57" fmla="*/ 232 h 242"/>
                <a:gd name="T58" fmla="*/ 138 w 188"/>
                <a:gd name="T59" fmla="*/ 232 h 242"/>
                <a:gd name="T60" fmla="*/ 138 w 188"/>
                <a:gd name="T61" fmla="*/ 204 h 242"/>
                <a:gd name="T62" fmla="*/ 139 w 188"/>
                <a:gd name="T63" fmla="*/ 204 h 242"/>
                <a:gd name="T64" fmla="*/ 148 w 188"/>
                <a:gd name="T65" fmla="*/ 204 h 242"/>
                <a:gd name="T66" fmla="*/ 180 w 188"/>
                <a:gd name="T67" fmla="*/ 173 h 242"/>
                <a:gd name="T68" fmla="*/ 180 w 188"/>
                <a:gd name="T69" fmla="*/ 98 h 242"/>
                <a:gd name="T70" fmla="*/ 180 w 188"/>
                <a:gd name="T71" fmla="*/ 98 h 242"/>
                <a:gd name="T72" fmla="*/ 188 w 188"/>
                <a:gd name="T73" fmla="*/ 89 h 242"/>
                <a:gd name="T74" fmla="*/ 188 w 188"/>
                <a:gd name="T75" fmla="*/ 63 h 242"/>
                <a:gd name="T76" fmla="*/ 180 w 188"/>
                <a:gd name="T77" fmla="*/ 55 h 242"/>
                <a:gd name="T78" fmla="*/ 34 w 188"/>
                <a:gd name="T79" fmla="*/ 9 h 242"/>
                <a:gd name="T80" fmla="*/ 129 w 188"/>
                <a:gd name="T81" fmla="*/ 9 h 242"/>
                <a:gd name="T82" fmla="*/ 129 w 188"/>
                <a:gd name="T83" fmla="*/ 81 h 242"/>
                <a:gd name="T84" fmla="*/ 34 w 188"/>
                <a:gd name="T85" fmla="*/ 81 h 242"/>
                <a:gd name="T86" fmla="*/ 34 w 188"/>
                <a:gd name="T87" fmla="*/ 9 h 242"/>
                <a:gd name="T88" fmla="*/ 34 w 188"/>
                <a:gd name="T89" fmla="*/ 232 h 242"/>
                <a:gd name="T90" fmla="*/ 34 w 188"/>
                <a:gd name="T91" fmla="*/ 90 h 242"/>
                <a:gd name="T92" fmla="*/ 129 w 188"/>
                <a:gd name="T93" fmla="*/ 90 h 242"/>
                <a:gd name="T94" fmla="*/ 129 w 188"/>
                <a:gd name="T95" fmla="*/ 232 h 242"/>
                <a:gd name="T96" fmla="*/ 34 w 188"/>
                <a:gd name="T97" fmla="*/ 232 h 242"/>
                <a:gd name="T98" fmla="*/ 172 w 188"/>
                <a:gd name="T99" fmla="*/ 65 h 242"/>
                <a:gd name="T100" fmla="*/ 178 w 188"/>
                <a:gd name="T101" fmla="*/ 65 h 242"/>
                <a:gd name="T102" fmla="*/ 178 w 188"/>
                <a:gd name="T103" fmla="*/ 88 h 242"/>
                <a:gd name="T104" fmla="*/ 172 w 188"/>
                <a:gd name="T105" fmla="*/ 88 h 242"/>
                <a:gd name="T106" fmla="*/ 172 w 188"/>
                <a:gd name="T107" fmla="*/ 6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8" h="242">
                  <a:moveTo>
                    <a:pt x="180" y="55"/>
                  </a:moveTo>
                  <a:cubicBezTo>
                    <a:pt x="179" y="55"/>
                    <a:pt x="179" y="55"/>
                    <a:pt x="179" y="55"/>
                  </a:cubicBezTo>
                  <a:cubicBezTo>
                    <a:pt x="178" y="46"/>
                    <a:pt x="172" y="37"/>
                    <a:pt x="164" y="32"/>
                  </a:cubicBezTo>
                  <a:cubicBezTo>
                    <a:pt x="161" y="31"/>
                    <a:pt x="158" y="32"/>
                    <a:pt x="157" y="34"/>
                  </a:cubicBezTo>
                  <a:cubicBezTo>
                    <a:pt x="156" y="37"/>
                    <a:pt x="157" y="40"/>
                    <a:pt x="159" y="41"/>
                  </a:cubicBezTo>
                  <a:cubicBezTo>
                    <a:pt x="164" y="44"/>
                    <a:pt x="168" y="49"/>
                    <a:pt x="169" y="55"/>
                  </a:cubicBezTo>
                  <a:cubicBezTo>
                    <a:pt x="165" y="55"/>
                    <a:pt x="162" y="59"/>
                    <a:pt x="162" y="63"/>
                  </a:cubicBezTo>
                  <a:cubicBezTo>
                    <a:pt x="162" y="89"/>
                    <a:pt x="162" y="89"/>
                    <a:pt x="162" y="89"/>
                  </a:cubicBezTo>
                  <a:cubicBezTo>
                    <a:pt x="162" y="94"/>
                    <a:pt x="165" y="98"/>
                    <a:pt x="170" y="98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70" y="173"/>
                    <a:pt x="170" y="173"/>
                    <a:pt x="170" y="173"/>
                  </a:cubicBezTo>
                  <a:cubicBezTo>
                    <a:pt x="170" y="185"/>
                    <a:pt x="160" y="194"/>
                    <a:pt x="148" y="194"/>
                  </a:cubicBezTo>
                  <a:cubicBezTo>
                    <a:pt x="139" y="194"/>
                    <a:pt x="139" y="194"/>
                    <a:pt x="139" y="194"/>
                  </a:cubicBezTo>
                  <a:cubicBezTo>
                    <a:pt x="139" y="194"/>
                    <a:pt x="138" y="194"/>
                    <a:pt x="138" y="194"/>
                  </a:cubicBezTo>
                  <a:cubicBezTo>
                    <a:pt x="138" y="85"/>
                    <a:pt x="138" y="85"/>
                    <a:pt x="138" y="85"/>
                  </a:cubicBezTo>
                  <a:cubicBezTo>
                    <a:pt x="138" y="4"/>
                    <a:pt x="138" y="4"/>
                    <a:pt x="138" y="4"/>
                  </a:cubicBezTo>
                  <a:cubicBezTo>
                    <a:pt x="138" y="2"/>
                    <a:pt x="136" y="0"/>
                    <a:pt x="13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4" y="2"/>
                    <a:pt x="24" y="4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4" y="232"/>
                    <a:pt x="24" y="232"/>
                    <a:pt x="24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2" y="232"/>
                    <a:pt x="0" y="234"/>
                    <a:pt x="0" y="237"/>
                  </a:cubicBezTo>
                  <a:cubicBezTo>
                    <a:pt x="0" y="240"/>
                    <a:pt x="2" y="242"/>
                    <a:pt x="5" y="242"/>
                  </a:cubicBezTo>
                  <a:cubicBezTo>
                    <a:pt x="29" y="242"/>
                    <a:pt x="29" y="242"/>
                    <a:pt x="29" y="242"/>
                  </a:cubicBezTo>
                  <a:cubicBezTo>
                    <a:pt x="133" y="242"/>
                    <a:pt x="133" y="242"/>
                    <a:pt x="133" y="242"/>
                  </a:cubicBezTo>
                  <a:cubicBezTo>
                    <a:pt x="158" y="242"/>
                    <a:pt x="158" y="242"/>
                    <a:pt x="158" y="242"/>
                  </a:cubicBezTo>
                  <a:cubicBezTo>
                    <a:pt x="161" y="242"/>
                    <a:pt x="163" y="240"/>
                    <a:pt x="163" y="237"/>
                  </a:cubicBezTo>
                  <a:cubicBezTo>
                    <a:pt x="163" y="234"/>
                    <a:pt x="161" y="232"/>
                    <a:pt x="158" y="232"/>
                  </a:cubicBezTo>
                  <a:cubicBezTo>
                    <a:pt x="138" y="232"/>
                    <a:pt x="138" y="232"/>
                    <a:pt x="138" y="232"/>
                  </a:cubicBezTo>
                  <a:cubicBezTo>
                    <a:pt x="138" y="204"/>
                    <a:pt x="138" y="204"/>
                    <a:pt x="138" y="204"/>
                  </a:cubicBezTo>
                  <a:cubicBezTo>
                    <a:pt x="138" y="204"/>
                    <a:pt x="139" y="204"/>
                    <a:pt x="139" y="204"/>
                  </a:cubicBezTo>
                  <a:cubicBezTo>
                    <a:pt x="148" y="204"/>
                    <a:pt x="148" y="204"/>
                    <a:pt x="148" y="204"/>
                  </a:cubicBezTo>
                  <a:cubicBezTo>
                    <a:pt x="166" y="204"/>
                    <a:pt x="180" y="190"/>
                    <a:pt x="180" y="173"/>
                  </a:cubicBezTo>
                  <a:cubicBezTo>
                    <a:pt x="180" y="98"/>
                    <a:pt x="180" y="98"/>
                    <a:pt x="180" y="98"/>
                  </a:cubicBezTo>
                  <a:cubicBezTo>
                    <a:pt x="180" y="98"/>
                    <a:pt x="180" y="98"/>
                    <a:pt x="180" y="98"/>
                  </a:cubicBezTo>
                  <a:cubicBezTo>
                    <a:pt x="185" y="98"/>
                    <a:pt x="188" y="94"/>
                    <a:pt x="188" y="89"/>
                  </a:cubicBezTo>
                  <a:cubicBezTo>
                    <a:pt x="188" y="63"/>
                    <a:pt x="188" y="63"/>
                    <a:pt x="188" y="63"/>
                  </a:cubicBezTo>
                  <a:cubicBezTo>
                    <a:pt x="188" y="59"/>
                    <a:pt x="185" y="55"/>
                    <a:pt x="180" y="55"/>
                  </a:cubicBezTo>
                  <a:close/>
                  <a:moveTo>
                    <a:pt x="34" y="9"/>
                  </a:moveTo>
                  <a:cubicBezTo>
                    <a:pt x="129" y="9"/>
                    <a:pt x="129" y="9"/>
                    <a:pt x="129" y="9"/>
                  </a:cubicBezTo>
                  <a:cubicBezTo>
                    <a:pt x="129" y="81"/>
                    <a:pt x="129" y="81"/>
                    <a:pt x="129" y="81"/>
                  </a:cubicBezTo>
                  <a:cubicBezTo>
                    <a:pt x="34" y="81"/>
                    <a:pt x="34" y="81"/>
                    <a:pt x="34" y="81"/>
                  </a:cubicBezTo>
                  <a:lnTo>
                    <a:pt x="34" y="9"/>
                  </a:lnTo>
                  <a:close/>
                  <a:moveTo>
                    <a:pt x="34" y="232"/>
                  </a:moveTo>
                  <a:cubicBezTo>
                    <a:pt x="34" y="90"/>
                    <a:pt x="34" y="90"/>
                    <a:pt x="34" y="90"/>
                  </a:cubicBezTo>
                  <a:cubicBezTo>
                    <a:pt x="129" y="90"/>
                    <a:pt x="129" y="90"/>
                    <a:pt x="129" y="90"/>
                  </a:cubicBezTo>
                  <a:cubicBezTo>
                    <a:pt x="129" y="232"/>
                    <a:pt x="129" y="232"/>
                    <a:pt x="129" y="232"/>
                  </a:cubicBezTo>
                  <a:lnTo>
                    <a:pt x="34" y="232"/>
                  </a:lnTo>
                  <a:close/>
                  <a:moveTo>
                    <a:pt x="172" y="65"/>
                  </a:moveTo>
                  <a:cubicBezTo>
                    <a:pt x="178" y="65"/>
                    <a:pt x="178" y="65"/>
                    <a:pt x="178" y="65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2" y="88"/>
                    <a:pt x="172" y="88"/>
                    <a:pt x="172" y="88"/>
                  </a:cubicBezTo>
                  <a:lnTo>
                    <a:pt x="172" y="65"/>
                  </a:lnTo>
                  <a:close/>
                </a:path>
              </a:pathLst>
            </a:custGeom>
            <a:solidFill>
              <a:srgbClr val="858585"/>
            </a:solidFill>
            <a:ln w="19050">
              <a:solidFill>
                <a:srgbClr val="858585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1" name="Group 1"/>
          <p:cNvGrpSpPr/>
          <p:nvPr/>
        </p:nvGrpSpPr>
        <p:grpSpPr>
          <a:xfrm>
            <a:off x="8230675" y="2346854"/>
            <a:ext cx="930234" cy="471022"/>
            <a:chOff x="7429144" y="2333812"/>
            <a:chExt cx="774254" cy="392042"/>
          </a:xfrm>
        </p:grpSpPr>
        <p:sp>
          <p:nvSpPr>
            <p:cNvPr id="52" name="Freeform 162"/>
            <p:cNvSpPr>
              <a:spLocks noEditPoints="1"/>
            </p:cNvSpPr>
            <p:nvPr/>
          </p:nvSpPr>
          <p:spPr bwMode="auto">
            <a:xfrm>
              <a:off x="7429144" y="2333812"/>
              <a:ext cx="774254" cy="392042"/>
            </a:xfrm>
            <a:custGeom>
              <a:avLst/>
              <a:gdLst>
                <a:gd name="T0" fmla="*/ 229 w 242"/>
                <a:gd name="T1" fmla="*/ 36 h 134"/>
                <a:gd name="T2" fmla="*/ 224 w 242"/>
                <a:gd name="T3" fmla="*/ 36 h 134"/>
                <a:gd name="T4" fmla="*/ 224 w 242"/>
                <a:gd name="T5" fmla="*/ 14 h 134"/>
                <a:gd name="T6" fmla="*/ 210 w 242"/>
                <a:gd name="T7" fmla="*/ 0 h 134"/>
                <a:gd name="T8" fmla="*/ 14 w 242"/>
                <a:gd name="T9" fmla="*/ 0 h 134"/>
                <a:gd name="T10" fmla="*/ 0 w 242"/>
                <a:gd name="T11" fmla="*/ 14 h 134"/>
                <a:gd name="T12" fmla="*/ 0 w 242"/>
                <a:gd name="T13" fmla="*/ 121 h 134"/>
                <a:gd name="T14" fmla="*/ 14 w 242"/>
                <a:gd name="T15" fmla="*/ 134 h 134"/>
                <a:gd name="T16" fmla="*/ 210 w 242"/>
                <a:gd name="T17" fmla="*/ 134 h 134"/>
                <a:gd name="T18" fmla="*/ 224 w 242"/>
                <a:gd name="T19" fmla="*/ 121 h 134"/>
                <a:gd name="T20" fmla="*/ 224 w 242"/>
                <a:gd name="T21" fmla="*/ 99 h 134"/>
                <a:gd name="T22" fmla="*/ 229 w 242"/>
                <a:gd name="T23" fmla="*/ 99 h 134"/>
                <a:gd name="T24" fmla="*/ 242 w 242"/>
                <a:gd name="T25" fmla="*/ 86 h 134"/>
                <a:gd name="T26" fmla="*/ 242 w 242"/>
                <a:gd name="T27" fmla="*/ 48 h 134"/>
                <a:gd name="T28" fmla="*/ 229 w 242"/>
                <a:gd name="T29" fmla="*/ 36 h 134"/>
                <a:gd name="T30" fmla="*/ 232 w 242"/>
                <a:gd name="T31" fmla="*/ 86 h 134"/>
                <a:gd name="T32" fmla="*/ 229 w 242"/>
                <a:gd name="T33" fmla="*/ 89 h 134"/>
                <a:gd name="T34" fmla="*/ 219 w 242"/>
                <a:gd name="T35" fmla="*/ 89 h 134"/>
                <a:gd name="T36" fmla="*/ 214 w 242"/>
                <a:gd name="T37" fmla="*/ 94 h 134"/>
                <a:gd name="T38" fmla="*/ 214 w 242"/>
                <a:gd name="T39" fmla="*/ 121 h 134"/>
                <a:gd name="T40" fmla="*/ 210 w 242"/>
                <a:gd name="T41" fmla="*/ 125 h 134"/>
                <a:gd name="T42" fmla="*/ 14 w 242"/>
                <a:gd name="T43" fmla="*/ 125 h 134"/>
                <a:gd name="T44" fmla="*/ 10 w 242"/>
                <a:gd name="T45" fmla="*/ 121 h 134"/>
                <a:gd name="T46" fmla="*/ 10 w 242"/>
                <a:gd name="T47" fmla="*/ 14 h 134"/>
                <a:gd name="T48" fmla="*/ 14 w 242"/>
                <a:gd name="T49" fmla="*/ 10 h 134"/>
                <a:gd name="T50" fmla="*/ 210 w 242"/>
                <a:gd name="T51" fmla="*/ 10 h 134"/>
                <a:gd name="T52" fmla="*/ 214 w 242"/>
                <a:gd name="T53" fmla="*/ 14 h 134"/>
                <a:gd name="T54" fmla="*/ 214 w 242"/>
                <a:gd name="T55" fmla="*/ 40 h 134"/>
                <a:gd name="T56" fmla="*/ 219 w 242"/>
                <a:gd name="T57" fmla="*/ 45 h 134"/>
                <a:gd name="T58" fmla="*/ 229 w 242"/>
                <a:gd name="T59" fmla="*/ 45 h 134"/>
                <a:gd name="T60" fmla="*/ 232 w 242"/>
                <a:gd name="T61" fmla="*/ 48 h 134"/>
                <a:gd name="T62" fmla="*/ 232 w 242"/>
                <a:gd name="T63" fmla="*/ 8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2" h="134">
                  <a:moveTo>
                    <a:pt x="229" y="36"/>
                  </a:moveTo>
                  <a:cubicBezTo>
                    <a:pt x="224" y="36"/>
                    <a:pt x="224" y="36"/>
                    <a:pt x="224" y="36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6"/>
                    <a:pt x="218" y="0"/>
                    <a:pt x="21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8"/>
                    <a:pt x="6" y="134"/>
                    <a:pt x="14" y="134"/>
                  </a:cubicBezTo>
                  <a:cubicBezTo>
                    <a:pt x="210" y="134"/>
                    <a:pt x="210" y="134"/>
                    <a:pt x="210" y="134"/>
                  </a:cubicBezTo>
                  <a:cubicBezTo>
                    <a:pt x="218" y="134"/>
                    <a:pt x="224" y="128"/>
                    <a:pt x="224" y="121"/>
                  </a:cubicBezTo>
                  <a:cubicBezTo>
                    <a:pt x="224" y="99"/>
                    <a:pt x="224" y="99"/>
                    <a:pt x="224" y="99"/>
                  </a:cubicBezTo>
                  <a:cubicBezTo>
                    <a:pt x="229" y="99"/>
                    <a:pt x="229" y="99"/>
                    <a:pt x="229" y="99"/>
                  </a:cubicBezTo>
                  <a:cubicBezTo>
                    <a:pt x="236" y="99"/>
                    <a:pt x="242" y="93"/>
                    <a:pt x="242" y="86"/>
                  </a:cubicBezTo>
                  <a:cubicBezTo>
                    <a:pt x="242" y="48"/>
                    <a:pt x="242" y="48"/>
                    <a:pt x="242" y="48"/>
                  </a:cubicBezTo>
                  <a:cubicBezTo>
                    <a:pt x="242" y="41"/>
                    <a:pt x="236" y="36"/>
                    <a:pt x="229" y="36"/>
                  </a:cubicBezTo>
                  <a:close/>
                  <a:moveTo>
                    <a:pt x="232" y="86"/>
                  </a:moveTo>
                  <a:cubicBezTo>
                    <a:pt x="232" y="88"/>
                    <a:pt x="231" y="89"/>
                    <a:pt x="229" y="89"/>
                  </a:cubicBezTo>
                  <a:cubicBezTo>
                    <a:pt x="219" y="89"/>
                    <a:pt x="219" y="89"/>
                    <a:pt x="219" y="89"/>
                  </a:cubicBezTo>
                  <a:cubicBezTo>
                    <a:pt x="216" y="89"/>
                    <a:pt x="214" y="91"/>
                    <a:pt x="214" y="94"/>
                  </a:cubicBezTo>
                  <a:cubicBezTo>
                    <a:pt x="214" y="121"/>
                    <a:pt x="214" y="121"/>
                    <a:pt x="214" y="121"/>
                  </a:cubicBezTo>
                  <a:cubicBezTo>
                    <a:pt x="214" y="123"/>
                    <a:pt x="212" y="125"/>
                    <a:pt x="210" y="125"/>
                  </a:cubicBezTo>
                  <a:cubicBezTo>
                    <a:pt x="14" y="125"/>
                    <a:pt x="14" y="125"/>
                    <a:pt x="14" y="125"/>
                  </a:cubicBezTo>
                  <a:cubicBezTo>
                    <a:pt x="12" y="125"/>
                    <a:pt x="10" y="123"/>
                    <a:pt x="10" y="12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1"/>
                    <a:pt x="12" y="10"/>
                    <a:pt x="14" y="10"/>
                  </a:cubicBezTo>
                  <a:cubicBezTo>
                    <a:pt x="210" y="10"/>
                    <a:pt x="210" y="10"/>
                    <a:pt x="210" y="10"/>
                  </a:cubicBezTo>
                  <a:cubicBezTo>
                    <a:pt x="212" y="10"/>
                    <a:pt x="214" y="11"/>
                    <a:pt x="214" y="14"/>
                  </a:cubicBezTo>
                  <a:cubicBezTo>
                    <a:pt x="214" y="40"/>
                    <a:pt x="214" y="40"/>
                    <a:pt x="214" y="40"/>
                  </a:cubicBezTo>
                  <a:cubicBezTo>
                    <a:pt x="214" y="43"/>
                    <a:pt x="216" y="45"/>
                    <a:pt x="219" y="45"/>
                  </a:cubicBezTo>
                  <a:cubicBezTo>
                    <a:pt x="229" y="45"/>
                    <a:pt x="229" y="45"/>
                    <a:pt x="229" y="45"/>
                  </a:cubicBezTo>
                  <a:cubicBezTo>
                    <a:pt x="231" y="45"/>
                    <a:pt x="232" y="47"/>
                    <a:pt x="232" y="48"/>
                  </a:cubicBezTo>
                  <a:lnTo>
                    <a:pt x="232" y="86"/>
                  </a:lnTo>
                  <a:close/>
                </a:path>
              </a:pathLst>
            </a:custGeom>
            <a:solidFill>
              <a:srgbClr val="84BF42"/>
            </a:solidFill>
            <a:ln w="12700">
              <a:solidFill>
                <a:srgbClr val="84BF42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Rounded Rectangle 53"/>
            <p:cNvSpPr/>
            <p:nvPr/>
          </p:nvSpPr>
          <p:spPr>
            <a:xfrm>
              <a:off x="7502648" y="2401030"/>
              <a:ext cx="576000" cy="252000"/>
            </a:xfrm>
            <a:prstGeom prst="roundRect">
              <a:avLst>
                <a:gd name="adj" fmla="val 4523"/>
              </a:avLst>
            </a:prstGeom>
            <a:solidFill>
              <a:srgbClr val="C1E663"/>
            </a:solidFill>
            <a:ln w="38100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54" name="Rectangle 2362"/>
          <p:cNvSpPr/>
          <p:nvPr/>
        </p:nvSpPr>
        <p:spPr>
          <a:xfrm>
            <a:off x="4344348" y="2854016"/>
            <a:ext cx="2144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>
                <a:solidFill>
                  <a:srgbClr val="575756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autobusy </a:t>
            </a:r>
            <a:br>
              <a:rPr lang="pl-PL" sz="1400" dirty="0" smtClean="0">
                <a:solidFill>
                  <a:srgbClr val="575756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</a:br>
            <a:r>
              <a:rPr lang="pl-PL" sz="1400" dirty="0" smtClean="0">
                <a:solidFill>
                  <a:srgbClr val="575756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spalinowe</a:t>
            </a:r>
            <a:endParaRPr lang="pl-PL" sz="1400" dirty="0">
              <a:solidFill>
                <a:srgbClr val="575756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55" name="Rectangle 2363"/>
          <p:cNvSpPr/>
          <p:nvPr/>
        </p:nvSpPr>
        <p:spPr>
          <a:xfrm>
            <a:off x="8165592" y="2854016"/>
            <a:ext cx="244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>
                <a:solidFill>
                  <a:srgbClr val="84BF42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autobusy </a:t>
            </a:r>
            <a:br>
              <a:rPr lang="pl-PL" sz="1400" dirty="0" smtClean="0">
                <a:solidFill>
                  <a:srgbClr val="84BF42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</a:br>
            <a:r>
              <a:rPr lang="pl-PL" sz="1400" dirty="0" smtClean="0">
                <a:solidFill>
                  <a:srgbClr val="84BF42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elektryczne</a:t>
            </a:r>
            <a:endParaRPr lang="pl-PL" sz="1400" dirty="0">
              <a:solidFill>
                <a:srgbClr val="84BF42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56" name="Rectangle 25"/>
          <p:cNvSpPr/>
          <p:nvPr/>
        </p:nvSpPr>
        <p:spPr>
          <a:xfrm>
            <a:off x="4816350" y="4782366"/>
            <a:ext cx="3204566" cy="58477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r"/>
            <a:r>
              <a:rPr lang="pl-PL" sz="1600" dirty="0" smtClean="0">
                <a:solidFill>
                  <a:srgbClr val="83BD4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Redukcja kosztów </a:t>
            </a:r>
            <a:br>
              <a:rPr lang="pl-PL" sz="1600" dirty="0" smtClean="0">
                <a:solidFill>
                  <a:srgbClr val="83BD4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</a:br>
            <a:r>
              <a:rPr lang="pl-PL" sz="1600" b="1" dirty="0" smtClean="0">
                <a:solidFill>
                  <a:srgbClr val="83BD4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hałasu*</a:t>
            </a:r>
            <a:r>
              <a:rPr lang="pl-PL" sz="1600" dirty="0" smtClean="0">
                <a:solidFill>
                  <a:srgbClr val="83BD4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*</a:t>
            </a:r>
            <a:endParaRPr lang="pl-PL" sz="1600" dirty="0">
              <a:solidFill>
                <a:srgbClr val="83BD4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57" name="Rectangle 35"/>
          <p:cNvSpPr/>
          <p:nvPr/>
        </p:nvSpPr>
        <p:spPr>
          <a:xfrm>
            <a:off x="5571507" y="3351578"/>
            <a:ext cx="2452758" cy="107721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r"/>
            <a:r>
              <a:rPr lang="pl-PL" sz="1600" dirty="0" smtClean="0">
                <a:solidFill>
                  <a:srgbClr val="83BD4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Redukcja społeczno-ekonomicznych kosztów </a:t>
            </a:r>
            <a:r>
              <a:rPr lang="pl-PL" sz="1600" b="1" dirty="0" smtClean="0">
                <a:solidFill>
                  <a:srgbClr val="83BD4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zanieczyszczeń powietrza </a:t>
            </a:r>
            <a:r>
              <a:rPr lang="pl-PL" sz="1600" dirty="0" smtClean="0">
                <a:solidFill>
                  <a:srgbClr val="83BD4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**  </a:t>
            </a:r>
            <a:endParaRPr lang="pl-PL" sz="1600" dirty="0">
              <a:solidFill>
                <a:srgbClr val="83BD4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58" name="Rectangle 15"/>
          <p:cNvSpPr/>
          <p:nvPr/>
        </p:nvSpPr>
        <p:spPr>
          <a:xfrm>
            <a:off x="8132382" y="3373649"/>
            <a:ext cx="946733" cy="867930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pl-PL" sz="3600" b="1" dirty="0" smtClean="0">
                <a:solidFill>
                  <a:srgbClr val="83BD4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 256</a:t>
            </a:r>
            <a:r>
              <a:rPr lang="pl-PL" sz="3200" dirty="0" smtClean="0">
                <a:solidFill>
                  <a:srgbClr val="83BD4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/>
            </a:r>
            <a:br>
              <a:rPr lang="pl-PL" sz="3200" dirty="0" smtClean="0">
                <a:solidFill>
                  <a:srgbClr val="83BD4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</a:br>
            <a:r>
              <a:rPr lang="pl-PL" sz="2000" dirty="0" smtClean="0">
                <a:solidFill>
                  <a:srgbClr val="83BD4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mln </a:t>
            </a:r>
            <a:r>
              <a:rPr lang="pl-PL" sz="2000" dirty="0">
                <a:solidFill>
                  <a:srgbClr val="83BD4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zł</a:t>
            </a:r>
          </a:p>
        </p:txBody>
      </p:sp>
      <p:sp>
        <p:nvSpPr>
          <p:cNvPr id="59" name="Rectangle 2365"/>
          <p:cNvSpPr/>
          <p:nvPr/>
        </p:nvSpPr>
        <p:spPr>
          <a:xfrm>
            <a:off x="8026512" y="4748741"/>
            <a:ext cx="1071768" cy="867930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pl-PL" sz="3600" b="1" dirty="0" smtClean="0">
                <a:solidFill>
                  <a:srgbClr val="83BD4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 39,4</a:t>
            </a:r>
            <a:r>
              <a:rPr lang="pl-PL" sz="3200" dirty="0" smtClean="0">
                <a:solidFill>
                  <a:srgbClr val="83BD4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/>
            </a:r>
            <a:br>
              <a:rPr lang="pl-PL" sz="3200" dirty="0" smtClean="0">
                <a:solidFill>
                  <a:srgbClr val="83BD4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</a:br>
            <a:r>
              <a:rPr lang="pl-PL" sz="2000" dirty="0" smtClean="0">
                <a:solidFill>
                  <a:srgbClr val="83BD4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mln </a:t>
            </a:r>
            <a:r>
              <a:rPr lang="pl-PL" sz="2000" dirty="0">
                <a:solidFill>
                  <a:srgbClr val="83BD4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zł</a:t>
            </a:r>
          </a:p>
        </p:txBody>
      </p:sp>
      <p:grpSp>
        <p:nvGrpSpPr>
          <p:cNvPr id="60" name="Group 2"/>
          <p:cNvGrpSpPr/>
          <p:nvPr/>
        </p:nvGrpSpPr>
        <p:grpSpPr>
          <a:xfrm>
            <a:off x="9401432" y="3542824"/>
            <a:ext cx="1804488" cy="2045409"/>
            <a:chOff x="9416096" y="3867461"/>
            <a:chExt cx="2113944" cy="2396181"/>
          </a:xfrm>
        </p:grpSpPr>
        <p:cxnSp>
          <p:nvCxnSpPr>
            <p:cNvPr id="61" name="Straight Arrow Connector 18"/>
            <p:cNvCxnSpPr/>
            <p:nvPr/>
          </p:nvCxnSpPr>
          <p:spPr>
            <a:xfrm>
              <a:off x="9416096" y="3867461"/>
              <a:ext cx="4416" cy="2396181"/>
            </a:xfrm>
            <a:prstGeom prst="straightConnector1">
              <a:avLst/>
            </a:prstGeom>
            <a:ln w="98425" cap="rnd">
              <a:solidFill>
                <a:srgbClr val="84BF4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2"/>
            <p:cNvCxnSpPr/>
            <p:nvPr/>
          </p:nvCxnSpPr>
          <p:spPr>
            <a:xfrm>
              <a:off x="9888772" y="3867461"/>
              <a:ext cx="1641268" cy="0"/>
            </a:xfrm>
            <a:prstGeom prst="line">
              <a:avLst/>
            </a:prstGeom>
            <a:ln w="152400" cap="rnd">
              <a:solidFill>
                <a:srgbClr val="C1E6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2367"/>
            <p:cNvCxnSpPr/>
            <p:nvPr/>
          </p:nvCxnSpPr>
          <p:spPr>
            <a:xfrm>
              <a:off x="9888772" y="4314619"/>
              <a:ext cx="1224000" cy="0"/>
            </a:xfrm>
            <a:prstGeom prst="line">
              <a:avLst/>
            </a:prstGeom>
            <a:ln w="152400" cap="rnd">
              <a:solidFill>
                <a:srgbClr val="C1E6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368"/>
            <p:cNvCxnSpPr/>
            <p:nvPr/>
          </p:nvCxnSpPr>
          <p:spPr>
            <a:xfrm>
              <a:off x="9888772" y="4761777"/>
              <a:ext cx="900000" cy="0"/>
            </a:xfrm>
            <a:prstGeom prst="line">
              <a:avLst/>
            </a:prstGeom>
            <a:ln w="152400" cap="rnd">
              <a:solidFill>
                <a:srgbClr val="C1E6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369"/>
            <p:cNvCxnSpPr/>
            <p:nvPr/>
          </p:nvCxnSpPr>
          <p:spPr>
            <a:xfrm>
              <a:off x="9888772" y="5208935"/>
              <a:ext cx="612000" cy="0"/>
            </a:xfrm>
            <a:prstGeom prst="line">
              <a:avLst/>
            </a:prstGeom>
            <a:ln w="152400" cap="rnd">
              <a:solidFill>
                <a:srgbClr val="C1E6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2370"/>
            <p:cNvCxnSpPr/>
            <p:nvPr/>
          </p:nvCxnSpPr>
          <p:spPr>
            <a:xfrm>
              <a:off x="9888772" y="5656094"/>
              <a:ext cx="324000" cy="0"/>
            </a:xfrm>
            <a:prstGeom prst="line">
              <a:avLst/>
            </a:prstGeom>
            <a:ln w="152400" cap="rnd">
              <a:solidFill>
                <a:srgbClr val="C1E6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2371"/>
            <p:cNvCxnSpPr/>
            <p:nvPr/>
          </p:nvCxnSpPr>
          <p:spPr>
            <a:xfrm>
              <a:off x="9871759" y="6096000"/>
              <a:ext cx="144000" cy="0"/>
            </a:xfrm>
            <a:prstGeom prst="line">
              <a:avLst/>
            </a:prstGeom>
            <a:ln w="152400" cap="rnd">
              <a:solidFill>
                <a:srgbClr val="C1E6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916"/>
          <p:cNvGrpSpPr/>
          <p:nvPr/>
        </p:nvGrpSpPr>
        <p:grpSpPr>
          <a:xfrm>
            <a:off x="5269048" y="1757365"/>
            <a:ext cx="980281" cy="1062269"/>
            <a:chOff x="5983288" y="7151688"/>
            <a:chExt cx="436562" cy="473075"/>
          </a:xfrm>
          <a:solidFill>
            <a:srgbClr val="858585"/>
          </a:solidFill>
        </p:grpSpPr>
        <p:sp>
          <p:nvSpPr>
            <p:cNvPr id="69" name="Freeform 292"/>
            <p:cNvSpPr>
              <a:spLocks noEditPoints="1"/>
            </p:cNvSpPr>
            <p:nvPr/>
          </p:nvSpPr>
          <p:spPr bwMode="auto">
            <a:xfrm>
              <a:off x="6018213" y="7151688"/>
              <a:ext cx="363538" cy="473075"/>
            </a:xfrm>
            <a:custGeom>
              <a:avLst/>
              <a:gdLst>
                <a:gd name="T0" fmla="*/ 191 w 196"/>
                <a:gd name="T1" fmla="*/ 36 h 255"/>
                <a:gd name="T2" fmla="*/ 43 w 196"/>
                <a:gd name="T3" fmla="*/ 0 h 255"/>
                <a:gd name="T4" fmla="*/ 6 w 196"/>
                <a:gd name="T5" fmla="*/ 37 h 255"/>
                <a:gd name="T6" fmla="*/ 0 w 196"/>
                <a:gd name="T7" fmla="*/ 185 h 255"/>
                <a:gd name="T8" fmla="*/ 1 w 196"/>
                <a:gd name="T9" fmla="*/ 194 h 255"/>
                <a:gd name="T10" fmla="*/ 6 w 196"/>
                <a:gd name="T11" fmla="*/ 237 h 255"/>
                <a:gd name="T12" fmla="*/ 44 w 196"/>
                <a:gd name="T13" fmla="*/ 255 h 255"/>
                <a:gd name="T14" fmla="*/ 62 w 196"/>
                <a:gd name="T15" fmla="*/ 223 h 255"/>
                <a:gd name="T16" fmla="*/ 132 w 196"/>
                <a:gd name="T17" fmla="*/ 237 h 255"/>
                <a:gd name="T18" fmla="*/ 170 w 196"/>
                <a:gd name="T19" fmla="*/ 255 h 255"/>
                <a:gd name="T20" fmla="*/ 188 w 196"/>
                <a:gd name="T21" fmla="*/ 209 h 255"/>
                <a:gd name="T22" fmla="*/ 196 w 196"/>
                <a:gd name="T23" fmla="*/ 144 h 255"/>
                <a:gd name="T24" fmla="*/ 43 w 196"/>
                <a:gd name="T25" fmla="*/ 10 h 255"/>
                <a:gd name="T26" fmla="*/ 179 w 196"/>
                <a:gd name="T27" fmla="*/ 31 h 255"/>
                <a:gd name="T28" fmla="*/ 43 w 196"/>
                <a:gd name="T29" fmla="*/ 10 h 255"/>
                <a:gd name="T30" fmla="*/ 181 w 196"/>
                <a:gd name="T31" fmla="*/ 41 h 255"/>
                <a:gd name="T32" fmla="*/ 186 w 196"/>
                <a:gd name="T33" fmla="*/ 145 h 255"/>
                <a:gd name="T34" fmla="*/ 11 w 196"/>
                <a:gd name="T35" fmla="*/ 144 h 255"/>
                <a:gd name="T36" fmla="*/ 52 w 196"/>
                <a:gd name="T37" fmla="*/ 237 h 255"/>
                <a:gd name="T38" fmla="*/ 24 w 196"/>
                <a:gd name="T39" fmla="*/ 245 h 255"/>
                <a:gd name="T40" fmla="*/ 16 w 196"/>
                <a:gd name="T41" fmla="*/ 223 h 255"/>
                <a:gd name="T42" fmla="*/ 52 w 196"/>
                <a:gd name="T43" fmla="*/ 237 h 255"/>
                <a:gd name="T44" fmla="*/ 16 w 196"/>
                <a:gd name="T45" fmla="*/ 203 h 255"/>
                <a:gd name="T46" fmla="*/ 11 w 196"/>
                <a:gd name="T47" fmla="*/ 191 h 255"/>
                <a:gd name="T48" fmla="*/ 11 w 196"/>
                <a:gd name="T49" fmla="*/ 185 h 255"/>
                <a:gd name="T50" fmla="*/ 186 w 196"/>
                <a:gd name="T51" fmla="*/ 155 h 255"/>
                <a:gd name="T52" fmla="*/ 179 w 196"/>
                <a:gd name="T53" fmla="*/ 204 h 255"/>
                <a:gd name="T54" fmla="*/ 178 w 196"/>
                <a:gd name="T55" fmla="*/ 212 h 255"/>
                <a:gd name="T56" fmla="*/ 170 w 196"/>
                <a:gd name="T57" fmla="*/ 245 h 255"/>
                <a:gd name="T58" fmla="*/ 142 w 196"/>
                <a:gd name="T59" fmla="*/ 237 h 255"/>
                <a:gd name="T60" fmla="*/ 178 w 196"/>
                <a:gd name="T61" fmla="*/ 223 h 255"/>
                <a:gd name="T62" fmla="*/ 170 w 196"/>
                <a:gd name="T63" fmla="*/ 24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6" h="255">
                  <a:moveTo>
                    <a:pt x="191" y="37"/>
                  </a:moveTo>
                  <a:cubicBezTo>
                    <a:pt x="191" y="37"/>
                    <a:pt x="191" y="36"/>
                    <a:pt x="191" y="36"/>
                  </a:cubicBezTo>
                  <a:cubicBezTo>
                    <a:pt x="188" y="18"/>
                    <a:pt x="175" y="0"/>
                    <a:pt x="15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2" y="0"/>
                    <a:pt x="9" y="18"/>
                    <a:pt x="6" y="36"/>
                  </a:cubicBezTo>
                  <a:cubicBezTo>
                    <a:pt x="6" y="36"/>
                    <a:pt x="6" y="37"/>
                    <a:pt x="6" y="37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1" y="190"/>
                    <a:pt x="1" y="193"/>
                  </a:cubicBezTo>
                  <a:cubicBezTo>
                    <a:pt x="1" y="194"/>
                    <a:pt x="1" y="194"/>
                    <a:pt x="1" y="194"/>
                  </a:cubicBezTo>
                  <a:cubicBezTo>
                    <a:pt x="2" y="198"/>
                    <a:pt x="4" y="201"/>
                    <a:pt x="6" y="205"/>
                  </a:cubicBezTo>
                  <a:cubicBezTo>
                    <a:pt x="6" y="237"/>
                    <a:pt x="6" y="237"/>
                    <a:pt x="6" y="237"/>
                  </a:cubicBezTo>
                  <a:cubicBezTo>
                    <a:pt x="6" y="247"/>
                    <a:pt x="14" y="255"/>
                    <a:pt x="24" y="255"/>
                  </a:cubicBezTo>
                  <a:cubicBezTo>
                    <a:pt x="44" y="255"/>
                    <a:pt x="44" y="255"/>
                    <a:pt x="44" y="255"/>
                  </a:cubicBezTo>
                  <a:cubicBezTo>
                    <a:pt x="54" y="255"/>
                    <a:pt x="62" y="247"/>
                    <a:pt x="62" y="237"/>
                  </a:cubicBezTo>
                  <a:cubicBezTo>
                    <a:pt x="62" y="223"/>
                    <a:pt x="62" y="223"/>
                    <a:pt x="62" y="223"/>
                  </a:cubicBezTo>
                  <a:cubicBezTo>
                    <a:pt x="132" y="223"/>
                    <a:pt x="132" y="223"/>
                    <a:pt x="132" y="223"/>
                  </a:cubicBezTo>
                  <a:cubicBezTo>
                    <a:pt x="132" y="237"/>
                    <a:pt x="132" y="237"/>
                    <a:pt x="132" y="237"/>
                  </a:cubicBezTo>
                  <a:cubicBezTo>
                    <a:pt x="132" y="247"/>
                    <a:pt x="140" y="255"/>
                    <a:pt x="150" y="255"/>
                  </a:cubicBezTo>
                  <a:cubicBezTo>
                    <a:pt x="170" y="255"/>
                    <a:pt x="170" y="255"/>
                    <a:pt x="170" y="255"/>
                  </a:cubicBezTo>
                  <a:cubicBezTo>
                    <a:pt x="180" y="255"/>
                    <a:pt x="188" y="247"/>
                    <a:pt x="188" y="237"/>
                  </a:cubicBezTo>
                  <a:cubicBezTo>
                    <a:pt x="188" y="209"/>
                    <a:pt x="188" y="209"/>
                    <a:pt x="188" y="209"/>
                  </a:cubicBezTo>
                  <a:cubicBezTo>
                    <a:pt x="193" y="202"/>
                    <a:pt x="196" y="193"/>
                    <a:pt x="196" y="185"/>
                  </a:cubicBezTo>
                  <a:cubicBezTo>
                    <a:pt x="196" y="144"/>
                    <a:pt x="196" y="144"/>
                    <a:pt x="196" y="144"/>
                  </a:cubicBezTo>
                  <a:lnTo>
                    <a:pt x="191" y="37"/>
                  </a:lnTo>
                  <a:close/>
                  <a:moveTo>
                    <a:pt x="43" y="10"/>
                  </a:moveTo>
                  <a:cubicBezTo>
                    <a:pt x="154" y="10"/>
                    <a:pt x="154" y="10"/>
                    <a:pt x="154" y="10"/>
                  </a:cubicBezTo>
                  <a:cubicBezTo>
                    <a:pt x="167" y="10"/>
                    <a:pt x="175" y="20"/>
                    <a:pt x="179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22" y="20"/>
                    <a:pt x="31" y="10"/>
                    <a:pt x="43" y="10"/>
                  </a:cubicBezTo>
                  <a:close/>
                  <a:moveTo>
                    <a:pt x="16" y="41"/>
                  </a:moveTo>
                  <a:cubicBezTo>
                    <a:pt x="181" y="41"/>
                    <a:pt x="181" y="41"/>
                    <a:pt x="181" y="41"/>
                  </a:cubicBezTo>
                  <a:cubicBezTo>
                    <a:pt x="186" y="144"/>
                    <a:pt x="186" y="144"/>
                    <a:pt x="186" y="144"/>
                  </a:cubicBezTo>
                  <a:cubicBezTo>
                    <a:pt x="186" y="145"/>
                    <a:pt x="186" y="145"/>
                    <a:pt x="186" y="145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1" y="144"/>
                    <a:pt x="11" y="144"/>
                    <a:pt x="11" y="144"/>
                  </a:cubicBezTo>
                  <a:lnTo>
                    <a:pt x="16" y="41"/>
                  </a:lnTo>
                  <a:close/>
                  <a:moveTo>
                    <a:pt x="52" y="237"/>
                  </a:moveTo>
                  <a:cubicBezTo>
                    <a:pt x="52" y="241"/>
                    <a:pt x="48" y="245"/>
                    <a:pt x="4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0" y="245"/>
                    <a:pt x="16" y="241"/>
                    <a:pt x="16" y="237"/>
                  </a:cubicBezTo>
                  <a:cubicBezTo>
                    <a:pt x="16" y="223"/>
                    <a:pt x="16" y="223"/>
                    <a:pt x="16" y="223"/>
                  </a:cubicBezTo>
                  <a:cubicBezTo>
                    <a:pt x="52" y="223"/>
                    <a:pt x="52" y="223"/>
                    <a:pt x="52" y="223"/>
                  </a:cubicBezTo>
                  <a:lnTo>
                    <a:pt x="52" y="237"/>
                  </a:lnTo>
                  <a:close/>
                  <a:moveTo>
                    <a:pt x="16" y="212"/>
                  </a:moveTo>
                  <a:cubicBezTo>
                    <a:pt x="16" y="203"/>
                    <a:pt x="16" y="203"/>
                    <a:pt x="16" y="203"/>
                  </a:cubicBezTo>
                  <a:cubicBezTo>
                    <a:pt x="16" y="202"/>
                    <a:pt x="16" y="201"/>
                    <a:pt x="15" y="201"/>
                  </a:cubicBezTo>
                  <a:cubicBezTo>
                    <a:pt x="14" y="198"/>
                    <a:pt x="12" y="195"/>
                    <a:pt x="11" y="191"/>
                  </a:cubicBezTo>
                  <a:cubicBezTo>
                    <a:pt x="11" y="191"/>
                    <a:pt x="11" y="191"/>
                    <a:pt x="11" y="191"/>
                  </a:cubicBezTo>
                  <a:cubicBezTo>
                    <a:pt x="11" y="189"/>
                    <a:pt x="11" y="187"/>
                    <a:pt x="11" y="185"/>
                  </a:cubicBezTo>
                  <a:cubicBezTo>
                    <a:pt x="11" y="155"/>
                    <a:pt x="11" y="155"/>
                    <a:pt x="11" y="155"/>
                  </a:cubicBezTo>
                  <a:cubicBezTo>
                    <a:pt x="186" y="155"/>
                    <a:pt x="186" y="155"/>
                    <a:pt x="186" y="155"/>
                  </a:cubicBezTo>
                  <a:cubicBezTo>
                    <a:pt x="186" y="185"/>
                    <a:pt x="186" y="185"/>
                    <a:pt x="186" y="185"/>
                  </a:cubicBezTo>
                  <a:cubicBezTo>
                    <a:pt x="186" y="191"/>
                    <a:pt x="183" y="199"/>
                    <a:pt x="179" y="204"/>
                  </a:cubicBezTo>
                  <a:cubicBezTo>
                    <a:pt x="178" y="205"/>
                    <a:pt x="178" y="206"/>
                    <a:pt x="178" y="207"/>
                  </a:cubicBezTo>
                  <a:cubicBezTo>
                    <a:pt x="178" y="212"/>
                    <a:pt x="178" y="212"/>
                    <a:pt x="178" y="212"/>
                  </a:cubicBezTo>
                  <a:lnTo>
                    <a:pt x="16" y="212"/>
                  </a:lnTo>
                  <a:close/>
                  <a:moveTo>
                    <a:pt x="170" y="245"/>
                  </a:moveTo>
                  <a:cubicBezTo>
                    <a:pt x="150" y="245"/>
                    <a:pt x="150" y="245"/>
                    <a:pt x="150" y="245"/>
                  </a:cubicBezTo>
                  <a:cubicBezTo>
                    <a:pt x="146" y="245"/>
                    <a:pt x="142" y="241"/>
                    <a:pt x="142" y="237"/>
                  </a:cubicBezTo>
                  <a:cubicBezTo>
                    <a:pt x="142" y="223"/>
                    <a:pt x="142" y="223"/>
                    <a:pt x="142" y="223"/>
                  </a:cubicBezTo>
                  <a:cubicBezTo>
                    <a:pt x="178" y="223"/>
                    <a:pt x="178" y="223"/>
                    <a:pt x="178" y="223"/>
                  </a:cubicBezTo>
                  <a:cubicBezTo>
                    <a:pt x="178" y="237"/>
                    <a:pt x="178" y="237"/>
                    <a:pt x="178" y="237"/>
                  </a:cubicBezTo>
                  <a:cubicBezTo>
                    <a:pt x="178" y="241"/>
                    <a:pt x="174" y="245"/>
                    <a:pt x="170" y="2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293"/>
            <p:cNvSpPr>
              <a:spLocks noEditPoints="1"/>
            </p:cNvSpPr>
            <p:nvPr/>
          </p:nvSpPr>
          <p:spPr bwMode="auto">
            <a:xfrm>
              <a:off x="6067425" y="7450138"/>
              <a:ext cx="77788" cy="77788"/>
            </a:xfrm>
            <a:custGeom>
              <a:avLst/>
              <a:gdLst>
                <a:gd name="T0" fmla="*/ 21 w 42"/>
                <a:gd name="T1" fmla="*/ 0 h 42"/>
                <a:gd name="T2" fmla="*/ 0 w 42"/>
                <a:gd name="T3" fmla="*/ 21 h 42"/>
                <a:gd name="T4" fmla="*/ 21 w 42"/>
                <a:gd name="T5" fmla="*/ 42 h 42"/>
                <a:gd name="T6" fmla="*/ 42 w 42"/>
                <a:gd name="T7" fmla="*/ 21 h 42"/>
                <a:gd name="T8" fmla="*/ 21 w 42"/>
                <a:gd name="T9" fmla="*/ 0 h 42"/>
                <a:gd name="T10" fmla="*/ 21 w 42"/>
                <a:gd name="T11" fmla="*/ 32 h 42"/>
                <a:gd name="T12" fmla="*/ 10 w 42"/>
                <a:gd name="T13" fmla="*/ 21 h 42"/>
                <a:gd name="T14" fmla="*/ 21 w 42"/>
                <a:gd name="T15" fmla="*/ 10 h 42"/>
                <a:gd name="T16" fmla="*/ 32 w 42"/>
                <a:gd name="T17" fmla="*/ 21 h 42"/>
                <a:gd name="T18" fmla="*/ 21 w 42"/>
                <a:gd name="T19" fmla="*/ 3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3"/>
                    <a:pt x="9" y="42"/>
                    <a:pt x="21" y="42"/>
                  </a:cubicBezTo>
                  <a:cubicBezTo>
                    <a:pt x="33" y="42"/>
                    <a:pt x="42" y="33"/>
                    <a:pt x="42" y="21"/>
                  </a:cubicBezTo>
                  <a:cubicBezTo>
                    <a:pt x="42" y="10"/>
                    <a:pt x="33" y="0"/>
                    <a:pt x="21" y="0"/>
                  </a:cubicBezTo>
                  <a:close/>
                  <a:moveTo>
                    <a:pt x="21" y="32"/>
                  </a:moveTo>
                  <a:cubicBezTo>
                    <a:pt x="15" y="32"/>
                    <a:pt x="10" y="27"/>
                    <a:pt x="10" y="21"/>
                  </a:cubicBezTo>
                  <a:cubicBezTo>
                    <a:pt x="10" y="15"/>
                    <a:pt x="15" y="10"/>
                    <a:pt x="21" y="10"/>
                  </a:cubicBezTo>
                  <a:cubicBezTo>
                    <a:pt x="27" y="10"/>
                    <a:pt x="32" y="15"/>
                    <a:pt x="32" y="21"/>
                  </a:cubicBezTo>
                  <a:cubicBezTo>
                    <a:pt x="32" y="27"/>
                    <a:pt x="27" y="32"/>
                    <a:pt x="21" y="3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294"/>
            <p:cNvSpPr>
              <a:spLocks noEditPoints="1"/>
            </p:cNvSpPr>
            <p:nvPr/>
          </p:nvSpPr>
          <p:spPr bwMode="auto">
            <a:xfrm>
              <a:off x="6254750" y="7450138"/>
              <a:ext cx="79375" cy="77788"/>
            </a:xfrm>
            <a:custGeom>
              <a:avLst/>
              <a:gdLst>
                <a:gd name="T0" fmla="*/ 43 w 43"/>
                <a:gd name="T1" fmla="*/ 21 h 42"/>
                <a:gd name="T2" fmla="*/ 22 w 43"/>
                <a:gd name="T3" fmla="*/ 0 h 42"/>
                <a:gd name="T4" fmla="*/ 0 w 43"/>
                <a:gd name="T5" fmla="*/ 21 h 42"/>
                <a:gd name="T6" fmla="*/ 22 w 43"/>
                <a:gd name="T7" fmla="*/ 42 h 42"/>
                <a:gd name="T8" fmla="*/ 43 w 43"/>
                <a:gd name="T9" fmla="*/ 21 h 42"/>
                <a:gd name="T10" fmla="*/ 11 w 43"/>
                <a:gd name="T11" fmla="*/ 21 h 42"/>
                <a:gd name="T12" fmla="*/ 22 w 43"/>
                <a:gd name="T13" fmla="*/ 10 h 42"/>
                <a:gd name="T14" fmla="*/ 32 w 43"/>
                <a:gd name="T15" fmla="*/ 21 h 42"/>
                <a:gd name="T16" fmla="*/ 22 w 43"/>
                <a:gd name="T17" fmla="*/ 32 h 42"/>
                <a:gd name="T18" fmla="*/ 11 w 43"/>
                <a:gd name="T1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2">
                  <a:moveTo>
                    <a:pt x="43" y="21"/>
                  </a:moveTo>
                  <a:cubicBezTo>
                    <a:pt x="43" y="10"/>
                    <a:pt x="33" y="0"/>
                    <a:pt x="22" y="0"/>
                  </a:cubicBezTo>
                  <a:cubicBezTo>
                    <a:pt x="10" y="0"/>
                    <a:pt x="0" y="10"/>
                    <a:pt x="0" y="21"/>
                  </a:cubicBezTo>
                  <a:cubicBezTo>
                    <a:pt x="0" y="33"/>
                    <a:pt x="10" y="42"/>
                    <a:pt x="22" y="42"/>
                  </a:cubicBezTo>
                  <a:cubicBezTo>
                    <a:pt x="33" y="42"/>
                    <a:pt x="43" y="33"/>
                    <a:pt x="43" y="21"/>
                  </a:cubicBezTo>
                  <a:close/>
                  <a:moveTo>
                    <a:pt x="11" y="21"/>
                  </a:moveTo>
                  <a:cubicBezTo>
                    <a:pt x="11" y="15"/>
                    <a:pt x="16" y="10"/>
                    <a:pt x="22" y="10"/>
                  </a:cubicBezTo>
                  <a:cubicBezTo>
                    <a:pt x="28" y="10"/>
                    <a:pt x="32" y="15"/>
                    <a:pt x="32" y="21"/>
                  </a:cubicBezTo>
                  <a:cubicBezTo>
                    <a:pt x="32" y="27"/>
                    <a:pt x="28" y="32"/>
                    <a:pt x="22" y="32"/>
                  </a:cubicBezTo>
                  <a:cubicBezTo>
                    <a:pt x="16" y="32"/>
                    <a:pt x="11" y="27"/>
                    <a:pt x="11" y="2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295"/>
            <p:cNvSpPr>
              <a:spLocks/>
            </p:cNvSpPr>
            <p:nvPr/>
          </p:nvSpPr>
          <p:spPr bwMode="auto">
            <a:xfrm>
              <a:off x="6149975" y="7181850"/>
              <a:ext cx="101600" cy="19050"/>
            </a:xfrm>
            <a:custGeom>
              <a:avLst/>
              <a:gdLst>
                <a:gd name="T0" fmla="*/ 5 w 55"/>
                <a:gd name="T1" fmla="*/ 10 h 10"/>
                <a:gd name="T2" fmla="*/ 50 w 55"/>
                <a:gd name="T3" fmla="*/ 10 h 10"/>
                <a:gd name="T4" fmla="*/ 55 w 55"/>
                <a:gd name="T5" fmla="*/ 5 h 10"/>
                <a:gd name="T6" fmla="*/ 50 w 55"/>
                <a:gd name="T7" fmla="*/ 0 h 10"/>
                <a:gd name="T8" fmla="*/ 5 w 55"/>
                <a:gd name="T9" fmla="*/ 0 h 10"/>
                <a:gd name="T10" fmla="*/ 0 w 55"/>
                <a:gd name="T11" fmla="*/ 5 h 10"/>
                <a:gd name="T12" fmla="*/ 5 w 55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10">
                  <a:moveTo>
                    <a:pt x="5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3" y="10"/>
                    <a:pt x="55" y="8"/>
                    <a:pt x="55" y="5"/>
                  </a:cubicBezTo>
                  <a:cubicBezTo>
                    <a:pt x="55" y="2"/>
                    <a:pt x="53" y="0"/>
                    <a:pt x="5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296"/>
            <p:cNvSpPr>
              <a:spLocks/>
            </p:cNvSpPr>
            <p:nvPr/>
          </p:nvSpPr>
          <p:spPr bwMode="auto">
            <a:xfrm>
              <a:off x="5983288" y="7253288"/>
              <a:ext cx="19050" cy="98425"/>
            </a:xfrm>
            <a:custGeom>
              <a:avLst/>
              <a:gdLst>
                <a:gd name="T0" fmla="*/ 5 w 10"/>
                <a:gd name="T1" fmla="*/ 0 h 53"/>
                <a:gd name="T2" fmla="*/ 0 w 10"/>
                <a:gd name="T3" fmla="*/ 5 h 53"/>
                <a:gd name="T4" fmla="*/ 0 w 10"/>
                <a:gd name="T5" fmla="*/ 48 h 53"/>
                <a:gd name="T6" fmla="*/ 5 w 10"/>
                <a:gd name="T7" fmla="*/ 53 h 53"/>
                <a:gd name="T8" fmla="*/ 10 w 10"/>
                <a:gd name="T9" fmla="*/ 48 h 53"/>
                <a:gd name="T10" fmla="*/ 10 w 10"/>
                <a:gd name="T11" fmla="*/ 5 h 53"/>
                <a:gd name="T12" fmla="*/ 5 w 10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3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1"/>
                    <a:pt x="2" y="53"/>
                    <a:pt x="5" y="53"/>
                  </a:cubicBezTo>
                  <a:cubicBezTo>
                    <a:pt x="8" y="53"/>
                    <a:pt x="10" y="51"/>
                    <a:pt x="10" y="4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297"/>
            <p:cNvSpPr>
              <a:spLocks/>
            </p:cNvSpPr>
            <p:nvPr/>
          </p:nvSpPr>
          <p:spPr bwMode="auto">
            <a:xfrm>
              <a:off x="6400800" y="7253288"/>
              <a:ext cx="19050" cy="98425"/>
            </a:xfrm>
            <a:custGeom>
              <a:avLst/>
              <a:gdLst>
                <a:gd name="T0" fmla="*/ 5 w 10"/>
                <a:gd name="T1" fmla="*/ 0 h 53"/>
                <a:gd name="T2" fmla="*/ 0 w 10"/>
                <a:gd name="T3" fmla="*/ 5 h 53"/>
                <a:gd name="T4" fmla="*/ 0 w 10"/>
                <a:gd name="T5" fmla="*/ 48 h 53"/>
                <a:gd name="T6" fmla="*/ 5 w 10"/>
                <a:gd name="T7" fmla="*/ 53 h 53"/>
                <a:gd name="T8" fmla="*/ 10 w 10"/>
                <a:gd name="T9" fmla="*/ 48 h 53"/>
                <a:gd name="T10" fmla="*/ 10 w 10"/>
                <a:gd name="T11" fmla="*/ 5 h 53"/>
                <a:gd name="T12" fmla="*/ 5 w 10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3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1"/>
                    <a:pt x="2" y="53"/>
                    <a:pt x="5" y="53"/>
                  </a:cubicBezTo>
                  <a:cubicBezTo>
                    <a:pt x="8" y="53"/>
                    <a:pt x="10" y="51"/>
                    <a:pt x="10" y="4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75" name="Group 923"/>
          <p:cNvGrpSpPr/>
          <p:nvPr/>
        </p:nvGrpSpPr>
        <p:grpSpPr>
          <a:xfrm>
            <a:off x="9343297" y="1771677"/>
            <a:ext cx="980281" cy="1062269"/>
            <a:chOff x="5983288" y="7151688"/>
            <a:chExt cx="436562" cy="473075"/>
          </a:xfrm>
          <a:solidFill>
            <a:srgbClr val="84BF42"/>
          </a:solidFill>
        </p:grpSpPr>
        <p:sp>
          <p:nvSpPr>
            <p:cNvPr id="76" name="Freeform 292"/>
            <p:cNvSpPr>
              <a:spLocks noEditPoints="1"/>
            </p:cNvSpPr>
            <p:nvPr/>
          </p:nvSpPr>
          <p:spPr bwMode="auto">
            <a:xfrm>
              <a:off x="6018213" y="7151688"/>
              <a:ext cx="363538" cy="473075"/>
            </a:xfrm>
            <a:custGeom>
              <a:avLst/>
              <a:gdLst>
                <a:gd name="T0" fmla="*/ 191 w 196"/>
                <a:gd name="T1" fmla="*/ 36 h 255"/>
                <a:gd name="T2" fmla="*/ 43 w 196"/>
                <a:gd name="T3" fmla="*/ 0 h 255"/>
                <a:gd name="T4" fmla="*/ 6 w 196"/>
                <a:gd name="T5" fmla="*/ 37 h 255"/>
                <a:gd name="T6" fmla="*/ 0 w 196"/>
                <a:gd name="T7" fmla="*/ 185 h 255"/>
                <a:gd name="T8" fmla="*/ 1 w 196"/>
                <a:gd name="T9" fmla="*/ 194 h 255"/>
                <a:gd name="T10" fmla="*/ 6 w 196"/>
                <a:gd name="T11" fmla="*/ 237 h 255"/>
                <a:gd name="T12" fmla="*/ 44 w 196"/>
                <a:gd name="T13" fmla="*/ 255 h 255"/>
                <a:gd name="T14" fmla="*/ 62 w 196"/>
                <a:gd name="T15" fmla="*/ 223 h 255"/>
                <a:gd name="T16" fmla="*/ 132 w 196"/>
                <a:gd name="T17" fmla="*/ 237 h 255"/>
                <a:gd name="T18" fmla="*/ 170 w 196"/>
                <a:gd name="T19" fmla="*/ 255 h 255"/>
                <a:gd name="T20" fmla="*/ 188 w 196"/>
                <a:gd name="T21" fmla="*/ 209 h 255"/>
                <a:gd name="T22" fmla="*/ 196 w 196"/>
                <a:gd name="T23" fmla="*/ 144 h 255"/>
                <a:gd name="T24" fmla="*/ 43 w 196"/>
                <a:gd name="T25" fmla="*/ 10 h 255"/>
                <a:gd name="T26" fmla="*/ 179 w 196"/>
                <a:gd name="T27" fmla="*/ 31 h 255"/>
                <a:gd name="T28" fmla="*/ 43 w 196"/>
                <a:gd name="T29" fmla="*/ 10 h 255"/>
                <a:gd name="T30" fmla="*/ 181 w 196"/>
                <a:gd name="T31" fmla="*/ 41 h 255"/>
                <a:gd name="T32" fmla="*/ 186 w 196"/>
                <a:gd name="T33" fmla="*/ 145 h 255"/>
                <a:gd name="T34" fmla="*/ 11 w 196"/>
                <a:gd name="T35" fmla="*/ 144 h 255"/>
                <a:gd name="T36" fmla="*/ 52 w 196"/>
                <a:gd name="T37" fmla="*/ 237 h 255"/>
                <a:gd name="T38" fmla="*/ 24 w 196"/>
                <a:gd name="T39" fmla="*/ 245 h 255"/>
                <a:gd name="T40" fmla="*/ 16 w 196"/>
                <a:gd name="T41" fmla="*/ 223 h 255"/>
                <a:gd name="T42" fmla="*/ 52 w 196"/>
                <a:gd name="T43" fmla="*/ 237 h 255"/>
                <a:gd name="T44" fmla="*/ 16 w 196"/>
                <a:gd name="T45" fmla="*/ 203 h 255"/>
                <a:gd name="T46" fmla="*/ 11 w 196"/>
                <a:gd name="T47" fmla="*/ 191 h 255"/>
                <a:gd name="T48" fmla="*/ 11 w 196"/>
                <a:gd name="T49" fmla="*/ 185 h 255"/>
                <a:gd name="T50" fmla="*/ 186 w 196"/>
                <a:gd name="T51" fmla="*/ 155 h 255"/>
                <a:gd name="T52" fmla="*/ 179 w 196"/>
                <a:gd name="T53" fmla="*/ 204 h 255"/>
                <a:gd name="T54" fmla="*/ 178 w 196"/>
                <a:gd name="T55" fmla="*/ 212 h 255"/>
                <a:gd name="T56" fmla="*/ 170 w 196"/>
                <a:gd name="T57" fmla="*/ 245 h 255"/>
                <a:gd name="T58" fmla="*/ 142 w 196"/>
                <a:gd name="T59" fmla="*/ 237 h 255"/>
                <a:gd name="T60" fmla="*/ 178 w 196"/>
                <a:gd name="T61" fmla="*/ 223 h 255"/>
                <a:gd name="T62" fmla="*/ 170 w 196"/>
                <a:gd name="T63" fmla="*/ 24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6" h="255">
                  <a:moveTo>
                    <a:pt x="191" y="37"/>
                  </a:moveTo>
                  <a:cubicBezTo>
                    <a:pt x="191" y="37"/>
                    <a:pt x="191" y="36"/>
                    <a:pt x="191" y="36"/>
                  </a:cubicBezTo>
                  <a:cubicBezTo>
                    <a:pt x="188" y="18"/>
                    <a:pt x="175" y="0"/>
                    <a:pt x="15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2" y="0"/>
                    <a:pt x="9" y="18"/>
                    <a:pt x="6" y="36"/>
                  </a:cubicBezTo>
                  <a:cubicBezTo>
                    <a:pt x="6" y="36"/>
                    <a:pt x="6" y="37"/>
                    <a:pt x="6" y="37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1" y="190"/>
                    <a:pt x="1" y="193"/>
                  </a:cubicBezTo>
                  <a:cubicBezTo>
                    <a:pt x="1" y="194"/>
                    <a:pt x="1" y="194"/>
                    <a:pt x="1" y="194"/>
                  </a:cubicBezTo>
                  <a:cubicBezTo>
                    <a:pt x="2" y="198"/>
                    <a:pt x="4" y="201"/>
                    <a:pt x="6" y="205"/>
                  </a:cubicBezTo>
                  <a:cubicBezTo>
                    <a:pt x="6" y="237"/>
                    <a:pt x="6" y="237"/>
                    <a:pt x="6" y="237"/>
                  </a:cubicBezTo>
                  <a:cubicBezTo>
                    <a:pt x="6" y="247"/>
                    <a:pt x="14" y="255"/>
                    <a:pt x="24" y="255"/>
                  </a:cubicBezTo>
                  <a:cubicBezTo>
                    <a:pt x="44" y="255"/>
                    <a:pt x="44" y="255"/>
                    <a:pt x="44" y="255"/>
                  </a:cubicBezTo>
                  <a:cubicBezTo>
                    <a:pt x="54" y="255"/>
                    <a:pt x="62" y="247"/>
                    <a:pt x="62" y="237"/>
                  </a:cubicBezTo>
                  <a:cubicBezTo>
                    <a:pt x="62" y="223"/>
                    <a:pt x="62" y="223"/>
                    <a:pt x="62" y="223"/>
                  </a:cubicBezTo>
                  <a:cubicBezTo>
                    <a:pt x="132" y="223"/>
                    <a:pt x="132" y="223"/>
                    <a:pt x="132" y="223"/>
                  </a:cubicBezTo>
                  <a:cubicBezTo>
                    <a:pt x="132" y="237"/>
                    <a:pt x="132" y="237"/>
                    <a:pt x="132" y="237"/>
                  </a:cubicBezTo>
                  <a:cubicBezTo>
                    <a:pt x="132" y="247"/>
                    <a:pt x="140" y="255"/>
                    <a:pt x="150" y="255"/>
                  </a:cubicBezTo>
                  <a:cubicBezTo>
                    <a:pt x="170" y="255"/>
                    <a:pt x="170" y="255"/>
                    <a:pt x="170" y="255"/>
                  </a:cubicBezTo>
                  <a:cubicBezTo>
                    <a:pt x="180" y="255"/>
                    <a:pt x="188" y="247"/>
                    <a:pt x="188" y="237"/>
                  </a:cubicBezTo>
                  <a:cubicBezTo>
                    <a:pt x="188" y="209"/>
                    <a:pt x="188" y="209"/>
                    <a:pt x="188" y="209"/>
                  </a:cubicBezTo>
                  <a:cubicBezTo>
                    <a:pt x="193" y="202"/>
                    <a:pt x="196" y="193"/>
                    <a:pt x="196" y="185"/>
                  </a:cubicBezTo>
                  <a:cubicBezTo>
                    <a:pt x="196" y="144"/>
                    <a:pt x="196" y="144"/>
                    <a:pt x="196" y="144"/>
                  </a:cubicBezTo>
                  <a:lnTo>
                    <a:pt x="191" y="37"/>
                  </a:lnTo>
                  <a:close/>
                  <a:moveTo>
                    <a:pt x="43" y="10"/>
                  </a:moveTo>
                  <a:cubicBezTo>
                    <a:pt x="154" y="10"/>
                    <a:pt x="154" y="10"/>
                    <a:pt x="154" y="10"/>
                  </a:cubicBezTo>
                  <a:cubicBezTo>
                    <a:pt x="167" y="10"/>
                    <a:pt x="175" y="20"/>
                    <a:pt x="179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22" y="20"/>
                    <a:pt x="31" y="10"/>
                    <a:pt x="43" y="10"/>
                  </a:cubicBezTo>
                  <a:close/>
                  <a:moveTo>
                    <a:pt x="16" y="41"/>
                  </a:moveTo>
                  <a:cubicBezTo>
                    <a:pt x="181" y="41"/>
                    <a:pt x="181" y="41"/>
                    <a:pt x="181" y="41"/>
                  </a:cubicBezTo>
                  <a:cubicBezTo>
                    <a:pt x="186" y="144"/>
                    <a:pt x="186" y="144"/>
                    <a:pt x="186" y="144"/>
                  </a:cubicBezTo>
                  <a:cubicBezTo>
                    <a:pt x="186" y="145"/>
                    <a:pt x="186" y="145"/>
                    <a:pt x="186" y="145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1" y="144"/>
                    <a:pt x="11" y="144"/>
                    <a:pt x="11" y="144"/>
                  </a:cubicBezTo>
                  <a:lnTo>
                    <a:pt x="16" y="41"/>
                  </a:lnTo>
                  <a:close/>
                  <a:moveTo>
                    <a:pt x="52" y="237"/>
                  </a:moveTo>
                  <a:cubicBezTo>
                    <a:pt x="52" y="241"/>
                    <a:pt x="48" y="245"/>
                    <a:pt x="4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0" y="245"/>
                    <a:pt x="16" y="241"/>
                    <a:pt x="16" y="237"/>
                  </a:cubicBezTo>
                  <a:cubicBezTo>
                    <a:pt x="16" y="223"/>
                    <a:pt x="16" y="223"/>
                    <a:pt x="16" y="223"/>
                  </a:cubicBezTo>
                  <a:cubicBezTo>
                    <a:pt x="52" y="223"/>
                    <a:pt x="52" y="223"/>
                    <a:pt x="52" y="223"/>
                  </a:cubicBezTo>
                  <a:lnTo>
                    <a:pt x="52" y="237"/>
                  </a:lnTo>
                  <a:close/>
                  <a:moveTo>
                    <a:pt x="16" y="212"/>
                  </a:moveTo>
                  <a:cubicBezTo>
                    <a:pt x="16" y="203"/>
                    <a:pt x="16" y="203"/>
                    <a:pt x="16" y="203"/>
                  </a:cubicBezTo>
                  <a:cubicBezTo>
                    <a:pt x="16" y="202"/>
                    <a:pt x="16" y="201"/>
                    <a:pt x="15" y="201"/>
                  </a:cubicBezTo>
                  <a:cubicBezTo>
                    <a:pt x="14" y="198"/>
                    <a:pt x="12" y="195"/>
                    <a:pt x="11" y="191"/>
                  </a:cubicBezTo>
                  <a:cubicBezTo>
                    <a:pt x="11" y="191"/>
                    <a:pt x="11" y="191"/>
                    <a:pt x="11" y="191"/>
                  </a:cubicBezTo>
                  <a:cubicBezTo>
                    <a:pt x="11" y="189"/>
                    <a:pt x="11" y="187"/>
                    <a:pt x="11" y="185"/>
                  </a:cubicBezTo>
                  <a:cubicBezTo>
                    <a:pt x="11" y="155"/>
                    <a:pt x="11" y="155"/>
                    <a:pt x="11" y="155"/>
                  </a:cubicBezTo>
                  <a:cubicBezTo>
                    <a:pt x="186" y="155"/>
                    <a:pt x="186" y="155"/>
                    <a:pt x="186" y="155"/>
                  </a:cubicBezTo>
                  <a:cubicBezTo>
                    <a:pt x="186" y="185"/>
                    <a:pt x="186" y="185"/>
                    <a:pt x="186" y="185"/>
                  </a:cubicBezTo>
                  <a:cubicBezTo>
                    <a:pt x="186" y="191"/>
                    <a:pt x="183" y="199"/>
                    <a:pt x="179" y="204"/>
                  </a:cubicBezTo>
                  <a:cubicBezTo>
                    <a:pt x="178" y="205"/>
                    <a:pt x="178" y="206"/>
                    <a:pt x="178" y="207"/>
                  </a:cubicBezTo>
                  <a:cubicBezTo>
                    <a:pt x="178" y="212"/>
                    <a:pt x="178" y="212"/>
                    <a:pt x="178" y="212"/>
                  </a:cubicBezTo>
                  <a:lnTo>
                    <a:pt x="16" y="212"/>
                  </a:lnTo>
                  <a:close/>
                  <a:moveTo>
                    <a:pt x="170" y="245"/>
                  </a:moveTo>
                  <a:cubicBezTo>
                    <a:pt x="150" y="245"/>
                    <a:pt x="150" y="245"/>
                    <a:pt x="150" y="245"/>
                  </a:cubicBezTo>
                  <a:cubicBezTo>
                    <a:pt x="146" y="245"/>
                    <a:pt x="142" y="241"/>
                    <a:pt x="142" y="237"/>
                  </a:cubicBezTo>
                  <a:cubicBezTo>
                    <a:pt x="142" y="223"/>
                    <a:pt x="142" y="223"/>
                    <a:pt x="142" y="223"/>
                  </a:cubicBezTo>
                  <a:cubicBezTo>
                    <a:pt x="178" y="223"/>
                    <a:pt x="178" y="223"/>
                    <a:pt x="178" y="223"/>
                  </a:cubicBezTo>
                  <a:cubicBezTo>
                    <a:pt x="178" y="237"/>
                    <a:pt x="178" y="237"/>
                    <a:pt x="178" y="237"/>
                  </a:cubicBezTo>
                  <a:cubicBezTo>
                    <a:pt x="178" y="241"/>
                    <a:pt x="174" y="245"/>
                    <a:pt x="170" y="2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293"/>
            <p:cNvSpPr>
              <a:spLocks noEditPoints="1"/>
            </p:cNvSpPr>
            <p:nvPr/>
          </p:nvSpPr>
          <p:spPr bwMode="auto">
            <a:xfrm>
              <a:off x="6067425" y="7450138"/>
              <a:ext cx="77788" cy="77788"/>
            </a:xfrm>
            <a:custGeom>
              <a:avLst/>
              <a:gdLst>
                <a:gd name="T0" fmla="*/ 21 w 42"/>
                <a:gd name="T1" fmla="*/ 0 h 42"/>
                <a:gd name="T2" fmla="*/ 0 w 42"/>
                <a:gd name="T3" fmla="*/ 21 h 42"/>
                <a:gd name="T4" fmla="*/ 21 w 42"/>
                <a:gd name="T5" fmla="*/ 42 h 42"/>
                <a:gd name="T6" fmla="*/ 42 w 42"/>
                <a:gd name="T7" fmla="*/ 21 h 42"/>
                <a:gd name="T8" fmla="*/ 21 w 42"/>
                <a:gd name="T9" fmla="*/ 0 h 42"/>
                <a:gd name="T10" fmla="*/ 21 w 42"/>
                <a:gd name="T11" fmla="*/ 32 h 42"/>
                <a:gd name="T12" fmla="*/ 10 w 42"/>
                <a:gd name="T13" fmla="*/ 21 h 42"/>
                <a:gd name="T14" fmla="*/ 21 w 42"/>
                <a:gd name="T15" fmla="*/ 10 h 42"/>
                <a:gd name="T16" fmla="*/ 32 w 42"/>
                <a:gd name="T17" fmla="*/ 21 h 42"/>
                <a:gd name="T18" fmla="*/ 21 w 42"/>
                <a:gd name="T19" fmla="*/ 3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3"/>
                    <a:pt x="9" y="42"/>
                    <a:pt x="21" y="42"/>
                  </a:cubicBezTo>
                  <a:cubicBezTo>
                    <a:pt x="33" y="42"/>
                    <a:pt x="42" y="33"/>
                    <a:pt x="42" y="21"/>
                  </a:cubicBezTo>
                  <a:cubicBezTo>
                    <a:pt x="42" y="10"/>
                    <a:pt x="33" y="0"/>
                    <a:pt x="21" y="0"/>
                  </a:cubicBezTo>
                  <a:close/>
                  <a:moveTo>
                    <a:pt x="21" y="32"/>
                  </a:moveTo>
                  <a:cubicBezTo>
                    <a:pt x="15" y="32"/>
                    <a:pt x="10" y="27"/>
                    <a:pt x="10" y="21"/>
                  </a:cubicBezTo>
                  <a:cubicBezTo>
                    <a:pt x="10" y="15"/>
                    <a:pt x="15" y="10"/>
                    <a:pt x="21" y="10"/>
                  </a:cubicBezTo>
                  <a:cubicBezTo>
                    <a:pt x="27" y="10"/>
                    <a:pt x="32" y="15"/>
                    <a:pt x="32" y="21"/>
                  </a:cubicBezTo>
                  <a:cubicBezTo>
                    <a:pt x="32" y="27"/>
                    <a:pt x="27" y="32"/>
                    <a:pt x="21" y="32"/>
                  </a:cubicBezTo>
                  <a:close/>
                </a:path>
              </a:pathLst>
            </a:custGeom>
            <a:solidFill>
              <a:srgbClr val="C1E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294"/>
            <p:cNvSpPr>
              <a:spLocks noEditPoints="1"/>
            </p:cNvSpPr>
            <p:nvPr/>
          </p:nvSpPr>
          <p:spPr bwMode="auto">
            <a:xfrm>
              <a:off x="6254750" y="7450138"/>
              <a:ext cx="79375" cy="77788"/>
            </a:xfrm>
            <a:custGeom>
              <a:avLst/>
              <a:gdLst>
                <a:gd name="T0" fmla="*/ 43 w 43"/>
                <a:gd name="T1" fmla="*/ 21 h 42"/>
                <a:gd name="T2" fmla="*/ 22 w 43"/>
                <a:gd name="T3" fmla="*/ 0 h 42"/>
                <a:gd name="T4" fmla="*/ 0 w 43"/>
                <a:gd name="T5" fmla="*/ 21 h 42"/>
                <a:gd name="T6" fmla="*/ 22 w 43"/>
                <a:gd name="T7" fmla="*/ 42 h 42"/>
                <a:gd name="T8" fmla="*/ 43 w 43"/>
                <a:gd name="T9" fmla="*/ 21 h 42"/>
                <a:gd name="T10" fmla="*/ 11 w 43"/>
                <a:gd name="T11" fmla="*/ 21 h 42"/>
                <a:gd name="T12" fmla="*/ 22 w 43"/>
                <a:gd name="T13" fmla="*/ 10 h 42"/>
                <a:gd name="T14" fmla="*/ 32 w 43"/>
                <a:gd name="T15" fmla="*/ 21 h 42"/>
                <a:gd name="T16" fmla="*/ 22 w 43"/>
                <a:gd name="T17" fmla="*/ 32 h 42"/>
                <a:gd name="T18" fmla="*/ 11 w 43"/>
                <a:gd name="T1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2">
                  <a:moveTo>
                    <a:pt x="43" y="21"/>
                  </a:moveTo>
                  <a:cubicBezTo>
                    <a:pt x="43" y="10"/>
                    <a:pt x="33" y="0"/>
                    <a:pt x="22" y="0"/>
                  </a:cubicBezTo>
                  <a:cubicBezTo>
                    <a:pt x="10" y="0"/>
                    <a:pt x="0" y="10"/>
                    <a:pt x="0" y="21"/>
                  </a:cubicBezTo>
                  <a:cubicBezTo>
                    <a:pt x="0" y="33"/>
                    <a:pt x="10" y="42"/>
                    <a:pt x="22" y="42"/>
                  </a:cubicBezTo>
                  <a:cubicBezTo>
                    <a:pt x="33" y="42"/>
                    <a:pt x="43" y="33"/>
                    <a:pt x="43" y="21"/>
                  </a:cubicBezTo>
                  <a:close/>
                  <a:moveTo>
                    <a:pt x="11" y="21"/>
                  </a:moveTo>
                  <a:cubicBezTo>
                    <a:pt x="11" y="15"/>
                    <a:pt x="16" y="10"/>
                    <a:pt x="22" y="10"/>
                  </a:cubicBezTo>
                  <a:cubicBezTo>
                    <a:pt x="28" y="10"/>
                    <a:pt x="32" y="15"/>
                    <a:pt x="32" y="21"/>
                  </a:cubicBezTo>
                  <a:cubicBezTo>
                    <a:pt x="32" y="27"/>
                    <a:pt x="28" y="32"/>
                    <a:pt x="22" y="32"/>
                  </a:cubicBezTo>
                  <a:cubicBezTo>
                    <a:pt x="16" y="32"/>
                    <a:pt x="11" y="27"/>
                    <a:pt x="11" y="21"/>
                  </a:cubicBezTo>
                  <a:close/>
                </a:path>
              </a:pathLst>
            </a:custGeom>
            <a:solidFill>
              <a:srgbClr val="C1E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295"/>
            <p:cNvSpPr>
              <a:spLocks/>
            </p:cNvSpPr>
            <p:nvPr/>
          </p:nvSpPr>
          <p:spPr bwMode="auto">
            <a:xfrm>
              <a:off x="6149975" y="7181850"/>
              <a:ext cx="101600" cy="19050"/>
            </a:xfrm>
            <a:custGeom>
              <a:avLst/>
              <a:gdLst>
                <a:gd name="T0" fmla="*/ 5 w 55"/>
                <a:gd name="T1" fmla="*/ 10 h 10"/>
                <a:gd name="T2" fmla="*/ 50 w 55"/>
                <a:gd name="T3" fmla="*/ 10 h 10"/>
                <a:gd name="T4" fmla="*/ 55 w 55"/>
                <a:gd name="T5" fmla="*/ 5 h 10"/>
                <a:gd name="T6" fmla="*/ 50 w 55"/>
                <a:gd name="T7" fmla="*/ 0 h 10"/>
                <a:gd name="T8" fmla="*/ 5 w 55"/>
                <a:gd name="T9" fmla="*/ 0 h 10"/>
                <a:gd name="T10" fmla="*/ 0 w 55"/>
                <a:gd name="T11" fmla="*/ 5 h 10"/>
                <a:gd name="T12" fmla="*/ 5 w 55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10">
                  <a:moveTo>
                    <a:pt x="5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3" y="10"/>
                    <a:pt x="55" y="8"/>
                    <a:pt x="55" y="5"/>
                  </a:cubicBezTo>
                  <a:cubicBezTo>
                    <a:pt x="55" y="2"/>
                    <a:pt x="53" y="0"/>
                    <a:pt x="5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296"/>
            <p:cNvSpPr>
              <a:spLocks/>
            </p:cNvSpPr>
            <p:nvPr/>
          </p:nvSpPr>
          <p:spPr bwMode="auto">
            <a:xfrm>
              <a:off x="5983288" y="7253288"/>
              <a:ext cx="19050" cy="98425"/>
            </a:xfrm>
            <a:custGeom>
              <a:avLst/>
              <a:gdLst>
                <a:gd name="T0" fmla="*/ 5 w 10"/>
                <a:gd name="T1" fmla="*/ 0 h 53"/>
                <a:gd name="T2" fmla="*/ 0 w 10"/>
                <a:gd name="T3" fmla="*/ 5 h 53"/>
                <a:gd name="T4" fmla="*/ 0 w 10"/>
                <a:gd name="T5" fmla="*/ 48 h 53"/>
                <a:gd name="T6" fmla="*/ 5 w 10"/>
                <a:gd name="T7" fmla="*/ 53 h 53"/>
                <a:gd name="T8" fmla="*/ 10 w 10"/>
                <a:gd name="T9" fmla="*/ 48 h 53"/>
                <a:gd name="T10" fmla="*/ 10 w 10"/>
                <a:gd name="T11" fmla="*/ 5 h 53"/>
                <a:gd name="T12" fmla="*/ 5 w 10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3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1"/>
                    <a:pt x="2" y="53"/>
                    <a:pt x="5" y="53"/>
                  </a:cubicBezTo>
                  <a:cubicBezTo>
                    <a:pt x="8" y="53"/>
                    <a:pt x="10" y="51"/>
                    <a:pt x="10" y="4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297"/>
            <p:cNvSpPr>
              <a:spLocks/>
            </p:cNvSpPr>
            <p:nvPr/>
          </p:nvSpPr>
          <p:spPr bwMode="auto">
            <a:xfrm>
              <a:off x="6400800" y="7253288"/>
              <a:ext cx="19050" cy="98425"/>
            </a:xfrm>
            <a:custGeom>
              <a:avLst/>
              <a:gdLst>
                <a:gd name="T0" fmla="*/ 5 w 10"/>
                <a:gd name="T1" fmla="*/ 0 h 53"/>
                <a:gd name="T2" fmla="*/ 0 w 10"/>
                <a:gd name="T3" fmla="*/ 5 h 53"/>
                <a:gd name="T4" fmla="*/ 0 w 10"/>
                <a:gd name="T5" fmla="*/ 48 h 53"/>
                <a:gd name="T6" fmla="*/ 5 w 10"/>
                <a:gd name="T7" fmla="*/ 53 h 53"/>
                <a:gd name="T8" fmla="*/ 10 w 10"/>
                <a:gd name="T9" fmla="*/ 48 h 53"/>
                <a:gd name="T10" fmla="*/ 10 w 10"/>
                <a:gd name="T11" fmla="*/ 5 h 53"/>
                <a:gd name="T12" fmla="*/ 5 w 10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3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1"/>
                    <a:pt x="2" y="53"/>
                    <a:pt x="5" y="53"/>
                  </a:cubicBezTo>
                  <a:cubicBezTo>
                    <a:pt x="8" y="53"/>
                    <a:pt x="10" y="51"/>
                    <a:pt x="10" y="4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2" name="Rectangle 9"/>
          <p:cNvSpPr/>
          <p:nvPr/>
        </p:nvSpPr>
        <p:spPr>
          <a:xfrm>
            <a:off x="7427533" y="5932229"/>
            <a:ext cx="1351652" cy="253916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pl-PL" sz="1050" dirty="0" smtClean="0">
                <a:solidFill>
                  <a:schemeClr val="bg1">
                    <a:lumMod val="6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**w </a:t>
            </a:r>
            <a:r>
              <a:rPr lang="pl-PL" sz="1050" dirty="0">
                <a:solidFill>
                  <a:schemeClr val="bg1">
                    <a:lumMod val="6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skali roku </a:t>
            </a:r>
          </a:p>
        </p:txBody>
      </p:sp>
      <p:sp>
        <p:nvSpPr>
          <p:cNvPr id="83" name="Rectangle 3"/>
          <p:cNvSpPr/>
          <p:nvPr/>
        </p:nvSpPr>
        <p:spPr>
          <a:xfrm>
            <a:off x="4612571" y="233453"/>
            <a:ext cx="67168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84BF42"/>
                </a:solidFill>
                <a:latin typeface="Fira Sans Medium" panose="020B0603050000020004" pitchFamily="34" charset="0"/>
                <a:ea typeface="Fira Sans Medium" panose="020B0603050000020004" pitchFamily="34" charset="0"/>
              </a:rPr>
              <a:t>Efekty zastąpienia autobusów spalinowych autobusami elektrycznymi Solaris na polskich drogach</a:t>
            </a:r>
          </a:p>
        </p:txBody>
      </p:sp>
      <p:sp>
        <p:nvSpPr>
          <p:cNvPr id="84" name="Prostokąt 83"/>
          <p:cNvSpPr/>
          <p:nvPr/>
        </p:nvSpPr>
        <p:spPr>
          <a:xfrm>
            <a:off x="3423529" y="5615237"/>
            <a:ext cx="573322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50" dirty="0" smtClean="0">
                <a:solidFill>
                  <a:schemeClr val="bg1">
                    <a:lumMod val="6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* symulacja dla </a:t>
            </a:r>
            <a:r>
              <a:rPr lang="pl-PL" sz="1050" dirty="0">
                <a:solidFill>
                  <a:schemeClr val="bg1">
                    <a:lumMod val="6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11376 autobusów miejskich w </a:t>
            </a:r>
            <a:r>
              <a:rPr lang="pl-PL" sz="1050" dirty="0" smtClean="0">
                <a:solidFill>
                  <a:schemeClr val="bg1">
                    <a:lumMod val="6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Polsce, czyli łącznej liczby </a:t>
            </a:r>
            <a:r>
              <a:rPr lang="pl-PL" sz="1050" dirty="0">
                <a:solidFill>
                  <a:schemeClr val="bg1">
                    <a:lumMod val="6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taboru miejskiego (autobusów wg stanu na 31 XII 2015 r.) pomniejszoną o autobusy na paliwo alternatywne. Dane na podstawie GUS, Transport. Wyniki działalności w 2015 r. </a:t>
            </a:r>
          </a:p>
        </p:txBody>
      </p:sp>
    </p:spTree>
    <p:extLst>
      <p:ext uri="{BB962C8B-B14F-4D97-AF65-F5344CB8AC3E}">
        <p14:creationId xmlns:p14="http://schemas.microsoft.com/office/powerpoint/2010/main" val="313119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upload.wikimedia.org/wikipedia/commons/thumb/a/ad/Blank_political_map_Europe_in_2008_WF_(with_Kosovo).svg/4000px-Blank_political_map_Europe_in_2008_WF_(with_Kosovo)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7" t="24905" r="26184" b="4671"/>
          <a:stretch/>
        </p:blipFill>
        <p:spPr bwMode="auto">
          <a:xfrm>
            <a:off x="4704264" y="0"/>
            <a:ext cx="7487736" cy="510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847709" y="0"/>
            <a:ext cx="6344292" cy="5108793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utoShape 2" descr="Znalezione obrazy dla zapytania flaga hiszpani"/>
          <p:cNvSpPr>
            <a:spLocks noChangeAspect="1" noChangeArrowheads="1"/>
          </p:cNvSpPr>
          <p:nvPr/>
        </p:nvSpPr>
        <p:spPr bwMode="auto">
          <a:xfrm>
            <a:off x="2022475" y="120808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latin typeface="+mj-lt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1323975"/>
            <a:ext cx="4476466" cy="282575"/>
          </a:xfrm>
          <a:prstGeom prst="rect">
            <a:avLst/>
          </a:prstGeom>
          <a:solidFill>
            <a:srgbClr val="83C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9" name="pole tekstowe 48"/>
          <p:cNvSpPr txBox="1">
            <a:spLocks noChangeArrowheads="1"/>
          </p:cNvSpPr>
          <p:nvPr/>
        </p:nvSpPr>
        <p:spPr bwMode="auto">
          <a:xfrm>
            <a:off x="436108" y="1303338"/>
            <a:ext cx="36421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600" b="1" dirty="0" smtClean="0">
                <a:solidFill>
                  <a:schemeClr val="bg1"/>
                </a:solidFill>
                <a:latin typeface="Fira Sans SemiBold" panose="020B0603050000020004" pitchFamily="34" charset="0"/>
              </a:rPr>
              <a:t>Dlaczego kierunek: e-mobilność?</a:t>
            </a:r>
            <a:endParaRPr lang="pl-PL" altLang="pl-PL" sz="1600" b="1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423943996"/>
              </p:ext>
            </p:extLst>
          </p:nvPr>
        </p:nvGraphicFramePr>
        <p:xfrm>
          <a:off x="2822554" y="602965"/>
          <a:ext cx="8015321" cy="506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pole tekstowe 11"/>
          <p:cNvSpPr txBox="1"/>
          <p:nvPr/>
        </p:nvSpPr>
        <p:spPr>
          <a:xfrm>
            <a:off x="1517011" y="3317678"/>
            <a:ext cx="628781" cy="400110"/>
          </a:xfrm>
          <a:prstGeom prst="rect">
            <a:avLst/>
          </a:prstGeom>
          <a:solidFill>
            <a:srgbClr val="70AA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latin typeface="+mj-lt"/>
              </a:rPr>
              <a:t>21%</a:t>
            </a:r>
          </a:p>
        </p:txBody>
      </p:sp>
      <p:pic>
        <p:nvPicPr>
          <p:cNvPr id="13" name="Obraz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8" y="1397000"/>
            <a:ext cx="11974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rostokąt 4"/>
          <p:cNvSpPr>
            <a:spLocks noChangeArrowheads="1"/>
          </p:cNvSpPr>
          <p:nvPr/>
        </p:nvSpPr>
        <p:spPr bwMode="auto">
          <a:xfrm>
            <a:off x="558800" y="1992313"/>
            <a:ext cx="3519488" cy="4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500"/>
              </a:lnSpc>
              <a:spcBef>
                <a:spcPts val="900"/>
              </a:spcBef>
            </a:pPr>
            <a:r>
              <a:rPr lang="pl-PL" altLang="pl-PL" sz="2400" dirty="0" smtClean="0">
                <a:solidFill>
                  <a:srgbClr val="7F7F7F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Europa dziś</a:t>
            </a:r>
            <a:endParaRPr lang="pl-PL" altLang="pl-PL" sz="2400" dirty="0">
              <a:solidFill>
                <a:srgbClr val="7F7F7F"/>
              </a:solidFill>
              <a:latin typeface="Fira Sans Medium" panose="020B06030500000200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ytuł 1"/>
          <p:cNvSpPr txBox="1">
            <a:spLocks/>
          </p:cNvSpPr>
          <p:nvPr/>
        </p:nvSpPr>
        <p:spPr bwMode="auto">
          <a:xfrm>
            <a:off x="298841" y="2869584"/>
            <a:ext cx="5092765" cy="47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200"/>
              </a:spcBef>
              <a:buBlip>
                <a:blip r:embed="rId9"/>
              </a:buBlip>
            </a:pPr>
            <a:r>
              <a:rPr lang="pl-PL" altLang="pl-PL" b="1" dirty="0" smtClean="0">
                <a:solidFill>
                  <a:srgbClr val="7F7F7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Miejski transport publiczny </a:t>
            </a:r>
            <a:r>
              <a:rPr lang="pl-PL" altLang="pl-PL" dirty="0" smtClean="0">
                <a:solidFill>
                  <a:srgbClr val="7F7F7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stanowi</a:t>
            </a:r>
            <a:endParaRPr lang="en-GB" altLang="pl-PL" dirty="0">
              <a:solidFill>
                <a:srgbClr val="7F7F7F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6" name="Łącznik prosty 37"/>
          <p:cNvCxnSpPr/>
          <p:nvPr/>
        </p:nvCxnSpPr>
        <p:spPr>
          <a:xfrm>
            <a:off x="627853" y="2617519"/>
            <a:ext cx="2771775" cy="0"/>
          </a:xfrm>
          <a:prstGeom prst="line">
            <a:avLst/>
          </a:prstGeom>
          <a:ln w="19050"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/>
        </p:nvSpPr>
        <p:spPr>
          <a:xfrm>
            <a:off x="578866" y="320651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l-PL" altLang="pl-PL" dirty="0">
                <a:solidFill>
                  <a:srgbClr val="7F7F7F"/>
                </a:solidFill>
                <a:ea typeface="Lato" panose="020F0502020204030203" pitchFamily="34" charset="0"/>
                <a:cs typeface="Lato" panose="020F0502020204030203" pitchFamily="34" charset="0"/>
              </a:rPr>
              <a:t>jedynie             </a:t>
            </a:r>
            <a:r>
              <a:rPr lang="pl-PL" altLang="pl-PL" dirty="0" smtClean="0">
                <a:solidFill>
                  <a:srgbClr val="7F7F7F"/>
                </a:solidFill>
                <a:ea typeface="Lato" panose="020F0502020204030203" pitchFamily="34" charset="0"/>
                <a:cs typeface="Lato" panose="020F0502020204030203" pitchFamily="34" charset="0"/>
              </a:rPr>
              <a:t>    podróży </a:t>
            </a:r>
            <a:r>
              <a:rPr lang="pl-PL" altLang="pl-PL" dirty="0">
                <a:solidFill>
                  <a:srgbClr val="7F7F7F"/>
                </a:solidFill>
                <a:ea typeface="Lato" panose="020F0502020204030203" pitchFamily="34" charset="0"/>
                <a:cs typeface="Lato" panose="020F0502020204030203" pitchFamily="34" charset="0"/>
              </a:rPr>
              <a:t>pokonywanych </a:t>
            </a:r>
            <a:br>
              <a:rPr lang="pl-PL" altLang="pl-PL" dirty="0">
                <a:solidFill>
                  <a:srgbClr val="7F7F7F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pl-PL" dirty="0">
                <a:solidFill>
                  <a:srgbClr val="7F7F7F"/>
                </a:solidFill>
                <a:ea typeface="Lato" panose="020F0502020204030203" pitchFamily="34" charset="0"/>
                <a:cs typeface="Lato" panose="020F0502020204030203" pitchFamily="34" charset="0"/>
              </a:rPr>
              <a:t>w zmotoryzowanych środkach </a:t>
            </a:r>
            <a:r>
              <a:rPr lang="pl-PL" altLang="pl-PL" dirty="0" smtClean="0">
                <a:solidFill>
                  <a:srgbClr val="7F7F7F"/>
                </a:solidFill>
                <a:ea typeface="Lato" panose="020F0502020204030203" pitchFamily="34" charset="0"/>
                <a:cs typeface="Lato" panose="020F0502020204030203" pitchFamily="34" charset="0"/>
              </a:rPr>
              <a:t>transportu </a:t>
            </a:r>
            <a:endParaRPr lang="en-GB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2997292" y="4291679"/>
            <a:ext cx="684438" cy="400110"/>
          </a:xfrm>
          <a:prstGeom prst="rect">
            <a:avLst/>
          </a:prstGeom>
          <a:solidFill>
            <a:srgbClr val="70AA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+mj-lt"/>
              </a:rPr>
              <a:t>10%</a:t>
            </a:r>
            <a:endParaRPr lang="pl-PL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611524" y="4685870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l-PL" altLang="pl-PL" b="1" dirty="0" smtClean="0">
                <a:solidFill>
                  <a:srgbClr val="7F7F7F"/>
                </a:solidFill>
                <a:ea typeface="Lato" panose="020F0502020204030203" pitchFamily="34" charset="0"/>
                <a:cs typeface="Lato" panose="020F0502020204030203" pitchFamily="34" charset="0"/>
              </a:rPr>
              <a:t>emisji cieplarnianych </a:t>
            </a:r>
            <a:r>
              <a:rPr lang="pl-PL" altLang="pl-PL" dirty="0" smtClean="0">
                <a:solidFill>
                  <a:srgbClr val="7F7F7F"/>
                </a:solidFill>
                <a:ea typeface="Lato" panose="020F0502020204030203" pitchFamily="34" charset="0"/>
                <a:cs typeface="Lato" panose="020F0502020204030203" pitchFamily="34" charset="0"/>
              </a:rPr>
              <a:t>powstałych przez transport</a:t>
            </a:r>
            <a:endParaRPr lang="en-GB" dirty="0"/>
          </a:p>
        </p:txBody>
      </p:sp>
      <p:sp>
        <p:nvSpPr>
          <p:cNvPr id="20" name="Tytuł 1"/>
          <p:cNvSpPr txBox="1">
            <a:spLocks/>
          </p:cNvSpPr>
          <p:nvPr/>
        </p:nvSpPr>
        <p:spPr bwMode="auto">
          <a:xfrm>
            <a:off x="298841" y="4252532"/>
            <a:ext cx="5546788" cy="47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200"/>
              </a:spcBef>
              <a:buBlip>
                <a:blip r:embed="rId9"/>
              </a:buBlip>
            </a:pPr>
            <a:r>
              <a:rPr lang="pl-PL" altLang="pl-PL" dirty="0" smtClean="0">
                <a:solidFill>
                  <a:srgbClr val="7F7F7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Odpowiedzialny jest za                    szkodliwych</a:t>
            </a:r>
            <a:endParaRPr lang="en-GB" altLang="pl-PL" dirty="0">
              <a:solidFill>
                <a:srgbClr val="7F7F7F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34" y="5329791"/>
            <a:ext cx="918454" cy="899403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752" y="5340356"/>
            <a:ext cx="918454" cy="899403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70" y="5340356"/>
            <a:ext cx="918454" cy="899403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90" y="5375057"/>
            <a:ext cx="918454" cy="89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3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0" y="182915"/>
            <a:ext cx="4367793" cy="135636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 b="1947"/>
          <a:stretch/>
        </p:blipFill>
        <p:spPr>
          <a:xfrm>
            <a:off x="0" y="0"/>
            <a:ext cx="12192000" cy="6876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92" y="4339383"/>
            <a:ext cx="6092107" cy="192189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69" y="5226283"/>
            <a:ext cx="146955" cy="256381"/>
          </a:xfrm>
          <a:prstGeom prst="rect">
            <a:avLst/>
          </a:prstGeom>
        </p:spPr>
      </p:pic>
      <p:sp>
        <p:nvSpPr>
          <p:cNvPr id="8" name="pole tekstowe 6"/>
          <p:cNvSpPr txBox="1">
            <a:spLocks noChangeArrowheads="1"/>
          </p:cNvSpPr>
          <p:nvPr/>
        </p:nvSpPr>
        <p:spPr bwMode="auto">
          <a:xfrm>
            <a:off x="2369907" y="4667252"/>
            <a:ext cx="25978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2800" b="1" dirty="0" smtClean="0">
                <a:solidFill>
                  <a:srgbClr val="575756"/>
                </a:solidFill>
                <a:latin typeface="Fira Sans SemiBold" panose="020B0603050000020004" pitchFamily="34" charset="0"/>
              </a:rPr>
              <a:t>DZIĘKUJEMY</a:t>
            </a:r>
            <a:endParaRPr lang="pl-PL" altLang="pl-PL" sz="2800" b="1" dirty="0">
              <a:solidFill>
                <a:srgbClr val="575756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9" name="pole tekstowe 11"/>
          <p:cNvSpPr txBox="1">
            <a:spLocks noChangeArrowheads="1"/>
          </p:cNvSpPr>
          <p:nvPr/>
        </p:nvSpPr>
        <p:spPr bwMode="auto">
          <a:xfrm>
            <a:off x="2369907" y="5111062"/>
            <a:ext cx="25978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2800" b="1" dirty="0" smtClean="0">
                <a:solidFill>
                  <a:srgbClr val="83C04C"/>
                </a:solidFill>
                <a:latin typeface="Fira Sans SemiBold" panose="020B0603050000020004" pitchFamily="34" charset="0"/>
              </a:rPr>
              <a:t>ZA UWAGĘ</a:t>
            </a:r>
            <a:endParaRPr lang="pl-PL" altLang="pl-PL" sz="2800" b="1" dirty="0">
              <a:solidFill>
                <a:srgbClr val="7F7F7F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903288" y="5713637"/>
            <a:ext cx="5443537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050" dirty="0" smtClean="0">
                <a:solidFill>
                  <a:srgbClr val="575756"/>
                </a:solidFill>
                <a:latin typeface="Fira Sans SemiBold" panose="020B0603050000020004" pitchFamily="34" charset="0"/>
              </a:rPr>
              <a:t>Rzeszów, 9.6.2017 </a:t>
            </a:r>
            <a:endParaRPr lang="pl-PL" sz="1050" dirty="0">
              <a:solidFill>
                <a:srgbClr val="575756"/>
              </a:solidFill>
              <a:latin typeface="Fira Sans SemiBold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0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5" b="11687"/>
          <a:stretch/>
        </p:blipFill>
        <p:spPr bwMode="auto">
          <a:xfrm>
            <a:off x="0" y="-18000"/>
            <a:ext cx="1219200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806227" y="257254"/>
            <a:ext cx="11385773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800" dirty="0" smtClean="0">
                <a:solidFill>
                  <a:srgbClr val="575756"/>
                </a:solidFill>
                <a:latin typeface="Fira Sans" panose="020B0503050000020004" pitchFamily="34" charset="0"/>
              </a:rPr>
              <a:t>Kolejne </a:t>
            </a:r>
            <a:r>
              <a:rPr lang="pl-PL" sz="2800" dirty="0">
                <a:solidFill>
                  <a:srgbClr val="575756"/>
                </a:solidFill>
                <a:latin typeface="Fira Sans" panose="020B0503050000020004" pitchFamily="34" charset="0"/>
              </a:rPr>
              <a:t>10 lat przyniesie niemal </a:t>
            </a:r>
            <a:r>
              <a:rPr lang="pl-PL" sz="3200" b="1" dirty="0" smtClean="0">
                <a:solidFill>
                  <a:srgbClr val="575756"/>
                </a:solidFill>
                <a:latin typeface="Fira Sans" panose="020B0503050000020004" pitchFamily="34" charset="0"/>
              </a:rPr>
              <a:t>5-krotny </a:t>
            </a:r>
            <a:r>
              <a:rPr lang="pl-PL" sz="3200" b="1" dirty="0">
                <a:solidFill>
                  <a:srgbClr val="575756"/>
                </a:solidFill>
                <a:latin typeface="Fira Sans" panose="020B0503050000020004" pitchFamily="34" charset="0"/>
              </a:rPr>
              <a:t>wzrost </a:t>
            </a:r>
            <a:r>
              <a:rPr lang="pl-PL" sz="3200" b="1" dirty="0" smtClean="0">
                <a:solidFill>
                  <a:srgbClr val="575756"/>
                </a:solidFill>
                <a:latin typeface="Fira Sans" panose="020B0503050000020004" pitchFamily="34" charset="0"/>
              </a:rPr>
              <a:t>rynku elektrobusów</a:t>
            </a:r>
            <a:r>
              <a:rPr lang="pl-PL" sz="2400" dirty="0">
                <a:solidFill>
                  <a:srgbClr val="575756"/>
                </a:solidFill>
                <a:latin typeface="Fira Sans" panose="020B0503050000020004" pitchFamily="34" charset="0"/>
              </a:rPr>
              <a:t>.</a:t>
            </a:r>
            <a:r>
              <a:rPr lang="pl-PL" sz="2800" dirty="0">
                <a:solidFill>
                  <a:srgbClr val="575756"/>
                </a:solidFill>
                <a:latin typeface="Fira Sans" panose="020B0503050000020004" pitchFamily="34" charset="0"/>
              </a:rPr>
              <a:t> </a:t>
            </a:r>
            <a:endParaRPr lang="pl-PL" sz="2800" dirty="0" smtClean="0">
              <a:solidFill>
                <a:srgbClr val="575756"/>
              </a:solidFill>
              <a:latin typeface="Fira Sans" panose="020B05030500000200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pl-PL" sz="2800" dirty="0" smtClean="0">
                <a:solidFill>
                  <a:srgbClr val="575756"/>
                </a:solidFill>
                <a:latin typeface="Fira Sans" panose="020B0503050000020004" pitchFamily="34" charset="0"/>
              </a:rPr>
              <a:t>W tej chwili rynek ten rozwija się, osiągając skumulowany roczny </a:t>
            </a:r>
            <a:r>
              <a:rPr lang="pl-PL" sz="3200" b="1" dirty="0">
                <a:solidFill>
                  <a:srgbClr val="575756"/>
                </a:solidFill>
                <a:latin typeface="Fira Sans" panose="020B0503050000020004" pitchFamily="34" charset="0"/>
              </a:rPr>
              <a:t>wskaźnik </a:t>
            </a:r>
            <a:endParaRPr lang="pl-PL" sz="3200" b="1" dirty="0" smtClean="0">
              <a:solidFill>
                <a:srgbClr val="575756"/>
              </a:solidFill>
              <a:latin typeface="Fira Sans" panose="020B05030500000200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pl-PL" sz="3200" b="1" dirty="0" smtClean="0">
                <a:solidFill>
                  <a:srgbClr val="575756"/>
                </a:solidFill>
                <a:latin typeface="Fira Sans" panose="020B0503050000020004" pitchFamily="34" charset="0"/>
              </a:rPr>
              <a:t>wzrostu </a:t>
            </a:r>
            <a:r>
              <a:rPr lang="pl-PL" sz="2800" dirty="0" smtClean="0">
                <a:solidFill>
                  <a:srgbClr val="575756"/>
                </a:solidFill>
                <a:latin typeface="Fira Sans" panose="020B0503050000020004" pitchFamily="34" charset="0"/>
              </a:rPr>
              <a:t>sprzedaży na poziomie </a:t>
            </a:r>
            <a:r>
              <a:rPr lang="pl-PL" sz="3200" b="1" dirty="0">
                <a:solidFill>
                  <a:srgbClr val="575756"/>
                </a:solidFill>
                <a:latin typeface="Fira Sans" panose="020B0503050000020004" pitchFamily="34" charset="0"/>
              </a:rPr>
              <a:t>20%</a:t>
            </a:r>
            <a:r>
              <a:rPr lang="pl-PL" sz="2800" dirty="0" smtClean="0">
                <a:solidFill>
                  <a:srgbClr val="575756"/>
                </a:solidFill>
                <a:latin typeface="Fira Sans" panose="020B0503050000020004" pitchFamily="34" charset="0"/>
              </a:rPr>
              <a:t>. </a:t>
            </a:r>
            <a:endParaRPr lang="pl-PL" sz="2800" b="1" dirty="0">
              <a:solidFill>
                <a:srgbClr val="575756"/>
              </a:solidFill>
              <a:latin typeface="Fira Sans" panose="020B0503050000020004" pitchFamily="34" charset="0"/>
            </a:endParaRPr>
          </a:p>
        </p:txBody>
      </p:sp>
      <p:sp>
        <p:nvSpPr>
          <p:cNvPr id="7" name="pole tekstowe 3"/>
          <p:cNvSpPr txBox="1">
            <a:spLocks noChangeArrowheads="1"/>
          </p:cNvSpPr>
          <p:nvPr/>
        </p:nvSpPr>
        <p:spPr bwMode="auto">
          <a:xfrm>
            <a:off x="4955159" y="1967200"/>
            <a:ext cx="47171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600" dirty="0">
                <a:solidFill>
                  <a:srgbClr val="575756"/>
                </a:solidFill>
                <a:latin typeface="Fira Sans" panose="020B0503050000020004" pitchFamily="34" charset="0"/>
              </a:rPr>
              <a:t>Źródło: </a:t>
            </a:r>
            <a:r>
              <a:rPr lang="en-US" altLang="pl-PL" sz="1600" dirty="0" err="1">
                <a:solidFill>
                  <a:srgbClr val="575756"/>
                </a:solidFill>
                <a:latin typeface="Fira Sans" panose="020B0503050000020004" pitchFamily="34" charset="0"/>
              </a:rPr>
              <a:t>IDTEchEX</a:t>
            </a:r>
            <a:r>
              <a:rPr lang="en-US" altLang="pl-PL" sz="1600" dirty="0">
                <a:solidFill>
                  <a:srgbClr val="575756"/>
                </a:solidFill>
                <a:latin typeface="Fira Sans" panose="020B0503050000020004" pitchFamily="34" charset="0"/>
              </a:rPr>
              <a:t> Research </a:t>
            </a:r>
            <a:r>
              <a:rPr lang="en-US" altLang="pl-PL" sz="1600" dirty="0" smtClean="0">
                <a:solidFill>
                  <a:srgbClr val="575756"/>
                </a:solidFill>
                <a:latin typeface="Fira Sans" panose="020B0503050000020004" pitchFamily="34" charset="0"/>
              </a:rPr>
              <a:t>of</a:t>
            </a:r>
            <a:r>
              <a:rPr lang="pl-PL" altLang="pl-PL" sz="1600" dirty="0" smtClean="0">
                <a:solidFill>
                  <a:srgbClr val="575756"/>
                </a:solidFill>
                <a:latin typeface="Fira Sans" panose="020B0503050000020004" pitchFamily="34" charset="0"/>
              </a:rPr>
              <a:t> </a:t>
            </a:r>
            <a:r>
              <a:rPr lang="en-US" altLang="pl-PL" sz="1600" dirty="0" smtClean="0">
                <a:solidFill>
                  <a:srgbClr val="575756"/>
                </a:solidFill>
                <a:latin typeface="Fira Sans" panose="020B0503050000020004" pitchFamily="34" charset="0"/>
              </a:rPr>
              <a:t>Cambridge</a:t>
            </a:r>
            <a:r>
              <a:rPr lang="en-US" altLang="pl-PL" sz="1600" dirty="0">
                <a:solidFill>
                  <a:srgbClr val="575756"/>
                </a:solidFill>
                <a:latin typeface="Fira Sans" panose="020B0503050000020004" pitchFamily="34" charset="0"/>
              </a:rPr>
              <a:t>, 2016</a:t>
            </a:r>
            <a:endParaRPr lang="pl-PL" altLang="pl-PL" sz="1600" dirty="0">
              <a:solidFill>
                <a:srgbClr val="575756"/>
              </a:solidFill>
              <a:latin typeface="Fira Sans" panose="020B0503050000020004" pitchFamily="34" charset="0"/>
            </a:endParaRPr>
          </a:p>
        </p:txBody>
      </p:sp>
      <p:pic>
        <p:nvPicPr>
          <p:cNvPr id="8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21" y="387686"/>
            <a:ext cx="2190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1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0"/>
            <a:ext cx="8877300" cy="5960322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 bwMode="auto">
          <a:xfrm>
            <a:off x="369086" y="2010879"/>
            <a:ext cx="2435951" cy="313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90000"/>
              </a:lnSpc>
              <a:tabLst>
                <a:tab pos="3767138" algn="l"/>
              </a:tabLst>
            </a:pPr>
            <a:r>
              <a:rPr lang="pl-PL" altLang="en-US" sz="2400" dirty="0" smtClean="0">
                <a:solidFill>
                  <a:srgbClr val="70AA3C"/>
                </a:solidFill>
              </a:rPr>
              <a:t>Coraz bardziej ekologiczny transport publiczny – </a:t>
            </a:r>
            <a:r>
              <a:rPr lang="pl-PL" altLang="en-US" sz="2400" b="1" dirty="0" smtClean="0">
                <a:solidFill>
                  <a:srgbClr val="70AA3C"/>
                </a:solidFill>
              </a:rPr>
              <a:t>rosnący trend </a:t>
            </a:r>
            <a:br>
              <a:rPr lang="pl-PL" altLang="en-US" sz="2400" b="1" dirty="0" smtClean="0">
                <a:solidFill>
                  <a:srgbClr val="70AA3C"/>
                </a:solidFill>
              </a:rPr>
            </a:br>
            <a:r>
              <a:rPr lang="pl-PL" altLang="en-US" sz="2400" dirty="0" smtClean="0">
                <a:solidFill>
                  <a:srgbClr val="70AA3C"/>
                </a:solidFill>
              </a:rPr>
              <a:t>w europejskich metropoliach</a:t>
            </a:r>
          </a:p>
        </p:txBody>
      </p:sp>
    </p:spTree>
    <p:extLst>
      <p:ext uri="{BB962C8B-B14F-4D97-AF65-F5344CB8AC3E}">
        <p14:creationId xmlns:p14="http://schemas.microsoft.com/office/powerpoint/2010/main" val="142672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 bwMode="auto">
          <a:xfrm>
            <a:off x="420229" y="1634745"/>
            <a:ext cx="4608971" cy="5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pl-PL" altLang="pl-PL" sz="2000" b="1" dirty="0" smtClean="0">
                <a:solidFill>
                  <a:srgbClr val="41414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Rynek autobusów elektrycznych w UE </a:t>
            </a:r>
            <a:endParaRPr lang="en-US" altLang="pl-PL" sz="1600" dirty="0">
              <a:solidFill>
                <a:srgbClr val="41414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8" name="Łącznik prosty 7"/>
          <p:cNvCxnSpPr/>
          <p:nvPr/>
        </p:nvCxnSpPr>
        <p:spPr>
          <a:xfrm>
            <a:off x="527275" y="2291715"/>
            <a:ext cx="1800000" cy="0"/>
          </a:xfrm>
          <a:prstGeom prst="line">
            <a:avLst/>
          </a:prstGeom>
          <a:ln w="19050"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48"/>
          <p:cNvSpPr txBox="1">
            <a:spLocks noChangeArrowheads="1"/>
          </p:cNvSpPr>
          <p:nvPr/>
        </p:nvSpPr>
        <p:spPr bwMode="auto">
          <a:xfrm>
            <a:off x="436104" y="1303338"/>
            <a:ext cx="43745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pl-PL" sz="1600" b="1" dirty="0">
                <a:solidFill>
                  <a:schemeClr val="bg1"/>
                </a:solidFill>
                <a:latin typeface="Fira Sans SemiBold" panose="020B0603050000020004" pitchFamily="34" charset="0"/>
              </a:rPr>
              <a:t>Europe (without United Kingdom &amp; Ireland)</a:t>
            </a:r>
            <a:br>
              <a:rPr lang="en-US" altLang="pl-PL" sz="1600" b="1" dirty="0">
                <a:solidFill>
                  <a:schemeClr val="bg1"/>
                </a:solidFill>
                <a:latin typeface="Fira Sans SemiBold" panose="020B0603050000020004" pitchFamily="34" charset="0"/>
              </a:rPr>
            </a:br>
            <a:endParaRPr lang="pl-PL" altLang="pl-PL" sz="1600" b="1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graphicFrame>
        <p:nvGraphicFramePr>
          <p:cNvPr id="12" name="Chart 2"/>
          <p:cNvGraphicFramePr/>
          <p:nvPr>
            <p:extLst>
              <p:ext uri="{D42A27DB-BD31-4B8C-83A1-F6EECF244321}">
                <p14:modId xmlns:p14="http://schemas.microsoft.com/office/powerpoint/2010/main" val="2219503287"/>
              </p:ext>
            </p:extLst>
          </p:nvPr>
        </p:nvGraphicFramePr>
        <p:xfrm>
          <a:off x="195027" y="3377185"/>
          <a:ext cx="10765581" cy="278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AutoShape 2" descr="Znalezione obrazy dla zapytania flaga hiszpani"/>
          <p:cNvSpPr>
            <a:spLocks noChangeAspect="1" noChangeArrowheads="1"/>
          </p:cNvSpPr>
          <p:nvPr/>
        </p:nvSpPr>
        <p:spPr bwMode="auto">
          <a:xfrm>
            <a:off x="2022475" y="120808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latin typeface="+mj-lt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0" y="1323976"/>
            <a:ext cx="4612943" cy="271750"/>
          </a:xfrm>
          <a:prstGeom prst="rect">
            <a:avLst/>
          </a:prstGeom>
          <a:solidFill>
            <a:srgbClr val="83C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5" name="pole tekstowe 48"/>
          <p:cNvSpPr txBox="1">
            <a:spLocks noChangeArrowheads="1"/>
          </p:cNvSpPr>
          <p:nvPr/>
        </p:nvSpPr>
        <p:spPr bwMode="auto">
          <a:xfrm>
            <a:off x="436108" y="1303338"/>
            <a:ext cx="37674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600" b="1" dirty="0" smtClean="0">
                <a:solidFill>
                  <a:schemeClr val="bg1"/>
                </a:solidFill>
                <a:latin typeface="Fira Sans SemiBold" panose="020B0603050000020004" pitchFamily="34" charset="0"/>
              </a:rPr>
              <a:t>Dlaczego kierunek: e-mobilność?</a:t>
            </a:r>
            <a:endParaRPr lang="pl-PL" altLang="pl-PL" sz="1600" b="1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pic>
        <p:nvPicPr>
          <p:cNvPr id="16" name="Obraz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500" y="1329985"/>
            <a:ext cx="151851" cy="26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ytuł 1"/>
          <p:cNvSpPr txBox="1">
            <a:spLocks/>
          </p:cNvSpPr>
          <p:nvPr/>
        </p:nvSpPr>
        <p:spPr bwMode="auto">
          <a:xfrm>
            <a:off x="195027" y="2418146"/>
            <a:ext cx="5809433" cy="8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200"/>
              </a:spcBef>
              <a:buBlip>
                <a:blip r:embed="rId4"/>
              </a:buBlip>
            </a:pPr>
            <a:r>
              <a:rPr lang="pl-PL" altLang="pl-PL" dirty="0">
                <a:solidFill>
                  <a:srgbClr val="7F7F7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 zestawieniu uwzględniono </a:t>
            </a:r>
            <a:r>
              <a:rPr lang="pl-PL" altLang="pl-PL" dirty="0" smtClean="0">
                <a:solidFill>
                  <a:srgbClr val="7F7F7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autobusy </a:t>
            </a:r>
            <a:br>
              <a:rPr lang="pl-PL" altLang="pl-PL" dirty="0" smtClean="0">
                <a:solidFill>
                  <a:srgbClr val="7F7F7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pl-PL" dirty="0" smtClean="0">
                <a:solidFill>
                  <a:srgbClr val="7F7F7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hybrydowe plug-in</a:t>
            </a:r>
          </a:p>
          <a:p>
            <a:pPr>
              <a:spcBef>
                <a:spcPts val="1200"/>
              </a:spcBef>
              <a:buBlip>
                <a:blip r:embed="rId4"/>
              </a:buBlip>
            </a:pPr>
            <a:r>
              <a:rPr lang="pl-PL" altLang="pl-PL" dirty="0" smtClean="0">
                <a:solidFill>
                  <a:srgbClr val="7F7F7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Kontrakty </a:t>
            </a:r>
            <a:r>
              <a:rPr lang="pl-PL" altLang="pl-PL" dirty="0">
                <a:solidFill>
                  <a:srgbClr val="7F7F7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na pojazdy &gt;8t GVW</a:t>
            </a:r>
          </a:p>
        </p:txBody>
      </p:sp>
      <p:graphicFrame>
        <p:nvGraphicFramePr>
          <p:cNvPr id="18" name="Tabe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06654"/>
              </p:ext>
            </p:extLst>
          </p:nvPr>
        </p:nvGraphicFramePr>
        <p:xfrm>
          <a:off x="6612846" y="395272"/>
          <a:ext cx="4779887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4971"/>
                <a:gridCol w="597486"/>
                <a:gridCol w="597486"/>
                <a:gridCol w="597486"/>
                <a:gridCol w="597486"/>
                <a:gridCol w="597486"/>
                <a:gridCol w="597486"/>
              </a:tblGrid>
              <a:tr h="214704">
                <a:tc gridSpan="7">
                  <a:txBody>
                    <a:bodyPr/>
                    <a:lstStyle/>
                    <a:p>
                      <a:pPr algn="ctr"/>
                      <a:r>
                        <a:rPr lang="en-GB" sz="2000" dirty="0" err="1" smtClean="0"/>
                        <a:t>Łączna</a:t>
                      </a:r>
                      <a:r>
                        <a:rPr lang="en-GB" sz="2000" dirty="0" smtClean="0"/>
                        <a:t> </a:t>
                      </a:r>
                      <a:r>
                        <a:rPr lang="en-GB" sz="2000" dirty="0" err="1" smtClean="0"/>
                        <a:t>liczba</a:t>
                      </a:r>
                      <a:r>
                        <a:rPr lang="en-GB" sz="2000" dirty="0" smtClean="0"/>
                        <a:t> </a:t>
                      </a:r>
                      <a:r>
                        <a:rPr lang="en-GB" sz="2000" dirty="0" err="1" smtClean="0"/>
                        <a:t>zamówionyc</a:t>
                      </a:r>
                      <a:r>
                        <a:rPr lang="pl-PL" sz="2000" dirty="0" smtClean="0"/>
                        <a:t>h</a:t>
                      </a:r>
                      <a:r>
                        <a:rPr lang="en-GB" sz="2000" dirty="0" smtClean="0"/>
                        <a:t> </a:t>
                      </a:r>
                      <a:r>
                        <a:rPr lang="en-GB" sz="2000" dirty="0" err="1" smtClean="0"/>
                        <a:t>autobusów</a:t>
                      </a:r>
                      <a:endParaRPr lang="en-GB" sz="2000" dirty="0" smtClean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214704"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 smtClean="0">
                          <a:latin typeface="+mn-lt"/>
                        </a:rPr>
                        <a:t>2013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2000" b="0" dirty="0" smtClean="0">
                          <a:latin typeface="+mn-lt"/>
                        </a:rPr>
                        <a:t>2014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2000" b="0" dirty="0" smtClean="0">
                          <a:latin typeface="+mn-lt"/>
                        </a:rPr>
                        <a:t>2015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2000" b="0" dirty="0" smtClean="0">
                          <a:latin typeface="+mn-lt"/>
                        </a:rPr>
                        <a:t>2016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46830">
                <a:tc>
                  <a:txBody>
                    <a:bodyPr/>
                    <a:lstStyle/>
                    <a:p>
                      <a:pPr algn="r"/>
                      <a:r>
                        <a:rPr lang="pl-PL" sz="20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104</a:t>
                      </a:r>
                      <a:endParaRPr lang="en-GB" sz="2000" b="1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0" kern="1200" dirty="0" smtClean="0">
                          <a:solidFill>
                            <a:srgbClr val="70AA3C"/>
                          </a:solidFill>
                          <a:latin typeface="+mj-lt"/>
                          <a:ea typeface="+mn-ea"/>
                          <a:cs typeface="+mn-cs"/>
                        </a:rPr>
                        <a:t>+13%</a:t>
                      </a:r>
                      <a:endParaRPr lang="en-GB" sz="1400" b="0" kern="1200" dirty="0">
                        <a:solidFill>
                          <a:srgbClr val="70AA3C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118</a:t>
                      </a:r>
                      <a:endParaRPr lang="en-GB" sz="2000" b="1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kern="1200" dirty="0" smtClean="0">
                          <a:solidFill>
                            <a:srgbClr val="70AA3C"/>
                          </a:solidFill>
                          <a:latin typeface="+mj-lt"/>
                          <a:ea typeface="+mn-ea"/>
                          <a:cs typeface="+mn-cs"/>
                        </a:rPr>
                        <a:t>+44%</a:t>
                      </a:r>
                      <a:endParaRPr lang="en-GB" sz="1400" b="0" kern="1200" dirty="0" smtClean="0">
                        <a:solidFill>
                          <a:srgbClr val="70AA3C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170</a:t>
                      </a:r>
                      <a:endParaRPr lang="en-GB" sz="2000" b="1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kern="1200" dirty="0" smtClean="0">
                          <a:solidFill>
                            <a:srgbClr val="70AA3C"/>
                          </a:solidFill>
                          <a:latin typeface="+mj-lt"/>
                          <a:ea typeface="+mn-ea"/>
                          <a:cs typeface="+mn-cs"/>
                        </a:rPr>
                        <a:t>+78%</a:t>
                      </a:r>
                      <a:endParaRPr lang="en-GB" sz="1400" b="0" kern="1200" dirty="0" smtClean="0">
                        <a:solidFill>
                          <a:srgbClr val="70AA3C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302</a:t>
                      </a:r>
                      <a:endParaRPr lang="en-GB" sz="2000" b="1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Wykres 18"/>
          <p:cNvGraphicFramePr/>
          <p:nvPr>
            <p:extLst>
              <p:ext uri="{D42A27DB-BD31-4B8C-83A1-F6EECF244321}">
                <p14:modId xmlns:p14="http://schemas.microsoft.com/office/powerpoint/2010/main" val="976957282"/>
              </p:ext>
            </p:extLst>
          </p:nvPr>
        </p:nvGraphicFramePr>
        <p:xfrm>
          <a:off x="6612913" y="1605315"/>
          <a:ext cx="4790209" cy="1548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ytuł 1"/>
          <p:cNvSpPr txBox="1">
            <a:spLocks/>
          </p:cNvSpPr>
          <p:nvPr/>
        </p:nvSpPr>
        <p:spPr bwMode="auto">
          <a:xfrm>
            <a:off x="2244944" y="3650781"/>
            <a:ext cx="6489633" cy="70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ts val="600"/>
              </a:spcBef>
            </a:pPr>
            <a:r>
              <a:rPr lang="pl-PL" altLang="pl-PL" sz="1600" dirty="0" smtClean="0">
                <a:solidFill>
                  <a:srgbClr val="575756"/>
                </a:solidFill>
                <a:latin typeface="Fira Sans" panose="020B05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PROCENTOWY UDZIAŁ W RYNKU UE W PODZIALE NA PRODUCENTÓW</a:t>
            </a:r>
            <a:endParaRPr lang="en-GB" altLang="pl-PL" sz="1600" dirty="0">
              <a:solidFill>
                <a:srgbClr val="575756"/>
              </a:solidFill>
              <a:latin typeface="Fira Sans" panose="020B05030500000200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11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-14104" y="83986"/>
            <a:ext cx="12206104" cy="5232400"/>
          </a:xfrm>
          <a:prstGeom prst="rect">
            <a:avLst/>
          </a:prstGeom>
          <a:gradFill flip="none" rotWithShape="1">
            <a:gsLst>
              <a:gs pos="100000">
                <a:srgbClr val="EAEAEA">
                  <a:alpha val="0"/>
                </a:srgbClr>
              </a:gs>
              <a:gs pos="0">
                <a:srgbClr val="FFFFFF">
                  <a:alpha val="0"/>
                </a:srgbClr>
              </a:gs>
              <a:gs pos="13000">
                <a:srgbClr val="D4D4D4">
                  <a:alpha val="10000"/>
                </a:srgbClr>
              </a:gs>
              <a:gs pos="83000">
                <a:srgbClr val="D4D4D4">
                  <a:alpha val="10000"/>
                </a:srgbClr>
              </a:gs>
              <a:gs pos="62000">
                <a:srgbClr val="D4D4D4">
                  <a:alpha val="20000"/>
                </a:srgbClr>
              </a:gs>
              <a:gs pos="45000">
                <a:srgbClr val="D5D5D5">
                  <a:alpha val="29000"/>
                </a:srgbClr>
              </a:gs>
              <a:gs pos="27000">
                <a:schemeClr val="accent3">
                  <a:lumMod val="45000"/>
                  <a:lumOff val="55000"/>
                  <a:alpha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4" name="Prostokąt 83"/>
          <p:cNvSpPr/>
          <p:nvPr/>
        </p:nvSpPr>
        <p:spPr>
          <a:xfrm>
            <a:off x="10276634" y="4595680"/>
            <a:ext cx="2402713" cy="168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3" name="Picture 6" descr="http://upload.wikimedia.org/wikipedia/commons/thumb/a/ad/Blank_political_map_Europe_in_2008_WF_(with_Kosovo).svg/4000px-Blank_political_map_Europe_in_2008_WF_(with_Kosovo)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71" t="30090" r="26359" b="4280"/>
          <a:stretch/>
        </p:blipFill>
        <p:spPr bwMode="auto">
          <a:xfrm>
            <a:off x="2037894" y="0"/>
            <a:ext cx="10154106" cy="64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3"/>
          <p:cNvSpPr>
            <a:spLocks noChangeArrowheads="1"/>
          </p:cNvSpPr>
          <p:nvPr/>
        </p:nvSpPr>
        <p:spPr bwMode="auto">
          <a:xfrm>
            <a:off x="2306472" y="4752213"/>
            <a:ext cx="20601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2000" dirty="0">
                <a:solidFill>
                  <a:srgbClr val="575756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pojazdów </a:t>
            </a:r>
            <a:br>
              <a:rPr lang="pl-PL" altLang="pl-PL" sz="2000" dirty="0">
                <a:solidFill>
                  <a:srgbClr val="575756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pl-PL" sz="2000" dirty="0">
                <a:solidFill>
                  <a:srgbClr val="575756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z </a:t>
            </a:r>
            <a:r>
              <a:rPr lang="pl-PL" altLang="pl-PL" sz="2000" b="1" dirty="0">
                <a:solidFill>
                  <a:srgbClr val="83C04C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napędem</a:t>
            </a:r>
          </a:p>
          <a:p>
            <a:pPr algn="just"/>
            <a:r>
              <a:rPr lang="pl-PL" altLang="pl-PL" sz="2000" b="1" dirty="0">
                <a:solidFill>
                  <a:srgbClr val="83C04C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elektrycznym</a:t>
            </a:r>
          </a:p>
        </p:txBody>
      </p:sp>
      <p:sp>
        <p:nvSpPr>
          <p:cNvPr id="8" name="Prostokąt 4"/>
          <p:cNvSpPr>
            <a:spLocks noChangeArrowheads="1"/>
          </p:cNvSpPr>
          <p:nvPr/>
        </p:nvSpPr>
        <p:spPr bwMode="auto">
          <a:xfrm>
            <a:off x="107569" y="4598162"/>
            <a:ext cx="23353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7200" b="1" dirty="0">
                <a:solidFill>
                  <a:srgbClr val="575756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1500</a:t>
            </a:r>
          </a:p>
        </p:txBody>
      </p:sp>
      <p:pic>
        <p:nvPicPr>
          <p:cNvPr id="9" name="Obraz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3" r="1263"/>
          <a:stretch>
            <a:fillRect/>
          </a:stretch>
        </p:blipFill>
        <p:spPr bwMode="auto">
          <a:xfrm>
            <a:off x="-12700" y="1763713"/>
            <a:ext cx="5400675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71"/>
          <p:cNvSpPr>
            <a:spLocks noChangeArrowheads="1"/>
          </p:cNvSpPr>
          <p:nvPr/>
        </p:nvSpPr>
        <p:spPr bwMode="auto">
          <a:xfrm>
            <a:off x="2148672" y="5684711"/>
            <a:ext cx="24400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ts val="600"/>
              </a:spcBef>
            </a:pPr>
            <a:r>
              <a:rPr lang="pl-PL" altLang="pl-PL" sz="1200" dirty="0">
                <a:solidFill>
                  <a:srgbClr val="575756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(wraz z autobusami w produkcji)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8683950" y="2438576"/>
            <a:ext cx="91723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altLang="pl-PL" sz="1100" dirty="0" err="1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Inowroc</a:t>
            </a:r>
            <a:r>
              <a:rPr lang="pl-PL" altLang="pl-PL" sz="1100" dirty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ław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8294066" y="2623450"/>
            <a:ext cx="56778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1100" dirty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Berlin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021128" y="3075060"/>
            <a:ext cx="9653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altLang="pl-PL" sz="110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Oberhausen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074975" y="2601887"/>
            <a:ext cx="81464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pl-PL" sz="110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Warszawa</a:t>
            </a:r>
            <a:endParaRPr lang="pl-PL" altLang="pl-PL" sz="1100">
              <a:solidFill>
                <a:srgbClr val="57575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9533890" y="2111388"/>
            <a:ext cx="628698" cy="21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sv-SE" altLang="pl-PL" sz="1100" dirty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Gdynia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8894409" y="1776664"/>
            <a:ext cx="934871" cy="21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70000"/>
              </a:lnSpc>
            </a:pPr>
            <a:r>
              <a:rPr lang="sv-SE" altLang="pl-PL" sz="1100" dirty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Landskrona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0323016" y="2806074"/>
            <a:ext cx="585417" cy="21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sv-SE" altLang="pl-PL" sz="110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Lublin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0106186" y="3123985"/>
            <a:ext cx="65434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1100" dirty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Kraków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8552167" y="611560"/>
            <a:ext cx="73129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pl-PL" sz="1100" dirty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Västerås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9821462" y="2993498"/>
            <a:ext cx="68095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1050" spc="-60" dirty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Jaworzno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0162085" y="2414087"/>
            <a:ext cx="8050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pl-PL" sz="1100" dirty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Ostro</a:t>
            </a:r>
            <a:r>
              <a:rPr lang="pl-PL" altLang="pl-PL" sz="1100" dirty="0" err="1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łę</a:t>
            </a:r>
            <a:r>
              <a:rPr lang="de-DE" altLang="pl-PL" sz="1100" dirty="0" err="1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ka</a:t>
            </a:r>
            <a:endParaRPr lang="de-DE" altLang="pl-PL" sz="1100" dirty="0">
              <a:solidFill>
                <a:srgbClr val="57575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9186951" y="3862621"/>
            <a:ext cx="85472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1100" dirty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Klagenfurt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7528721" y="2374778"/>
            <a:ext cx="77136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1100" dirty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Hamburg</a:t>
            </a:r>
            <a:endParaRPr lang="de-DE" altLang="pl-PL" sz="1100" dirty="0">
              <a:solidFill>
                <a:srgbClr val="57575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7499932" y="3396713"/>
            <a:ext cx="87556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altLang="pl-PL" sz="1100" dirty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Düsseldorf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8356689" y="5651937"/>
            <a:ext cx="667170" cy="21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sv-SE" altLang="pl-PL" sz="110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Cagliari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4895529" y="5505683"/>
            <a:ext cx="1534394" cy="21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70000"/>
              </a:lnSpc>
            </a:pPr>
            <a:r>
              <a:rPr lang="sv-SE" altLang="pl-PL" sz="1100" dirty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Castellón de la Plana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7397297" y="3669966"/>
            <a:ext cx="790601" cy="21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pl-PL" altLang="pl-PL" sz="1100" dirty="0" err="1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Esslingen</a:t>
            </a:r>
            <a:endParaRPr lang="sv-SE" altLang="pl-PL" sz="1100" dirty="0">
              <a:solidFill>
                <a:srgbClr val="57575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8485276" y="5148494"/>
            <a:ext cx="548548" cy="21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sv-SE" altLang="pl-PL" sz="1100" dirty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Roma</a:t>
            </a: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7267390" y="2852160"/>
            <a:ext cx="10759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altLang="pl-PL" sz="1100" dirty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Braunschweig</a:t>
            </a: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8488187" y="3390341"/>
            <a:ext cx="52931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pl-PL" sz="110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Plzeň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6759933" y="5259619"/>
            <a:ext cx="8306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pl-PL" sz="1100" dirty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Barcelona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9959455" y="528869"/>
            <a:ext cx="74571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pl-PL" sz="110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Tampere</a:t>
            </a:r>
          </a:p>
        </p:txBody>
      </p:sp>
      <p:pic>
        <p:nvPicPr>
          <p:cNvPr id="33" name="Obraz 9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88" y="3867384"/>
            <a:ext cx="2111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Obraz 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186" y="3176373"/>
            <a:ext cx="192088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Obraz 9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308" y="3069949"/>
            <a:ext cx="2143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Obraz 9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252" y="3194284"/>
            <a:ext cx="19843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Obraz 9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709" y="2404457"/>
            <a:ext cx="222250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Obraz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263" y="3722922"/>
            <a:ext cx="1952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raz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564" y="5636063"/>
            <a:ext cx="188912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Obraz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19" y="5445358"/>
            <a:ext cx="2111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Obraz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376" y="2656940"/>
            <a:ext cx="2127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raz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521" y="5185006"/>
            <a:ext cx="2127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az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238" y="2912485"/>
            <a:ext cx="19843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Obraz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444" y="3094110"/>
            <a:ext cx="19843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Obraz 10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254" y="2790199"/>
            <a:ext cx="2063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Obraz 10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947" y="2662969"/>
            <a:ext cx="211138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Obraz 1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456" y="2629919"/>
            <a:ext cx="19843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Obraz 1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305" y="1776718"/>
            <a:ext cx="19843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Obraz 1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57" y="3643805"/>
            <a:ext cx="188913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Obraz 1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101" y="5165957"/>
            <a:ext cx="1968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Obraz 1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227" y="2117738"/>
            <a:ext cx="188913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Obraz 1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785" y="2437899"/>
            <a:ext cx="21113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Obraz 1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274" y="3034773"/>
            <a:ext cx="2000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Obraz 1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513" y="2515998"/>
            <a:ext cx="2111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Obraz 1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687" y="3431616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Obraz 1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934" y="858563"/>
            <a:ext cx="211138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Obraz 1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280" y="582844"/>
            <a:ext cx="19843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10278098" y="1425669"/>
            <a:ext cx="46038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1100" dirty="0" err="1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Riga</a:t>
            </a:r>
            <a:endParaRPr lang="sv-SE" altLang="pl-PL" sz="1100" dirty="0">
              <a:solidFill>
                <a:srgbClr val="57575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9" name="Obraz 1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621" y="1456149"/>
            <a:ext cx="19843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9039831" y="3668947"/>
            <a:ext cx="73449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pl-PL" altLang="pl-PL" sz="1100" dirty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Salzburg</a:t>
            </a:r>
          </a:p>
        </p:txBody>
      </p:sp>
      <p:sp>
        <p:nvSpPr>
          <p:cNvPr id="61" name="Text Box 7"/>
          <p:cNvSpPr txBox="1">
            <a:spLocks noChangeArrowheads="1"/>
          </p:cNvSpPr>
          <p:nvPr/>
        </p:nvSpPr>
        <p:spPr bwMode="auto">
          <a:xfrm>
            <a:off x="7374641" y="2656244"/>
            <a:ext cx="806631" cy="21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70000"/>
              </a:lnSpc>
            </a:pPr>
            <a:r>
              <a:rPr lang="pl-PL" altLang="pl-PL" sz="1100" dirty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Hannover</a:t>
            </a:r>
            <a:endParaRPr lang="sv-SE" altLang="pl-PL" sz="1100" dirty="0">
              <a:solidFill>
                <a:srgbClr val="57575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2" name="Obraz 1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551" y="3262546"/>
            <a:ext cx="19843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Obraz 1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893" y="3464945"/>
            <a:ext cx="193675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 Box 6"/>
          <p:cNvSpPr txBox="1">
            <a:spLocks noChangeArrowheads="1"/>
          </p:cNvSpPr>
          <p:nvPr/>
        </p:nvSpPr>
        <p:spPr bwMode="auto">
          <a:xfrm>
            <a:off x="7363864" y="3232355"/>
            <a:ext cx="78418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pl-PL" altLang="pl-PL" sz="1100" dirty="0" err="1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Sollingen</a:t>
            </a:r>
            <a:endParaRPr lang="pl-PL" altLang="pl-PL" sz="1100" dirty="0">
              <a:solidFill>
                <a:srgbClr val="57575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Text Box 7"/>
          <p:cNvSpPr txBox="1">
            <a:spLocks noChangeArrowheads="1"/>
          </p:cNvSpPr>
          <p:nvPr/>
        </p:nvSpPr>
        <p:spPr bwMode="auto">
          <a:xfrm>
            <a:off x="8169121" y="3027087"/>
            <a:ext cx="7191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pl-PL" altLang="pl-PL" sz="1100" dirty="0" err="1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Dresden</a:t>
            </a:r>
            <a:endParaRPr lang="de-DE" altLang="pl-PL" sz="1100" dirty="0">
              <a:solidFill>
                <a:srgbClr val="57575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6" name="Text Box 7"/>
          <p:cNvSpPr txBox="1">
            <a:spLocks noChangeArrowheads="1"/>
          </p:cNvSpPr>
          <p:nvPr/>
        </p:nvSpPr>
        <p:spPr bwMode="auto">
          <a:xfrm>
            <a:off x="9553568" y="3381609"/>
            <a:ext cx="57900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pl-PL" sz="1100" dirty="0" err="1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Třinec</a:t>
            </a:r>
            <a:endParaRPr lang="de-DE" altLang="pl-PL" sz="1100" dirty="0">
              <a:solidFill>
                <a:srgbClr val="57575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7" name="Obraz 1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493" y="3380022"/>
            <a:ext cx="2127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 Box 7"/>
          <p:cNvSpPr txBox="1">
            <a:spLocks noChangeArrowheads="1"/>
          </p:cNvSpPr>
          <p:nvPr/>
        </p:nvSpPr>
        <p:spPr bwMode="auto">
          <a:xfrm>
            <a:off x="8857102" y="3267309"/>
            <a:ext cx="676788" cy="21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sv-SE" altLang="pl-PL" sz="1100" dirty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Ostrava</a:t>
            </a:r>
          </a:p>
        </p:txBody>
      </p:sp>
      <p:sp>
        <p:nvSpPr>
          <p:cNvPr id="69" name="Text Box 7"/>
          <p:cNvSpPr txBox="1">
            <a:spLocks noChangeArrowheads="1"/>
          </p:cNvSpPr>
          <p:nvPr/>
        </p:nvSpPr>
        <p:spPr bwMode="auto">
          <a:xfrm>
            <a:off x="7309984" y="4742501"/>
            <a:ext cx="88197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1100" dirty="0" err="1" smtClean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Frontignan</a:t>
            </a:r>
            <a:endParaRPr lang="de-DE" altLang="pl-PL" sz="1100" dirty="0">
              <a:solidFill>
                <a:srgbClr val="57575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0" name="Obraz 1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2" y="4667888"/>
            <a:ext cx="2127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 Box 7"/>
          <p:cNvSpPr txBox="1">
            <a:spLocks noChangeArrowheads="1"/>
          </p:cNvSpPr>
          <p:nvPr/>
        </p:nvSpPr>
        <p:spPr bwMode="auto">
          <a:xfrm>
            <a:off x="8839899" y="2930211"/>
            <a:ext cx="75982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1050" spc="-60" dirty="0" smtClean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Sosnowiec</a:t>
            </a:r>
            <a:endParaRPr lang="de-DE" altLang="pl-PL" sz="1050" spc="-60" dirty="0">
              <a:solidFill>
                <a:srgbClr val="57575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2" name="Obraz 1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419" y="3008579"/>
            <a:ext cx="2127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 Box 7"/>
          <p:cNvSpPr txBox="1">
            <a:spLocks noChangeArrowheads="1"/>
          </p:cNvSpPr>
          <p:nvPr/>
        </p:nvSpPr>
        <p:spPr bwMode="auto">
          <a:xfrm>
            <a:off x="9485019" y="2709856"/>
            <a:ext cx="595676" cy="35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r>
              <a:rPr lang="pl-PL" altLang="pl-PL" sz="1050" spc="-60" dirty="0" smtClean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Ostrów </a:t>
            </a:r>
            <a:br>
              <a:rPr lang="pl-PL" altLang="pl-PL" sz="1050" spc="-60" dirty="0" smtClean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</a:br>
            <a:r>
              <a:rPr lang="pl-PL" altLang="pl-PL" sz="1050" spc="-60" dirty="0" err="1" smtClean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Wlkp</a:t>
            </a:r>
            <a:endParaRPr lang="de-DE" altLang="pl-PL" sz="1050" spc="-60" dirty="0">
              <a:solidFill>
                <a:srgbClr val="57575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4" name="Obraz 1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978" y="2761657"/>
            <a:ext cx="2127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 Box 7"/>
          <p:cNvSpPr txBox="1">
            <a:spLocks noChangeArrowheads="1"/>
          </p:cNvSpPr>
          <p:nvPr/>
        </p:nvSpPr>
        <p:spPr bwMode="auto">
          <a:xfrm>
            <a:off x="7972419" y="950838"/>
            <a:ext cx="47160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1100" dirty="0" smtClean="0">
                <a:solidFill>
                  <a:srgbClr val="575756"/>
                </a:solidFill>
                <a:latin typeface="+mn-lt"/>
                <a:cs typeface="Arial" panose="020B0604020202020204" pitchFamily="34" charset="0"/>
              </a:rPr>
              <a:t>Oslo</a:t>
            </a:r>
            <a:endParaRPr lang="de-DE" altLang="pl-PL" sz="1100" dirty="0">
              <a:solidFill>
                <a:srgbClr val="57575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6" name="Obraz 1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264" y="895471"/>
            <a:ext cx="2127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Prostokąt 76"/>
          <p:cNvSpPr/>
          <p:nvPr/>
        </p:nvSpPr>
        <p:spPr>
          <a:xfrm>
            <a:off x="0" y="1323975"/>
            <a:ext cx="2687637" cy="231393"/>
          </a:xfrm>
          <a:prstGeom prst="rect">
            <a:avLst/>
          </a:prstGeom>
          <a:solidFill>
            <a:srgbClr val="83C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78" name="Obraz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544" y="1298577"/>
            <a:ext cx="149008" cy="25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pole tekstowe 20"/>
          <p:cNvSpPr txBox="1">
            <a:spLocks noChangeArrowheads="1"/>
          </p:cNvSpPr>
          <p:nvPr/>
        </p:nvSpPr>
        <p:spPr bwMode="auto">
          <a:xfrm>
            <a:off x="441974" y="1298576"/>
            <a:ext cx="1803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600" b="1" dirty="0" smtClean="0">
                <a:solidFill>
                  <a:schemeClr val="bg1"/>
                </a:solidFill>
                <a:latin typeface="Fira Sans SemiBold" panose="020B0603050000020004" pitchFamily="34" charset="0"/>
              </a:rPr>
              <a:t>E-mobilność</a:t>
            </a:r>
            <a:endParaRPr lang="pl-PL" altLang="pl-PL" sz="1600" b="1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80" name="Prostokąt 71"/>
          <p:cNvSpPr>
            <a:spLocks noChangeArrowheads="1"/>
          </p:cNvSpPr>
          <p:nvPr/>
        </p:nvSpPr>
        <p:spPr bwMode="auto">
          <a:xfrm>
            <a:off x="6578143" y="5852590"/>
            <a:ext cx="5646738" cy="430887"/>
          </a:xfrm>
          <a:prstGeom prst="rect">
            <a:avLst/>
          </a:prstGeom>
          <a:solidFill>
            <a:srgbClr val="99C57C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ts val="600"/>
              </a:spcBef>
            </a:pPr>
            <a:r>
              <a:rPr lang="pl-PL" altLang="pl-PL" sz="1100" dirty="0">
                <a:solidFill>
                  <a:srgbClr val="575756"/>
                </a:solidFill>
                <a:latin typeface="Fira Sans" panose="020B05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Na mapie przedstawione zostały autobusy z napędem całkowicie elektrycznym </a:t>
            </a:r>
            <a:r>
              <a:rPr lang="pl-PL" altLang="pl-PL" sz="1100" dirty="0" smtClean="0">
                <a:solidFill>
                  <a:srgbClr val="575756"/>
                </a:solidFill>
                <a:latin typeface="Fira Sans" panose="020B05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pl-PL" altLang="pl-PL" sz="1100" dirty="0" smtClean="0">
                <a:solidFill>
                  <a:srgbClr val="575756"/>
                </a:solidFill>
                <a:latin typeface="Fira Sans" panose="020B05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pl-PL" sz="1100" dirty="0" smtClean="0">
                <a:solidFill>
                  <a:srgbClr val="575756"/>
                </a:solidFill>
                <a:latin typeface="Fira Sans" panose="020B05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oraz </a:t>
            </a:r>
            <a:r>
              <a:rPr lang="pl-PL" altLang="pl-PL" sz="1100" dirty="0">
                <a:solidFill>
                  <a:srgbClr val="575756"/>
                </a:solidFill>
                <a:latin typeface="Fira Sans" panose="020B05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trolejbusy wyposażone w baterie, umożliwiające jazdę autonomiczną</a:t>
            </a:r>
          </a:p>
        </p:txBody>
      </p:sp>
      <p:sp>
        <p:nvSpPr>
          <p:cNvPr id="81" name="Text Box 7"/>
          <p:cNvSpPr txBox="1">
            <a:spLocks noChangeArrowheads="1"/>
          </p:cNvSpPr>
          <p:nvPr/>
        </p:nvSpPr>
        <p:spPr bwMode="auto">
          <a:xfrm>
            <a:off x="8744628" y="2828079"/>
            <a:ext cx="671338" cy="22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000"/>
              </a:lnSpc>
            </a:pPr>
            <a:r>
              <a:rPr lang="pl-PL" altLang="pl-PL" sz="1050" spc="-60" dirty="0" smtClean="0">
                <a:solidFill>
                  <a:srgbClr val="575756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Września</a:t>
            </a:r>
            <a:endParaRPr lang="en-GB" altLang="pl-PL" sz="1050" spc="-60" dirty="0">
              <a:solidFill>
                <a:srgbClr val="575756"/>
              </a:solidFill>
              <a:latin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82" name="Obraz 1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826" y="2667246"/>
            <a:ext cx="212725" cy="20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26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/>
          <p:cNvSpPr/>
          <p:nvPr/>
        </p:nvSpPr>
        <p:spPr>
          <a:xfrm>
            <a:off x="-127827" y="970664"/>
            <a:ext cx="12206104" cy="5232400"/>
          </a:xfrm>
          <a:prstGeom prst="rect">
            <a:avLst/>
          </a:prstGeom>
          <a:gradFill flip="none" rotWithShape="1">
            <a:gsLst>
              <a:gs pos="100000">
                <a:srgbClr val="EAEAEA">
                  <a:alpha val="0"/>
                </a:srgbClr>
              </a:gs>
              <a:gs pos="0">
                <a:srgbClr val="FFFFFF">
                  <a:alpha val="0"/>
                </a:srgbClr>
              </a:gs>
              <a:gs pos="13000">
                <a:srgbClr val="D4D4D4">
                  <a:alpha val="10000"/>
                </a:srgbClr>
              </a:gs>
              <a:gs pos="83000">
                <a:srgbClr val="D4D4D4">
                  <a:alpha val="10000"/>
                </a:srgbClr>
              </a:gs>
              <a:gs pos="62000">
                <a:srgbClr val="D4D4D4">
                  <a:alpha val="20000"/>
                </a:srgbClr>
              </a:gs>
              <a:gs pos="45000">
                <a:srgbClr val="D5D5D5">
                  <a:alpha val="29000"/>
                </a:srgbClr>
              </a:gs>
              <a:gs pos="27000">
                <a:schemeClr val="accent3">
                  <a:lumMod val="45000"/>
                  <a:lumOff val="55000"/>
                  <a:alpha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483847" y="3974650"/>
            <a:ext cx="3037697" cy="2172511"/>
          </a:xfrm>
          <a:prstGeom prst="rect">
            <a:avLst/>
          </a:prstGeom>
          <a:solidFill>
            <a:srgbClr val="8CC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Fira Sans Light" panose="020B0403050000020004" pitchFamily="34" charset="0"/>
              <a:ea typeface="PT Sans Narrow" panose="020B0506020203020204" pitchFamily="34" charset="-18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7625288" y="1425317"/>
            <a:ext cx="3037697" cy="2146841"/>
          </a:xfrm>
          <a:prstGeom prst="rect">
            <a:avLst/>
          </a:prstGeom>
          <a:solidFill>
            <a:srgbClr val="8CC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dirty="0">
              <a:solidFill>
                <a:schemeClr val="tx1">
                  <a:lumMod val="85000"/>
                  <a:lumOff val="15000"/>
                </a:schemeClr>
              </a:solidFill>
              <a:latin typeface="Fira Sans Light" panose="020B0403050000020004" pitchFamily="34" charset="0"/>
              <a:ea typeface="PT Sans Narrow" panose="020B0506020203020204" pitchFamily="34" charset="-18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7616914" y="3976794"/>
            <a:ext cx="3037697" cy="2172511"/>
          </a:xfrm>
          <a:prstGeom prst="rect">
            <a:avLst/>
          </a:prstGeom>
          <a:solidFill>
            <a:srgbClr val="8CC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>
                  <a:lumMod val="85000"/>
                  <a:lumOff val="15000"/>
                </a:schemeClr>
              </a:solidFill>
              <a:latin typeface="Fira Sans Light" panose="020B0403050000020004" pitchFamily="34" charset="0"/>
              <a:ea typeface="PT Sans Narrow" panose="020B0506020203020204" pitchFamily="34" charset="-18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445" y="1742213"/>
            <a:ext cx="763282" cy="53793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9909">
            <a:off x="6610611" y="4186261"/>
            <a:ext cx="702086" cy="70208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13" y="4265143"/>
            <a:ext cx="619230" cy="619230"/>
          </a:xfrm>
          <a:prstGeom prst="rect">
            <a:avLst/>
          </a:prstGeom>
        </p:spPr>
      </p:pic>
      <p:sp>
        <p:nvSpPr>
          <p:cNvPr id="11" name="Tytuł 1"/>
          <p:cNvSpPr txBox="1">
            <a:spLocks/>
          </p:cNvSpPr>
          <p:nvPr/>
        </p:nvSpPr>
        <p:spPr bwMode="auto">
          <a:xfrm>
            <a:off x="4587379" y="4831259"/>
            <a:ext cx="2974108" cy="102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4000"/>
              </a:lnSpc>
              <a:buBlip>
                <a:blip r:embed="rId5"/>
              </a:buBlip>
            </a:pPr>
            <a:r>
              <a:rPr lang="pl-PL" sz="1400" dirty="0" smtClean="0">
                <a:solidFill>
                  <a:schemeClr val="bg1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plug-in </a:t>
            </a:r>
          </a:p>
          <a:p>
            <a:pPr>
              <a:lnSpc>
                <a:spcPct val="114000"/>
              </a:lnSpc>
              <a:buBlip>
                <a:blip r:embed="rId5"/>
              </a:buBlip>
            </a:pPr>
            <a:r>
              <a:rPr lang="pl-PL" sz="1400" dirty="0" smtClean="0">
                <a:solidFill>
                  <a:schemeClr val="bg1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pantograf </a:t>
            </a:r>
          </a:p>
          <a:p>
            <a:pPr>
              <a:lnSpc>
                <a:spcPct val="114000"/>
              </a:lnSpc>
              <a:buBlip>
                <a:blip r:embed="rId5"/>
              </a:buBlip>
            </a:pPr>
            <a:r>
              <a:rPr lang="pl-PL" sz="1400" dirty="0" smtClean="0">
                <a:solidFill>
                  <a:schemeClr val="bg1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Indukcja</a:t>
            </a:r>
          </a:p>
          <a:p>
            <a:pPr>
              <a:lnSpc>
                <a:spcPct val="114000"/>
              </a:lnSpc>
              <a:buBlip>
                <a:blip r:embed="rId5"/>
              </a:buBlip>
            </a:pPr>
            <a:r>
              <a:rPr lang="pl-PL" sz="1400" dirty="0" smtClean="0">
                <a:solidFill>
                  <a:schemeClr val="bg1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wodorowe </a:t>
            </a:r>
            <a:r>
              <a:rPr lang="pl-PL" sz="1400" dirty="0">
                <a:solidFill>
                  <a:schemeClr val="bg1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ogniwo </a:t>
            </a:r>
            <a:r>
              <a:rPr lang="pl-PL" sz="1400" dirty="0" smtClean="0">
                <a:solidFill>
                  <a:schemeClr val="bg1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paliwowe</a:t>
            </a:r>
            <a:endParaRPr lang="pl-PL" altLang="pl-PL" sz="1400" dirty="0">
              <a:solidFill>
                <a:schemeClr val="bg1"/>
              </a:solidFill>
              <a:latin typeface="Fira Sans Medium" panose="020B06030500000200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ytuł 1"/>
          <p:cNvSpPr txBox="1">
            <a:spLocks/>
          </p:cNvSpPr>
          <p:nvPr/>
        </p:nvSpPr>
        <p:spPr bwMode="auto">
          <a:xfrm>
            <a:off x="7718519" y="2645313"/>
            <a:ext cx="3170054" cy="68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4000"/>
              </a:lnSpc>
              <a:buBlip>
                <a:blip r:embed="rId5"/>
              </a:buBlip>
            </a:pPr>
            <a:r>
              <a:rPr lang="pl-PL" sz="1400" dirty="0" smtClean="0">
                <a:solidFill>
                  <a:schemeClr val="bg1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oś elektryczna </a:t>
            </a:r>
            <a:br>
              <a:rPr lang="pl-PL" sz="1400" dirty="0" smtClean="0">
                <a:solidFill>
                  <a:schemeClr val="bg1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400" dirty="0" smtClean="0">
                <a:solidFill>
                  <a:schemeClr val="bg1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ze zintegrowanymi silnikami</a:t>
            </a:r>
          </a:p>
          <a:p>
            <a:pPr>
              <a:lnSpc>
                <a:spcPct val="114000"/>
              </a:lnSpc>
              <a:buBlip>
                <a:blip r:embed="rId5"/>
              </a:buBlip>
            </a:pPr>
            <a:r>
              <a:rPr lang="pl-PL" sz="1400" dirty="0" smtClean="0">
                <a:solidFill>
                  <a:schemeClr val="bg1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silnik montowany centralnie</a:t>
            </a:r>
            <a:endParaRPr lang="pl-PL" altLang="pl-PL" sz="1400" dirty="0">
              <a:solidFill>
                <a:schemeClr val="bg1"/>
              </a:solidFill>
              <a:latin typeface="Fira Sans Medium" panose="020B06030500000200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ytuł 1"/>
          <p:cNvSpPr txBox="1">
            <a:spLocks/>
          </p:cNvSpPr>
          <p:nvPr/>
        </p:nvSpPr>
        <p:spPr bwMode="auto">
          <a:xfrm>
            <a:off x="7804529" y="5195969"/>
            <a:ext cx="2907649" cy="74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4000"/>
              </a:lnSpc>
              <a:buBlip>
                <a:blip r:embed="rId5"/>
              </a:buBlip>
            </a:pPr>
            <a:r>
              <a:rPr lang="en-US" sz="1400" dirty="0" smtClean="0">
                <a:solidFill>
                  <a:schemeClr val="bg1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High Energy</a:t>
            </a:r>
            <a:endParaRPr lang="en-US" sz="1400" dirty="0">
              <a:solidFill>
                <a:schemeClr val="bg1"/>
              </a:solidFill>
              <a:latin typeface="Fira Sans Medium" panose="020B06030500000200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14000"/>
              </a:lnSpc>
              <a:buBlip>
                <a:blip r:embed="rId5"/>
              </a:buBlip>
            </a:pPr>
            <a:r>
              <a:rPr lang="en-US" sz="1400" dirty="0">
                <a:solidFill>
                  <a:schemeClr val="bg1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High </a:t>
            </a:r>
            <a:r>
              <a:rPr lang="en-US" sz="1400" dirty="0" smtClean="0">
                <a:solidFill>
                  <a:schemeClr val="bg1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Power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4553674" y="4100983"/>
            <a:ext cx="2843103" cy="19505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7716150" y="1562276"/>
            <a:ext cx="2813693" cy="19135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7694882" y="4100982"/>
            <a:ext cx="2834961" cy="19505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3"/>
          <p:cNvSpPr>
            <a:spLocks noChangeArrowheads="1"/>
          </p:cNvSpPr>
          <p:nvPr/>
        </p:nvSpPr>
        <p:spPr bwMode="auto">
          <a:xfrm>
            <a:off x="1051003" y="1278797"/>
            <a:ext cx="3198623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pl-PL" altLang="pl-PL" sz="2400" dirty="0" smtClean="0">
                <a:solidFill>
                  <a:srgbClr val="83C04C"/>
                </a:solidFill>
                <a:latin typeface="Fira Sans Light" panose="020B04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SOLARIS URBINO ELECTRIC</a:t>
            </a:r>
          </a:p>
          <a:p>
            <a:pPr algn="r"/>
            <a:r>
              <a:rPr lang="pl-PL" altLang="pl-PL" sz="2300" dirty="0" smtClean="0">
                <a:solidFill>
                  <a:srgbClr val="575756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prawdziwie szyty na miarę</a:t>
            </a:r>
            <a:endParaRPr lang="pl-PL" altLang="pl-PL" sz="2300" dirty="0">
              <a:solidFill>
                <a:srgbClr val="575756"/>
              </a:solidFill>
              <a:latin typeface="Fira Sans Medium" panose="020B06030500000200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4483847" y="1414353"/>
            <a:ext cx="3037697" cy="2172511"/>
          </a:xfrm>
          <a:prstGeom prst="rect">
            <a:avLst/>
          </a:prstGeom>
          <a:solidFill>
            <a:srgbClr val="8CC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83" y="1695291"/>
            <a:ext cx="675486" cy="675486"/>
          </a:xfrm>
          <a:prstGeom prst="rect">
            <a:avLst/>
          </a:prstGeom>
        </p:spPr>
      </p:pic>
      <p:sp>
        <p:nvSpPr>
          <p:cNvPr id="20" name="Tytuł 1"/>
          <p:cNvSpPr txBox="1">
            <a:spLocks/>
          </p:cNvSpPr>
          <p:nvPr/>
        </p:nvSpPr>
        <p:spPr bwMode="auto">
          <a:xfrm>
            <a:off x="4602544" y="2401956"/>
            <a:ext cx="2648011" cy="102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4000"/>
              </a:lnSpc>
              <a:buBlip>
                <a:blip r:embed="rId5"/>
              </a:buBlip>
            </a:pPr>
            <a:r>
              <a:rPr lang="pl-PL" sz="1400" dirty="0" smtClean="0">
                <a:solidFill>
                  <a:schemeClr val="bg1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Urbino electric 8,9 LE </a:t>
            </a:r>
          </a:p>
          <a:p>
            <a:pPr>
              <a:lnSpc>
                <a:spcPct val="114000"/>
              </a:lnSpc>
              <a:buBlip>
                <a:blip r:embed="rId5"/>
              </a:buBlip>
            </a:pPr>
            <a:r>
              <a:rPr lang="pl-PL" sz="1400" dirty="0" smtClean="0">
                <a:solidFill>
                  <a:schemeClr val="bg1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Urbino 12 electric</a:t>
            </a:r>
          </a:p>
          <a:p>
            <a:pPr>
              <a:lnSpc>
                <a:spcPct val="114000"/>
              </a:lnSpc>
              <a:buBlip>
                <a:blip r:embed="rId5"/>
              </a:buBlip>
            </a:pPr>
            <a:r>
              <a:rPr lang="pl-PL" sz="1400" dirty="0" smtClean="0">
                <a:solidFill>
                  <a:schemeClr val="bg1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Urbino 18 electric</a:t>
            </a:r>
          </a:p>
          <a:p>
            <a:pPr>
              <a:lnSpc>
                <a:spcPct val="114000"/>
              </a:lnSpc>
              <a:buBlip>
                <a:blip r:embed="rId5"/>
              </a:buBlip>
            </a:pPr>
            <a:r>
              <a:rPr lang="pl-PL" sz="1400" dirty="0" smtClean="0">
                <a:solidFill>
                  <a:schemeClr val="bg1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Urbino 18,75 electric</a:t>
            </a:r>
            <a:endParaRPr lang="pl-PL" altLang="pl-PL" sz="1400" dirty="0">
              <a:solidFill>
                <a:schemeClr val="bg1"/>
              </a:solidFill>
              <a:latin typeface="Fira Sans Medium" panose="020B06030500000200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9081" y="1765907"/>
            <a:ext cx="382088" cy="382088"/>
          </a:xfrm>
          <a:prstGeom prst="rect">
            <a:avLst/>
          </a:prstGeom>
        </p:spPr>
      </p:pic>
      <p:sp>
        <p:nvSpPr>
          <p:cNvPr id="22" name="Prostokąt 21"/>
          <p:cNvSpPr/>
          <p:nvPr/>
        </p:nvSpPr>
        <p:spPr>
          <a:xfrm>
            <a:off x="4559458" y="1540107"/>
            <a:ext cx="2843104" cy="19505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1" t="10" r="11311" b="-1053"/>
          <a:stretch/>
        </p:blipFill>
        <p:spPr>
          <a:xfrm>
            <a:off x="877824" y="2907981"/>
            <a:ext cx="3347892" cy="323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7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1077042"/>
            <a:ext cx="12169123" cy="5232400"/>
          </a:xfrm>
          <a:prstGeom prst="rect">
            <a:avLst/>
          </a:prstGeom>
          <a:gradFill flip="none" rotWithShape="1">
            <a:gsLst>
              <a:gs pos="100000">
                <a:srgbClr val="EAEAEA">
                  <a:alpha val="0"/>
                </a:srgbClr>
              </a:gs>
              <a:gs pos="0">
                <a:srgbClr val="FFFFFF">
                  <a:alpha val="0"/>
                </a:srgbClr>
              </a:gs>
              <a:gs pos="13000">
                <a:srgbClr val="D4D4D4">
                  <a:alpha val="10000"/>
                </a:srgbClr>
              </a:gs>
              <a:gs pos="83000">
                <a:srgbClr val="D4D4D4">
                  <a:alpha val="10000"/>
                </a:srgbClr>
              </a:gs>
              <a:gs pos="62000">
                <a:srgbClr val="D4D4D4">
                  <a:alpha val="20000"/>
                </a:srgbClr>
              </a:gs>
              <a:gs pos="45000">
                <a:srgbClr val="D5D5D5">
                  <a:alpha val="29000"/>
                </a:srgbClr>
              </a:gs>
              <a:gs pos="27000">
                <a:schemeClr val="accent3">
                  <a:lumMod val="45000"/>
                  <a:lumOff val="55000"/>
                  <a:alpha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096" y="181151"/>
            <a:ext cx="80963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2395855"/>
            <a:ext cx="2455862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5" y="1309688"/>
            <a:ext cx="2471738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003" y="1719548"/>
            <a:ext cx="2455863" cy="1620837"/>
          </a:xfrm>
          <a:prstGeom prst="rect">
            <a:avLst/>
          </a:prstGeom>
          <a:noFill/>
          <a:ln w="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785" y="2092319"/>
            <a:ext cx="2432666" cy="16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95" t="50002" b="14082"/>
          <a:stretch>
            <a:fillRect/>
          </a:stretch>
        </p:blipFill>
        <p:spPr bwMode="auto">
          <a:xfrm>
            <a:off x="8276934" y="2437750"/>
            <a:ext cx="25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3543785" y="1559358"/>
            <a:ext cx="20288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rgbClr val="575756"/>
                </a:solidFill>
                <a:latin typeface="Fira Sans SemiBold" panose="020B0603050000020004" pitchFamily="34" charset="0"/>
              </a:rPr>
              <a:t>Pantograf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6432153" y="1203340"/>
            <a:ext cx="22923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rgbClr val="575756"/>
                </a:solidFill>
                <a:latin typeface="Fira Sans SemiBold" panose="020B0603050000020004" pitchFamily="34" charset="0"/>
              </a:rPr>
              <a:t>Indukcja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9185275" y="743682"/>
            <a:ext cx="25479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rgbClr val="575756"/>
                </a:solidFill>
                <a:latin typeface="Fira Sans SemiBold" panose="020B0603050000020004" pitchFamily="34" charset="0"/>
              </a:rPr>
              <a:t>Ogniwo wodorowe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698500" y="1836738"/>
            <a:ext cx="13525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rgbClr val="575756"/>
                </a:solidFill>
                <a:latin typeface="Fira Sans SemiBold" panose="020B0603050000020004" pitchFamily="34" charset="0"/>
              </a:rPr>
              <a:t>Plug-in</a:t>
            </a:r>
          </a:p>
        </p:txBody>
      </p:sp>
      <p:pic>
        <p:nvPicPr>
          <p:cNvPr id="16" name="Obraz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1914525"/>
            <a:ext cx="109537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22" y="1635558"/>
            <a:ext cx="109538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078" y="1285890"/>
            <a:ext cx="109537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813532"/>
            <a:ext cx="1079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pole tekstowe 19"/>
          <p:cNvSpPr txBox="1"/>
          <p:nvPr/>
        </p:nvSpPr>
        <p:spPr>
          <a:xfrm>
            <a:off x="547687" y="4344718"/>
            <a:ext cx="2319338" cy="1538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9"/>
              </a:buBlip>
              <a:defRPr/>
            </a:pPr>
            <a:r>
              <a:rPr lang="pl-PL" sz="1600" dirty="0">
                <a:solidFill>
                  <a:srgbClr val="575756"/>
                </a:solidFill>
                <a:latin typeface="Fira Sans" panose="020B0503050000020004" pitchFamily="34" charset="0"/>
              </a:rPr>
              <a:t>16 ÷ </a:t>
            </a:r>
            <a:r>
              <a:rPr lang="pl-PL" sz="1600" dirty="0" smtClean="0">
                <a:solidFill>
                  <a:srgbClr val="575756"/>
                </a:solidFill>
                <a:latin typeface="Fira Sans" panose="020B0503050000020004" pitchFamily="34" charset="0"/>
              </a:rPr>
              <a:t>120 </a:t>
            </a:r>
            <a:r>
              <a:rPr lang="pl-PL" sz="1600" dirty="0">
                <a:solidFill>
                  <a:srgbClr val="575756"/>
                </a:solidFill>
                <a:latin typeface="Fira Sans" panose="020B0503050000020004" pitchFamily="34" charset="0"/>
              </a:rPr>
              <a:t>kW CCS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9"/>
              </a:buBlip>
              <a:defRPr/>
            </a:pPr>
            <a:r>
              <a:rPr lang="pl-PL" sz="1600" dirty="0">
                <a:solidFill>
                  <a:srgbClr val="575756"/>
                </a:solidFill>
                <a:latin typeface="Fira Sans" panose="020B0503050000020004" pitchFamily="34" charset="0"/>
              </a:rPr>
              <a:t>Obsługa ręczna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9"/>
              </a:buBlip>
              <a:defRPr/>
            </a:pPr>
            <a:r>
              <a:rPr lang="pl-PL" sz="1600" dirty="0">
                <a:solidFill>
                  <a:srgbClr val="575756"/>
                </a:solidFill>
                <a:latin typeface="Fira Sans" panose="020B0503050000020004" pitchFamily="34" charset="0"/>
              </a:rPr>
              <a:t>Niskie koszty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9"/>
              </a:buBlip>
              <a:defRPr/>
            </a:pPr>
            <a:r>
              <a:rPr lang="pl-PL" sz="1600" dirty="0">
                <a:solidFill>
                  <a:srgbClr val="575756"/>
                </a:solidFill>
                <a:latin typeface="Fira Sans" panose="020B0503050000020004" pitchFamily="34" charset="0"/>
              </a:rPr>
              <a:t>Ładowanie stykowe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9266238" y="3167794"/>
            <a:ext cx="2571750" cy="2462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9"/>
              </a:buBlip>
              <a:defRPr/>
            </a:pPr>
            <a:r>
              <a:rPr lang="pl-PL" sz="1600" dirty="0" smtClean="0">
                <a:solidFill>
                  <a:srgbClr val="575756"/>
                </a:solidFill>
                <a:latin typeface="Fira Sans" panose="020B0503050000020004" pitchFamily="34" charset="0"/>
              </a:rPr>
              <a:t>Baterie uzupełniane są podczas jazdy dzięki wodorowemu ogniwu paliwowemu zwiększającemu zasięg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9"/>
              </a:buBlip>
              <a:defRPr/>
            </a:pPr>
            <a:r>
              <a:rPr lang="pl-PL" sz="1600" dirty="0" smtClean="0">
                <a:solidFill>
                  <a:srgbClr val="575756"/>
                </a:solidFill>
                <a:latin typeface="Fira Sans" panose="020B0503050000020004" pitchFamily="34" charset="0"/>
              </a:rPr>
              <a:t>Prąd wytwarza ogniwo paliwowe z wodoru zgromadzonego </a:t>
            </a:r>
            <a:br>
              <a:rPr lang="pl-PL" sz="1600" dirty="0" smtClean="0">
                <a:solidFill>
                  <a:srgbClr val="575756"/>
                </a:solidFill>
                <a:latin typeface="Fira Sans" panose="020B0503050000020004" pitchFamily="34" charset="0"/>
              </a:rPr>
            </a:br>
            <a:r>
              <a:rPr lang="pl-PL" sz="1600" dirty="0" smtClean="0">
                <a:solidFill>
                  <a:srgbClr val="575756"/>
                </a:solidFill>
                <a:latin typeface="Fira Sans" panose="020B0503050000020004" pitchFamily="34" charset="0"/>
              </a:rPr>
              <a:t>w butlach</a:t>
            </a:r>
            <a:endParaRPr lang="pl-PL" sz="1600" dirty="0">
              <a:solidFill>
                <a:srgbClr val="575756"/>
              </a:solidFill>
              <a:latin typeface="Fira Sans" panose="020B0503050000020004" pitchFamily="34" charset="0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3392972" y="4057215"/>
            <a:ext cx="2320925" cy="1785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9"/>
              </a:buBlip>
              <a:defRPr/>
            </a:pPr>
            <a:r>
              <a:rPr lang="pl-PL" sz="1600" dirty="0">
                <a:solidFill>
                  <a:srgbClr val="575756"/>
                </a:solidFill>
                <a:latin typeface="Fira Sans" panose="020B0503050000020004" pitchFamily="34" charset="0"/>
              </a:rPr>
              <a:t>do 600 kW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9"/>
              </a:buBlip>
              <a:defRPr/>
            </a:pPr>
            <a:r>
              <a:rPr lang="pl-PL" sz="1600" dirty="0">
                <a:solidFill>
                  <a:srgbClr val="575756"/>
                </a:solidFill>
                <a:latin typeface="Fira Sans" panose="020B0503050000020004" pitchFamily="34" charset="0"/>
              </a:rPr>
              <a:t>Automatyczny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9"/>
              </a:buBlip>
              <a:defRPr/>
            </a:pPr>
            <a:r>
              <a:rPr lang="pl-PL" sz="1600" dirty="0" smtClean="0">
                <a:solidFill>
                  <a:srgbClr val="575756"/>
                </a:solidFill>
                <a:latin typeface="Fira Sans" panose="020B0503050000020004" pitchFamily="34" charset="0"/>
              </a:rPr>
              <a:t>Relatywnie niskie koszty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9"/>
              </a:buBlip>
              <a:defRPr/>
            </a:pPr>
            <a:r>
              <a:rPr lang="pl-PL" sz="1600" dirty="0" smtClean="0">
                <a:solidFill>
                  <a:srgbClr val="575756"/>
                </a:solidFill>
                <a:latin typeface="Fira Sans" panose="020B0503050000020004" pitchFamily="34" charset="0"/>
              </a:rPr>
              <a:t>Ładowanie </a:t>
            </a:r>
            <a:r>
              <a:rPr lang="pl-PL" sz="1600" dirty="0">
                <a:solidFill>
                  <a:srgbClr val="575756"/>
                </a:solidFill>
                <a:latin typeface="Fira Sans" panose="020B0503050000020004" pitchFamily="34" charset="0"/>
              </a:rPr>
              <a:t>stykowe</a:t>
            </a:r>
          </a:p>
        </p:txBody>
      </p:sp>
      <p:sp>
        <p:nvSpPr>
          <p:cNvPr id="25" name="Prostokąt 24"/>
          <p:cNvSpPr/>
          <p:nvPr/>
        </p:nvSpPr>
        <p:spPr>
          <a:xfrm>
            <a:off x="0" y="1323975"/>
            <a:ext cx="2663238" cy="284163"/>
          </a:xfrm>
          <a:prstGeom prst="rect">
            <a:avLst/>
          </a:prstGeom>
          <a:solidFill>
            <a:srgbClr val="83C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26" name="Obraz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161" y="1394618"/>
            <a:ext cx="825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ole tekstowe 20"/>
          <p:cNvSpPr txBox="1">
            <a:spLocks noChangeArrowheads="1"/>
          </p:cNvSpPr>
          <p:nvPr/>
        </p:nvSpPr>
        <p:spPr bwMode="auto">
          <a:xfrm>
            <a:off x="502785" y="1298576"/>
            <a:ext cx="20732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600" b="1" dirty="0" smtClean="0">
                <a:solidFill>
                  <a:schemeClr val="bg1"/>
                </a:solidFill>
                <a:latin typeface="Fira Sans SemiBold" panose="020B0603050000020004" pitchFamily="34" charset="0"/>
              </a:rPr>
              <a:t>Sposoby ładowania</a:t>
            </a:r>
            <a:endParaRPr lang="pl-PL" altLang="pl-PL" sz="1600" b="1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624386" y="2297851"/>
            <a:ext cx="2643329" cy="1824769"/>
          </a:xfrm>
          <a:prstGeom prst="rect">
            <a:avLst/>
          </a:prstGeom>
          <a:noFill/>
          <a:ln w="22225">
            <a:solidFill>
              <a:srgbClr val="8CC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Prostokąt 28"/>
          <p:cNvSpPr/>
          <p:nvPr/>
        </p:nvSpPr>
        <p:spPr>
          <a:xfrm>
            <a:off x="3459435" y="1987977"/>
            <a:ext cx="2643329" cy="1824769"/>
          </a:xfrm>
          <a:prstGeom prst="rect">
            <a:avLst/>
          </a:prstGeom>
          <a:noFill/>
          <a:ln w="22225">
            <a:solidFill>
              <a:srgbClr val="8CC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rostokąt 29"/>
          <p:cNvSpPr/>
          <p:nvPr/>
        </p:nvSpPr>
        <p:spPr>
          <a:xfrm>
            <a:off x="6330481" y="1607243"/>
            <a:ext cx="2643329" cy="1824769"/>
          </a:xfrm>
          <a:prstGeom prst="rect">
            <a:avLst/>
          </a:prstGeom>
          <a:noFill/>
          <a:ln w="22225">
            <a:solidFill>
              <a:srgbClr val="8CC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Prostokąt 30"/>
          <p:cNvSpPr/>
          <p:nvPr/>
        </p:nvSpPr>
        <p:spPr>
          <a:xfrm>
            <a:off x="9175679" y="1231900"/>
            <a:ext cx="2643329" cy="1824769"/>
          </a:xfrm>
          <a:prstGeom prst="rect">
            <a:avLst/>
          </a:prstGeom>
          <a:noFill/>
          <a:ln w="22225">
            <a:solidFill>
              <a:srgbClr val="8CC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ole tekstowe 31"/>
          <p:cNvSpPr txBox="1"/>
          <p:nvPr/>
        </p:nvSpPr>
        <p:spPr>
          <a:xfrm>
            <a:off x="6432152" y="3629744"/>
            <a:ext cx="2320925" cy="1785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9"/>
              </a:buBlip>
              <a:defRPr/>
            </a:pPr>
            <a:r>
              <a:rPr lang="pl-PL" sz="1600" dirty="0">
                <a:solidFill>
                  <a:srgbClr val="575756"/>
                </a:solidFill>
                <a:latin typeface="Fira Sans" panose="020B0503050000020004" pitchFamily="34" charset="0"/>
              </a:rPr>
              <a:t>200 kW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9"/>
              </a:buBlip>
              <a:defRPr/>
            </a:pPr>
            <a:r>
              <a:rPr lang="pl-PL" sz="1600" dirty="0">
                <a:solidFill>
                  <a:srgbClr val="575756"/>
                </a:solidFill>
                <a:latin typeface="Fira Sans" panose="020B0503050000020004" pitchFamily="34" charset="0"/>
              </a:rPr>
              <a:t>Automatyczny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9"/>
              </a:buBlip>
              <a:defRPr/>
            </a:pPr>
            <a:r>
              <a:rPr lang="pl-PL" sz="1600" dirty="0">
                <a:solidFill>
                  <a:srgbClr val="575756"/>
                </a:solidFill>
                <a:latin typeface="Fira Sans" panose="020B0503050000020004" pitchFamily="34" charset="0"/>
              </a:rPr>
              <a:t>Wysokie koszty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Tx/>
              <a:buBlip>
                <a:blip r:embed="rId9"/>
              </a:buBlip>
              <a:defRPr/>
            </a:pPr>
            <a:r>
              <a:rPr lang="pl-PL" sz="1600" dirty="0">
                <a:solidFill>
                  <a:srgbClr val="575756"/>
                </a:solidFill>
                <a:latin typeface="Fira Sans" panose="020B0503050000020004" pitchFamily="34" charset="0"/>
              </a:rPr>
              <a:t>Ładowanie bezstykowe</a:t>
            </a:r>
          </a:p>
        </p:txBody>
      </p:sp>
    </p:spTree>
    <p:extLst>
      <p:ext uri="{BB962C8B-B14F-4D97-AF65-F5344CB8AC3E}">
        <p14:creationId xmlns:p14="http://schemas.microsoft.com/office/powerpoint/2010/main" val="98238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941388"/>
            <a:ext cx="12209917" cy="5232400"/>
          </a:xfrm>
          <a:prstGeom prst="rect">
            <a:avLst/>
          </a:prstGeom>
          <a:gradFill flip="none" rotWithShape="1">
            <a:gsLst>
              <a:gs pos="100000">
                <a:srgbClr val="EAEAEA">
                  <a:alpha val="0"/>
                </a:srgbClr>
              </a:gs>
              <a:gs pos="0">
                <a:srgbClr val="FFFFFF">
                  <a:alpha val="0"/>
                </a:srgbClr>
              </a:gs>
              <a:gs pos="13000">
                <a:srgbClr val="D4D4D4">
                  <a:alpha val="10000"/>
                </a:srgbClr>
              </a:gs>
              <a:gs pos="83000">
                <a:srgbClr val="D4D4D4">
                  <a:alpha val="10000"/>
                </a:srgbClr>
              </a:gs>
              <a:gs pos="62000">
                <a:srgbClr val="D4D4D4">
                  <a:alpha val="20000"/>
                </a:srgbClr>
              </a:gs>
              <a:gs pos="45000">
                <a:srgbClr val="D5D5D5">
                  <a:alpha val="29000"/>
                </a:srgbClr>
              </a:gs>
              <a:gs pos="27000">
                <a:schemeClr val="accent3">
                  <a:lumMod val="45000"/>
                  <a:lumOff val="55000"/>
                  <a:alpha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PT Sans Narrow" panose="020B0506020203020204" pitchFamily="34" charset="-18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1323975"/>
            <a:ext cx="3411939" cy="282377"/>
          </a:xfrm>
          <a:prstGeom prst="rect">
            <a:avLst/>
          </a:prstGeom>
          <a:solidFill>
            <a:srgbClr val="83C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7" name="Obraz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150" y="1334081"/>
            <a:ext cx="114009" cy="19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20"/>
          <p:cNvSpPr txBox="1">
            <a:spLocks noChangeArrowheads="1"/>
          </p:cNvSpPr>
          <p:nvPr/>
        </p:nvSpPr>
        <p:spPr bwMode="auto">
          <a:xfrm>
            <a:off x="503237" y="1298575"/>
            <a:ext cx="26055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Blip>
                <a:blip r:embed="rId3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Blip>
                <a:blip r:embed="rId3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Blip>
                <a:blip r:embed="rId3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Blip>
                <a:blip r:embed="rId3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rgbClr val="5F5F5F"/>
                </a:solidFill>
                <a:latin typeface="Fira Sans" panose="020B0503050000020004" pitchFamily="34" charset="0"/>
                <a:ea typeface="Lato"/>
                <a:cs typeface="Lat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400" b="1" dirty="0" smtClean="0">
                <a:solidFill>
                  <a:schemeClr val="bg1"/>
                </a:solidFill>
                <a:latin typeface="Fira Sans SemiBold" panose="020B0603050000020004" pitchFamily="34" charset="0"/>
              </a:rPr>
              <a:t>Elastyczność rozwiązań</a:t>
            </a:r>
            <a:endParaRPr lang="pl-PL" altLang="pl-PL" sz="1400" b="1" dirty="0">
              <a:solidFill>
                <a:schemeClr val="bg1"/>
              </a:solidFill>
              <a:latin typeface="Fira Sans SemiBold" panose="020B0603050000020004" pitchFamily="34" charset="0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 bwMode="auto">
          <a:xfrm>
            <a:off x="571499" y="1765300"/>
            <a:ext cx="5074557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pl-PL" altLang="pl-PL" sz="2400" dirty="0" smtClean="0">
                <a:solidFill>
                  <a:srgbClr val="575756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Rozwiązanie </a:t>
            </a:r>
            <a:r>
              <a:rPr lang="pl-PL" altLang="pl-PL" sz="2400" dirty="0">
                <a:solidFill>
                  <a:srgbClr val="575756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idealne dla </a:t>
            </a:r>
            <a:r>
              <a:rPr lang="pl-PL" altLang="pl-PL" sz="2400" dirty="0" smtClean="0">
                <a:solidFill>
                  <a:srgbClr val="575756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klienta</a:t>
            </a:r>
            <a:endParaRPr lang="pl-PL" altLang="pl-PL" sz="2400" dirty="0">
              <a:solidFill>
                <a:srgbClr val="575756"/>
              </a:solidFill>
              <a:latin typeface="Fira Sans Medium" panose="020B06030500000200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 bwMode="auto">
          <a:xfrm>
            <a:off x="608231" y="2346954"/>
            <a:ext cx="4605214" cy="293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buFontTx/>
              <a:buBlip>
                <a:blip r:embed="rId4"/>
              </a:buBlip>
            </a:pPr>
            <a:r>
              <a:rPr lang="pl-PL" altLang="pl-PL" sz="1400" dirty="0" smtClean="0">
                <a:solidFill>
                  <a:srgbClr val="575756"/>
                </a:solidFill>
                <a:latin typeface="Fira Sans" panose="020B05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Dla każdego klienta zainteresowanego zakupem autobusu elektrycznego </a:t>
            </a:r>
            <a:r>
              <a:rPr lang="pl-PL" altLang="pl-PL" sz="1400" b="1" dirty="0" smtClean="0">
                <a:solidFill>
                  <a:srgbClr val="575756"/>
                </a:solidFill>
                <a:latin typeface="Fira Sans" panose="020B05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Solaris opracowuje indywidualne studium wykonalności</a:t>
            </a:r>
          </a:p>
          <a:p>
            <a:pPr>
              <a:spcBef>
                <a:spcPts val="600"/>
              </a:spcBef>
              <a:buFontTx/>
              <a:buBlip>
                <a:blip r:embed="rId4"/>
              </a:buBlip>
            </a:pPr>
            <a:r>
              <a:rPr lang="pl-PL" altLang="pl-PL" sz="1400" dirty="0" smtClean="0">
                <a:solidFill>
                  <a:srgbClr val="575756"/>
                </a:solidFill>
                <a:latin typeface="Fira Sans" panose="020B05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W Biurze Badań i Rozwoju zostały opracowane </a:t>
            </a:r>
            <a:r>
              <a:rPr lang="pl-PL" altLang="pl-PL" sz="1400" b="1" dirty="0" smtClean="0">
                <a:solidFill>
                  <a:srgbClr val="575756"/>
                </a:solidFill>
                <a:latin typeface="Fira Sans" panose="020B05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standardowe trasy</a:t>
            </a:r>
            <a:r>
              <a:rPr lang="pl-PL" altLang="pl-PL" sz="1400" dirty="0" smtClean="0">
                <a:solidFill>
                  <a:srgbClr val="575756"/>
                </a:solidFill>
                <a:latin typeface="Fira Sans" panose="020B05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 na podstawie wymagań klientów</a:t>
            </a:r>
          </a:p>
          <a:p>
            <a:pPr>
              <a:spcBef>
                <a:spcPts val="600"/>
              </a:spcBef>
              <a:buFontTx/>
              <a:buBlip>
                <a:blip r:embed="rId4"/>
              </a:buBlip>
            </a:pPr>
            <a:r>
              <a:rPr lang="pl-PL" altLang="pl-PL" sz="1400" dirty="0" smtClean="0">
                <a:solidFill>
                  <a:srgbClr val="575756"/>
                </a:solidFill>
                <a:latin typeface="Fira Sans" panose="020B05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Do studium wykonalności włączone są takie kryteria jak zakres temperatur w danym mieście, konieczny, aby oszacować zużycie energii nie tylko w warunkach nie odbiegających od normy, ale także                    i  w ekstremalnych sytuacjach</a:t>
            </a:r>
            <a:endParaRPr lang="pl-PL" altLang="pl-PL" sz="1400" dirty="0">
              <a:solidFill>
                <a:srgbClr val="575756"/>
              </a:solidFill>
              <a:latin typeface="Fira Sans" panose="020B05030500000200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1" name="Łącznik prosty 10"/>
          <p:cNvCxnSpPr/>
          <p:nvPr/>
        </p:nvCxnSpPr>
        <p:spPr>
          <a:xfrm>
            <a:off x="629556" y="2465162"/>
            <a:ext cx="1800000" cy="0"/>
          </a:xfrm>
          <a:prstGeom prst="line">
            <a:avLst/>
          </a:prstGeom>
          <a:ln w="19050"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/>
        </p:nvSpPr>
        <p:spPr>
          <a:xfrm>
            <a:off x="7830116" y="467123"/>
            <a:ext cx="33265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83C04C"/>
                </a:solidFill>
                <a:cs typeface="Arial" panose="020B0604020202020204" pitchFamily="34" charset="0"/>
              </a:rPr>
              <a:t>Ponad 1000 opracowanych</a:t>
            </a:r>
          </a:p>
          <a:p>
            <a:pPr algn="ctr"/>
            <a:r>
              <a:rPr lang="pl-PL" sz="2000" b="1" dirty="0" smtClean="0">
                <a:solidFill>
                  <a:srgbClr val="83C04C"/>
                </a:solidFill>
                <a:cs typeface="Arial" panose="020B0604020202020204" pitchFamily="34" charset="0"/>
              </a:rPr>
              <a:t>studiów wykonalności</a:t>
            </a:r>
            <a:endParaRPr lang="pl-PL" sz="2000" b="1" dirty="0">
              <a:solidFill>
                <a:srgbClr val="83C04C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upa 12"/>
          <p:cNvGrpSpPr/>
          <p:nvPr/>
        </p:nvGrpSpPr>
        <p:grpSpPr>
          <a:xfrm>
            <a:off x="5646056" y="3711656"/>
            <a:ext cx="4250015" cy="1531762"/>
            <a:chOff x="4078711" y="4821085"/>
            <a:chExt cx="5183006" cy="2094262"/>
          </a:xfrm>
        </p:grpSpPr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8711" y="4821085"/>
              <a:ext cx="5183006" cy="2094262"/>
            </a:xfrm>
            <a:prstGeom prst="rect">
              <a:avLst/>
            </a:prstGeom>
            <a:ln w="12700">
              <a:solidFill>
                <a:srgbClr val="83C04C"/>
              </a:solidFill>
            </a:ln>
          </p:spPr>
        </p:pic>
        <p:sp>
          <p:nvSpPr>
            <p:cNvPr id="15" name="pole tekstowe 14"/>
            <p:cNvSpPr txBox="1"/>
            <p:nvPr/>
          </p:nvSpPr>
          <p:spPr>
            <a:xfrm>
              <a:off x="7720341" y="5435575"/>
              <a:ext cx="861326" cy="883698"/>
            </a:xfrm>
            <a:prstGeom prst="rect">
              <a:avLst/>
            </a:prstGeom>
            <a:noFill/>
            <a:ln w="12700">
              <a:solidFill>
                <a:srgbClr val="83C04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100" b="1" dirty="0" smtClean="0">
                  <a:solidFill>
                    <a:srgbClr val="575756"/>
                  </a:solidFill>
                  <a:cs typeface="Arial" panose="020B0604020202020204" pitchFamily="34" charset="0"/>
                </a:rPr>
                <a:t>liczba godzin</a:t>
              </a:r>
              <a:br>
                <a:rPr lang="pl-PL" sz="1100" b="1" dirty="0" smtClean="0">
                  <a:solidFill>
                    <a:srgbClr val="575756"/>
                  </a:solidFill>
                  <a:cs typeface="Arial" panose="020B0604020202020204" pitchFamily="34" charset="0"/>
                </a:rPr>
              </a:br>
              <a:r>
                <a:rPr lang="pl-PL" sz="1100" b="1" dirty="0" smtClean="0">
                  <a:solidFill>
                    <a:srgbClr val="575756"/>
                  </a:solidFill>
                  <a:cs typeface="Arial" panose="020B0604020202020204" pitchFamily="34" charset="0"/>
                </a:rPr>
                <a:t>jazdy</a:t>
              </a:r>
              <a:endParaRPr lang="pl-PL" sz="1100" b="1" dirty="0">
                <a:solidFill>
                  <a:srgbClr val="575756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4515988" y="5547716"/>
              <a:ext cx="1095238" cy="385202"/>
            </a:xfrm>
            <a:prstGeom prst="rect">
              <a:avLst/>
            </a:prstGeom>
            <a:noFill/>
            <a:ln w="12700">
              <a:solidFill>
                <a:srgbClr val="83C04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sz="1100" b="1" dirty="0" smtClean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Trasa [km]</a:t>
              </a:r>
              <a:endParaRPr lang="pl-PL" sz="11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pole tekstowe 16"/>
            <p:cNvSpPr txBox="1"/>
            <p:nvPr/>
          </p:nvSpPr>
          <p:spPr>
            <a:xfrm>
              <a:off x="5578408" y="6478085"/>
              <a:ext cx="1946323" cy="385202"/>
            </a:xfrm>
            <a:prstGeom prst="rect">
              <a:avLst/>
            </a:prstGeom>
            <a:noFill/>
            <a:ln w="12700">
              <a:solidFill>
                <a:srgbClr val="83C04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sz="11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Sort </a:t>
              </a:r>
              <a:r>
                <a:rPr lang="pl-PL" sz="1100" b="1" dirty="0" smtClean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x cykl [kWh/km]</a:t>
              </a:r>
              <a:endParaRPr lang="pl-PL" sz="11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3468756312"/>
              </p:ext>
            </p:extLst>
          </p:nvPr>
        </p:nvGraphicFramePr>
        <p:xfrm>
          <a:off x="6443798" y="5188253"/>
          <a:ext cx="3427887" cy="1038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9" name="Prostokąt 18"/>
          <p:cNvSpPr/>
          <p:nvPr/>
        </p:nvSpPr>
        <p:spPr>
          <a:xfrm>
            <a:off x="7280787" y="5251531"/>
            <a:ext cx="17752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dirty="0" smtClean="0">
                <a:solidFill>
                  <a:srgbClr val="575756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Ładowanie</a:t>
            </a:r>
            <a:endParaRPr lang="en-GB" sz="1100" dirty="0"/>
          </a:p>
        </p:txBody>
      </p:sp>
      <p:sp>
        <p:nvSpPr>
          <p:cNvPr id="20" name="Prostokąt 19"/>
          <p:cNvSpPr/>
          <p:nvPr/>
        </p:nvSpPr>
        <p:spPr>
          <a:xfrm>
            <a:off x="5114165" y="5492243"/>
            <a:ext cx="13540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100" dirty="0" smtClean="0">
                <a:solidFill>
                  <a:srgbClr val="575756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Moc </a:t>
            </a:r>
            <a:br>
              <a:rPr lang="pl-PL" sz="1100" dirty="0" smtClean="0">
                <a:solidFill>
                  <a:srgbClr val="575756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100" dirty="0" smtClean="0">
                <a:solidFill>
                  <a:srgbClr val="575756"/>
                </a:solidFill>
                <a:latin typeface="Fira Sans Medium" panose="020B0603050000020004" pitchFamily="34" charset="0"/>
                <a:ea typeface="Lato" panose="020F0502020204030203" pitchFamily="34" charset="0"/>
                <a:cs typeface="Lato" panose="020F0502020204030203" pitchFamily="34" charset="0"/>
              </a:rPr>
              <a:t>wyjściowa</a:t>
            </a:r>
            <a:endParaRPr lang="en-GB" sz="1100" dirty="0"/>
          </a:p>
        </p:txBody>
      </p:sp>
      <p:sp>
        <p:nvSpPr>
          <p:cNvPr id="21" name="Chevron 1"/>
          <p:cNvSpPr/>
          <p:nvPr/>
        </p:nvSpPr>
        <p:spPr bwMode="auto">
          <a:xfrm rot="5400000">
            <a:off x="9356176" y="3101184"/>
            <a:ext cx="264210" cy="660508"/>
          </a:xfrm>
          <a:prstGeom prst="chevron">
            <a:avLst/>
          </a:prstGeom>
          <a:solidFill>
            <a:srgbClr val="83C04C"/>
          </a:solidFill>
          <a:ln w="9525" cap="flat" cmpd="sng" algn="ctr">
            <a:solidFill>
              <a:srgbClr val="83C04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5646056" y="5205341"/>
            <a:ext cx="4250014" cy="717789"/>
          </a:xfrm>
          <a:prstGeom prst="rect">
            <a:avLst/>
          </a:prstGeom>
          <a:noFill/>
          <a:ln>
            <a:solidFill>
              <a:srgbClr val="83C0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" name="Grupa 22"/>
          <p:cNvGrpSpPr/>
          <p:nvPr/>
        </p:nvGrpSpPr>
        <p:grpSpPr>
          <a:xfrm>
            <a:off x="7718236" y="1394618"/>
            <a:ext cx="3687212" cy="1743153"/>
            <a:chOff x="6884370" y="1443823"/>
            <a:chExt cx="4838317" cy="2299130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84370" y="1443823"/>
              <a:ext cx="2692130" cy="12255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 l="56576" t="17874" r="10811" b="8324"/>
            <a:stretch>
              <a:fillRect/>
            </a:stretch>
          </p:blipFill>
          <p:spPr bwMode="auto">
            <a:xfrm>
              <a:off x="8024689" y="2064614"/>
              <a:ext cx="2373490" cy="16783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6" name="Obraz 25"/>
            <p:cNvPicPr/>
            <p:nvPr/>
          </p:nvPicPr>
          <p:blipFill>
            <a:blip r:embed="rId13" cstate="print"/>
            <a:srcRect l="14032" t="20905" r="43603" b="50208"/>
            <a:stretch>
              <a:fillRect/>
            </a:stretch>
          </p:blipFill>
          <p:spPr bwMode="auto">
            <a:xfrm>
              <a:off x="9547935" y="1624235"/>
              <a:ext cx="2174752" cy="10217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70242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0" y="182915"/>
            <a:ext cx="12209917" cy="6364189"/>
          </a:xfrm>
          <a:prstGeom prst="rect">
            <a:avLst/>
          </a:prstGeom>
          <a:gradFill flip="none" rotWithShape="1">
            <a:gsLst>
              <a:gs pos="100000">
                <a:srgbClr val="EAEAEA">
                  <a:alpha val="0"/>
                </a:srgbClr>
              </a:gs>
              <a:gs pos="0">
                <a:srgbClr val="FFFFFF">
                  <a:alpha val="0"/>
                </a:srgbClr>
              </a:gs>
              <a:gs pos="13000">
                <a:srgbClr val="D4D4D4">
                  <a:alpha val="10000"/>
                </a:srgbClr>
              </a:gs>
              <a:gs pos="83000">
                <a:srgbClr val="D4D4D4">
                  <a:alpha val="10000"/>
                </a:srgbClr>
              </a:gs>
              <a:gs pos="62000">
                <a:srgbClr val="D4D4D4">
                  <a:alpha val="20000"/>
                </a:srgbClr>
              </a:gs>
              <a:gs pos="45000">
                <a:srgbClr val="D5D5D5">
                  <a:alpha val="29000"/>
                </a:srgbClr>
              </a:gs>
              <a:gs pos="27000">
                <a:schemeClr val="accent3">
                  <a:lumMod val="45000"/>
                  <a:lumOff val="55000"/>
                  <a:alpha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PT Sans Narrow" panose="020B0506020203020204" pitchFamily="34" charset="-18"/>
            </a:endParaRPr>
          </a:p>
        </p:txBody>
      </p:sp>
      <p:pic>
        <p:nvPicPr>
          <p:cNvPr id="5" name="Picture 1" descr="image64.jpg"/>
          <p:cNvPicPr>
            <a:picLocks noChangeAspect="1"/>
          </p:cNvPicPr>
          <p:nvPr/>
        </p:nvPicPr>
        <p:blipFill rotWithShape="1">
          <a:blip r:embed="rId2"/>
          <a:srcRect t="219" b="12349"/>
          <a:stretch/>
        </p:blipFill>
        <p:spPr bwMode="auto">
          <a:xfrm>
            <a:off x="1633728" y="1324158"/>
            <a:ext cx="8201207" cy="47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AutoShape 2"/>
          <p:cNvSpPr>
            <a:spLocks/>
          </p:cNvSpPr>
          <p:nvPr/>
        </p:nvSpPr>
        <p:spPr bwMode="auto">
          <a:xfrm>
            <a:off x="3107004" y="2874074"/>
            <a:ext cx="2168259" cy="3255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2232" defTabSz="3214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solidFill>
                  <a:srgbClr val="FF0000"/>
                </a:solidFill>
                <a:latin typeface="Arial Narrow" panose="020B0606020202030204" pitchFamily="34" charset="0"/>
                <a:cs typeface="Arial" charset="0"/>
                <a:sym typeface="Arial Bold" charset="0"/>
              </a:rPr>
              <a:t>Szybkie ładowanie </a:t>
            </a:r>
            <a:endParaRPr lang="en-US" sz="2000" b="1" dirty="0">
              <a:solidFill>
                <a:srgbClr val="FF0000"/>
              </a:solidFill>
              <a:latin typeface="Arial Narrow" panose="020B0606020202030204" pitchFamily="34" charset="0"/>
              <a:cs typeface="Arial" charset="0"/>
              <a:sym typeface="Arial" charset="0"/>
            </a:endParaRPr>
          </a:p>
          <a:p>
            <a:pPr marL="2232" defTabSz="321457" eaLnBrk="1" fontAlgn="auto" hangingPunct="1">
              <a:lnSpc>
                <a:spcPts val="1898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0000"/>
              </a:solidFill>
              <a:latin typeface="Arial Narrow" panose="020B0606020202030204" pitchFamily="34" charset="0"/>
              <a:cs typeface="Calibri" charset="0"/>
            </a:endParaRPr>
          </a:p>
          <a:p>
            <a:pPr marL="2232" algn="r" defTabSz="3214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srgbClr val="FF0000"/>
                </a:solidFill>
                <a:latin typeface="Arial Narrow" panose="020B0606020202030204" pitchFamily="34" charset="0"/>
                <a:cs typeface="Arial Bold" charset="0"/>
                <a:sym typeface="Arial Bold" charset="0"/>
              </a:rPr>
              <a:t> 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  <a:cs typeface="Calibri" charset="0"/>
            </a:endParaRPr>
          </a:p>
        </p:txBody>
      </p:sp>
      <p:sp>
        <p:nvSpPr>
          <p:cNvPr id="7" name="AutoShape 3"/>
          <p:cNvSpPr>
            <a:spLocks/>
          </p:cNvSpPr>
          <p:nvPr/>
        </p:nvSpPr>
        <p:spPr bwMode="auto">
          <a:xfrm>
            <a:off x="2336806" y="4148113"/>
            <a:ext cx="2539537" cy="37963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7938" defTabSz="3206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22C1F"/>
                </a:solidFill>
                <a:latin typeface="NewsGothic LT" charset="0"/>
              </a:defRPr>
            </a:lvl1pPr>
            <a:lvl2pPr marL="742950" indent="-285750" defTabSz="3206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22C1F"/>
                </a:solidFill>
                <a:latin typeface="NewsGothic LT" charset="0"/>
              </a:defRPr>
            </a:lvl2pPr>
            <a:lvl3pPr marL="1143000" indent="-228600" defTabSz="3206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22C1F"/>
                </a:solidFill>
                <a:latin typeface="NewsGothic LT" charset="0"/>
              </a:defRPr>
            </a:lvl3pPr>
            <a:lvl4pPr marL="1600200" indent="-228600" defTabSz="3206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22C1F"/>
                </a:solidFill>
                <a:latin typeface="NewsGothic LT" charset="0"/>
              </a:defRPr>
            </a:lvl4pPr>
            <a:lvl5pPr marL="2057400" indent="-228600" defTabSz="3206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22C1F"/>
                </a:solidFill>
                <a:latin typeface="NewsGothic LT" charset="0"/>
              </a:defRPr>
            </a:lvl5pPr>
            <a:lvl6pPr marL="25146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22C1F"/>
                </a:solidFill>
                <a:latin typeface="NewsGothic LT" charset="0"/>
              </a:defRPr>
            </a:lvl6pPr>
            <a:lvl7pPr marL="29718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22C1F"/>
                </a:solidFill>
                <a:latin typeface="NewsGothic LT" charset="0"/>
              </a:defRPr>
            </a:lvl7pPr>
            <a:lvl8pPr marL="34290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22C1F"/>
                </a:solidFill>
                <a:latin typeface="NewsGothic LT" charset="0"/>
              </a:defRPr>
            </a:lvl8pPr>
            <a:lvl9pPr marL="3886200" indent="-228600" defTabSz="3206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22C1F"/>
                </a:solidFill>
                <a:latin typeface="NewsGothic LT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 Bold"/>
              </a:rPr>
              <a:t>Nocne ładowanie </a:t>
            </a:r>
            <a:endParaRPr lang="pl-PL" altLang="pl-PL" sz="2000" b="1" dirty="0" smtClean="0">
              <a:solidFill>
                <a:srgbClr val="FF0000"/>
              </a:solidFill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  <a:sym typeface="Arial Bold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 smtClean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 Bold"/>
              </a:rPr>
              <a:t>(</a:t>
            </a:r>
            <a:r>
              <a:rPr lang="pl-PL" altLang="pl-PL" sz="2000" b="1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 Bold"/>
              </a:rPr>
              <a:t>zajezdnia)</a:t>
            </a:r>
            <a:endParaRPr lang="en-US" altLang="pl-PL" sz="2000" b="1" dirty="0">
              <a:solidFill>
                <a:srgbClr val="FF0000"/>
              </a:solidFill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utoShape 4"/>
          <p:cNvSpPr>
            <a:spLocks/>
          </p:cNvSpPr>
          <p:nvPr/>
        </p:nvSpPr>
        <p:spPr bwMode="auto">
          <a:xfrm>
            <a:off x="5414003" y="4248919"/>
            <a:ext cx="2012998" cy="51346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929" defTabSz="3214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FF0000"/>
                </a:solidFill>
                <a:latin typeface="Arial Narrow" panose="020B0606020202030204" pitchFamily="34" charset="0"/>
                <a:cs typeface="Calibri" charset="0"/>
                <a:sym typeface="Arial Bold" charset="0"/>
              </a:rPr>
              <a:t>Hybryda Plug-in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  <a:cs typeface="Calibri" charset="0"/>
            </a:endParaRPr>
          </a:p>
        </p:txBody>
      </p:sp>
      <p:sp>
        <p:nvSpPr>
          <p:cNvPr id="9" name="Rectangular Callout 20"/>
          <p:cNvSpPr/>
          <p:nvPr/>
        </p:nvSpPr>
        <p:spPr>
          <a:xfrm>
            <a:off x="3144003" y="1875917"/>
            <a:ext cx="1563169" cy="846769"/>
          </a:xfrm>
          <a:prstGeom prst="wedgeRect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100" b="1" dirty="0">
                <a:solidFill>
                  <a:srgbClr val="FF0000"/>
                </a:solidFill>
              </a:rPr>
              <a:t>Używane w zatłoczonych centrach miast, gdzie istnieje infrastruktura miejska a trasy są krótkie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0" name="Rectangular Callout 24"/>
          <p:cNvSpPr/>
          <p:nvPr/>
        </p:nvSpPr>
        <p:spPr>
          <a:xfrm>
            <a:off x="2380466" y="4994803"/>
            <a:ext cx="1054428" cy="857064"/>
          </a:xfrm>
          <a:prstGeom prst="wedgeRectCallout">
            <a:avLst>
              <a:gd name="adj1" fmla="val -22916"/>
              <a:gd name="adj2" fmla="val -69652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50" b="1" dirty="0">
                <a:solidFill>
                  <a:srgbClr val="FF0000"/>
                </a:solidFill>
              </a:rPr>
              <a:t>Zastosowanie na </a:t>
            </a:r>
            <a:r>
              <a:rPr lang="pl-PL" sz="1000" b="1" dirty="0">
                <a:solidFill>
                  <a:srgbClr val="FF0000"/>
                </a:solidFill>
              </a:rPr>
              <a:t>trasach </a:t>
            </a:r>
            <a:r>
              <a:rPr lang="pl-PL" sz="1050" b="1" dirty="0">
                <a:solidFill>
                  <a:srgbClr val="FF0000"/>
                </a:solidFill>
              </a:rPr>
              <a:t>dłuższych, oddalonych od centrum miasta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1" name="Rectangular Callout 21"/>
          <p:cNvSpPr/>
          <p:nvPr/>
        </p:nvSpPr>
        <p:spPr>
          <a:xfrm>
            <a:off x="5995821" y="2785555"/>
            <a:ext cx="1346049" cy="585531"/>
          </a:xfrm>
          <a:prstGeom prst="wedgeRectCallout">
            <a:avLst>
              <a:gd name="adj1" fmla="val -1041"/>
              <a:gd name="adj2" fmla="val 7804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00" b="1" dirty="0">
                <a:solidFill>
                  <a:srgbClr val="FF0000"/>
                </a:solidFill>
              </a:rPr>
              <a:t>Trasy długodystansowe lub o podwyższonych prędkościach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2" name="Rectangular Callout 22"/>
          <p:cNvSpPr/>
          <p:nvPr/>
        </p:nvSpPr>
        <p:spPr>
          <a:xfrm>
            <a:off x="6641594" y="4844742"/>
            <a:ext cx="1383289" cy="727089"/>
          </a:xfrm>
          <a:prstGeom prst="wedgeRectCallout">
            <a:avLst>
              <a:gd name="adj1" fmla="val -86458"/>
              <a:gd name="adj2" fmla="val -75871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100" b="1" dirty="0">
                <a:solidFill>
                  <a:srgbClr val="FF0000"/>
                </a:solidFill>
              </a:rPr>
              <a:t>Dla podróży międzymiastowych, które wymagają dużego zasięgu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3" name="AutoShape 2"/>
          <p:cNvSpPr>
            <a:spLocks/>
          </p:cNvSpPr>
          <p:nvPr/>
        </p:nvSpPr>
        <p:spPr bwMode="auto">
          <a:xfrm>
            <a:off x="7778545" y="2945892"/>
            <a:ext cx="1559365" cy="32558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2232" defTabSz="3214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solidFill>
                  <a:srgbClr val="FF0000"/>
                </a:solidFill>
                <a:latin typeface="Arial Narrow" panose="020B0606020202030204" pitchFamily="34" charset="0"/>
                <a:cs typeface="Arial" charset="0"/>
                <a:sym typeface="Arial Bold" charset="0"/>
              </a:rPr>
              <a:t>Diesel</a:t>
            </a:r>
            <a:endParaRPr lang="en-US" sz="2000" b="1" dirty="0">
              <a:solidFill>
                <a:srgbClr val="FF0000"/>
              </a:solidFill>
              <a:latin typeface="Arial Narrow" panose="020B0606020202030204" pitchFamily="34" charset="0"/>
              <a:cs typeface="Arial" charset="0"/>
              <a:sym typeface="Arial" charset="0"/>
            </a:endParaRPr>
          </a:p>
          <a:p>
            <a:pPr marL="2232" defTabSz="321457" eaLnBrk="1" fontAlgn="auto" hangingPunct="1">
              <a:lnSpc>
                <a:spcPts val="1898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0000"/>
              </a:solidFill>
              <a:latin typeface="Arial Narrow" panose="020B0606020202030204" pitchFamily="34" charset="0"/>
              <a:cs typeface="Calibri" charset="0"/>
            </a:endParaRPr>
          </a:p>
          <a:p>
            <a:pPr marL="2232" algn="r" defTabSz="3214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srgbClr val="FF0000"/>
                </a:solidFill>
                <a:latin typeface="Arial Narrow" panose="020B0606020202030204" pitchFamily="34" charset="0"/>
                <a:cs typeface="Arial Bold" charset="0"/>
                <a:sym typeface="Arial Bold" charset="0"/>
              </a:rPr>
              <a:t> 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36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572</Words>
  <Application>Microsoft Office PowerPoint</Application>
  <PresentationFormat>Niestandardowy</PresentationFormat>
  <Paragraphs>168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Sabina2015</dc:creator>
  <cp:lastModifiedBy>Kamil</cp:lastModifiedBy>
  <cp:revision>28</cp:revision>
  <dcterms:created xsi:type="dcterms:W3CDTF">2017-06-01T18:19:28Z</dcterms:created>
  <dcterms:modified xsi:type="dcterms:W3CDTF">2017-06-13T09:19:28Z</dcterms:modified>
</cp:coreProperties>
</file>