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8" r:id="rId4"/>
    <p:sldId id="269" r:id="rId5"/>
    <p:sldId id="263" r:id="rId6"/>
    <p:sldId id="270" r:id="rId7"/>
    <p:sldId id="264" r:id="rId8"/>
    <p:sldId id="26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B2B8DF6-C7AD-4262-A56F-13B113A880A9}">
          <p14:sldIdLst>
            <p14:sldId id="267"/>
            <p14:sldId id="260"/>
            <p14:sldId id="268"/>
            <p14:sldId id="269"/>
            <p14:sldId id="263"/>
            <p14:sldId id="270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8484074726"/>
          <c:y val="4.9787920239212899E-2"/>
          <c:w val="0.86070170042614602"/>
          <c:h val="0.50300880498775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Infrastructure &amp; management</c:v>
                </c:pt>
                <c:pt idx="1">
                  <c:v>Revenue protection</c:v>
                </c:pt>
                <c:pt idx="2">
                  <c:v>Product sales</c:v>
                </c:pt>
                <c:pt idx="3">
                  <c:v>Customer information &amp; service</c:v>
                </c:pt>
                <c:pt idx="4">
                  <c:v>Smartcard production &amp; distribution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</c:v>
                </c:pt>
                <c:pt idx="1">
                  <c:v>0.41</c:v>
                </c:pt>
                <c:pt idx="2">
                  <c:v>0.54</c:v>
                </c:pt>
                <c:pt idx="3">
                  <c:v>0.86000000000000199</c:v>
                </c:pt>
                <c:pt idx="4">
                  <c:v>0.94000000000000195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97-4EF9-953F-289DA3D15F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Infrastructure &amp; management</c:v>
                </c:pt>
                <c:pt idx="1">
                  <c:v>Revenue protection</c:v>
                </c:pt>
                <c:pt idx="2">
                  <c:v>Product sales</c:v>
                </c:pt>
                <c:pt idx="3">
                  <c:v>Customer information &amp; service</c:v>
                </c:pt>
                <c:pt idx="4">
                  <c:v>Smartcard production &amp; distribution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0.41</c:v>
                </c:pt>
                <c:pt idx="1">
                  <c:v>0.13</c:v>
                </c:pt>
                <c:pt idx="2">
                  <c:v>0.32000000000000101</c:v>
                </c:pt>
                <c:pt idx="3">
                  <c:v>8.0000000000000196E-2</c:v>
                </c:pt>
                <c:pt idx="4">
                  <c:v>6.0000000000000102E-2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97-4EF9-953F-289DA3D15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850496"/>
        <c:axId val="97812480"/>
      </c:barChart>
      <c:catAx>
        <c:axId val="9985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GB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97812480"/>
        <c:crosses val="autoZero"/>
        <c:auto val="1"/>
        <c:lblAlgn val="ctr"/>
        <c:lblOffset val="100"/>
        <c:noMultiLvlLbl val="0"/>
      </c:catAx>
      <c:valAx>
        <c:axId val="9781248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GB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9985049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0.07186</cdr:x>
      <cdr:y>0.78407</cdr:y>
    </cdr:from>
    <cdr:to>
      <cdr:x>0.6581</cdr:x>
      <cdr:y>0.89544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579536" y="3764015"/>
          <a:ext cx="4727699" cy="53464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5000"/>
            <a:lumOff val="7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100% = 14p per £ of fares collected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6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1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2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33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95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37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72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51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68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47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A49D-C3F7-46B2-B38A-45582066AABF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0F23-FF58-41CF-BE25-0F51EA189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40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696767" y="3440248"/>
            <a:ext cx="2192215" cy="2808287"/>
          </a:xfrm>
          <a:prstGeom prst="ellipse">
            <a:avLst/>
          </a:prstGeom>
          <a:solidFill>
            <a:schemeClr val="hlink">
              <a:alpha val="50195"/>
            </a:schemeClr>
          </a:solidFill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32"/>
          <p:cNvSpPr txBox="1">
            <a:spLocks noChangeArrowheads="1"/>
          </p:cNvSpPr>
          <p:nvPr/>
        </p:nvSpPr>
        <p:spPr bwMode="auto">
          <a:xfrm>
            <a:off x="7307134" y="4851062"/>
            <a:ext cx="2946400" cy="11525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1400" dirty="0"/>
              <a:t>St</a:t>
            </a:r>
            <a:r>
              <a:rPr lang="pl-PL" sz="1400" dirty="0" err="1"/>
              <a:t>rategiczne</a:t>
            </a:r>
            <a:r>
              <a:rPr lang="pl-PL" sz="1400" dirty="0"/>
              <a:t> obszary zastosowań:</a:t>
            </a:r>
            <a:endParaRPr lang="en-GB" sz="1400" dirty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2"/>
              </a:buClr>
            </a:pPr>
            <a:r>
              <a:rPr lang="pl-PL" sz="1400" dirty="0">
                <a:solidFill>
                  <a:srgbClr val="FF0000"/>
                </a:solidFill>
              </a:rPr>
              <a:t>usługi miejskie</a:t>
            </a:r>
            <a:endParaRPr lang="en-GB" sz="1400" dirty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2"/>
              </a:buClr>
            </a:pPr>
            <a:r>
              <a:rPr lang="pl-PL" sz="1400" dirty="0" err="1">
                <a:solidFill>
                  <a:srgbClr val="009900"/>
                </a:solidFill>
              </a:rPr>
              <a:t>interopracyjność</a:t>
            </a:r>
            <a:endParaRPr lang="en-GB" sz="1400" dirty="0">
              <a:solidFill>
                <a:srgbClr val="009900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2"/>
              </a:buClr>
            </a:pPr>
            <a:r>
              <a:rPr lang="pl-PL" sz="1400" dirty="0"/>
              <a:t>m</a:t>
            </a:r>
            <a:r>
              <a:rPr lang="en-GB" sz="1400" dirty="0" err="1"/>
              <a:t>ultimodal</a:t>
            </a:r>
            <a:r>
              <a:rPr lang="pl-PL" sz="1400" dirty="0" err="1"/>
              <a:t>ność</a:t>
            </a:r>
            <a:endParaRPr lang="en-GB" sz="1400" dirty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2"/>
              </a:buClr>
            </a:pPr>
            <a:r>
              <a:rPr lang="pl-PL" sz="1400" dirty="0">
                <a:solidFill>
                  <a:schemeClr val="accent6"/>
                </a:solidFill>
              </a:rPr>
              <a:t>inne usługi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04800" y="5753363"/>
            <a:ext cx="12859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prstClr val="black"/>
                </a:solidFill>
                <a:cs typeface="+mn-cs"/>
              </a:rPr>
              <a:t>Źródło </a:t>
            </a:r>
            <a:r>
              <a:rPr lang="de-DE" sz="1000" dirty="0">
                <a:solidFill>
                  <a:prstClr val="black"/>
                </a:solidFill>
              </a:rPr>
              <a:t>VDV-KA-KG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1697927" y="1112683"/>
            <a:ext cx="8634521" cy="5096370"/>
            <a:chOff x="645169" y="1336555"/>
            <a:chExt cx="8634521" cy="5096370"/>
          </a:xfrm>
        </p:grpSpPr>
        <p:sp>
          <p:nvSpPr>
            <p:cNvPr id="2" name="Oval 22"/>
            <p:cNvSpPr>
              <a:spLocks noChangeArrowheads="1"/>
            </p:cNvSpPr>
            <p:nvPr/>
          </p:nvSpPr>
          <p:spPr bwMode="auto">
            <a:xfrm>
              <a:off x="3555751" y="1823618"/>
              <a:ext cx="2376264" cy="4609307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444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" name="Oval 30"/>
            <p:cNvSpPr>
              <a:spLocks noChangeArrowheads="1"/>
            </p:cNvSpPr>
            <p:nvPr/>
          </p:nvSpPr>
          <p:spPr bwMode="auto">
            <a:xfrm rot="-5400000">
              <a:off x="3207450" y="625056"/>
              <a:ext cx="3115964" cy="4538961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444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val 27"/>
            <p:cNvSpPr>
              <a:spLocks noChangeArrowheads="1"/>
            </p:cNvSpPr>
            <p:nvPr/>
          </p:nvSpPr>
          <p:spPr bwMode="auto">
            <a:xfrm>
              <a:off x="746945" y="3551613"/>
              <a:ext cx="8308731" cy="1081087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444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042594" y="3696074"/>
              <a:ext cx="1395046" cy="72072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400" b="1" dirty="0">
                  <a:solidFill>
                    <a:prstClr val="white"/>
                  </a:solidFill>
                  <a:latin typeface="Calibri"/>
                </a:rPr>
                <a:t>miejski</a:t>
              </a:r>
              <a:endParaRPr lang="en-GB" sz="2400" b="1" dirty="0">
                <a:solidFill>
                  <a:prstClr val="white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400" b="1" dirty="0" err="1">
                  <a:solidFill>
                    <a:prstClr val="white"/>
                  </a:solidFill>
                  <a:latin typeface="Calibri"/>
                </a:rPr>
                <a:t>tp</a:t>
              </a:r>
              <a:endParaRPr lang="en-GB" sz="24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006098" y="4632700"/>
              <a:ext cx="1431543" cy="661365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strefy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parkowania</a:t>
              </a: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006098" y="5294065"/>
              <a:ext cx="1468038" cy="433388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rower miejski</a:t>
              </a: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175945" y="5753363"/>
              <a:ext cx="1129811" cy="636858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samochód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miejski </a:t>
              </a: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046133" y="1776050"/>
              <a:ext cx="1129811" cy="4333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lojalność</a:t>
              </a: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178977" y="1361656"/>
              <a:ext cx="1129811" cy="4333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banki</a:t>
              </a: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6948264" y="2020604"/>
              <a:ext cx="2331426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0800" rIns="18000" bIns="10800"/>
            <a:lstStyle>
              <a:lvl1pPr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48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48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48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48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000" b="1" dirty="0">
                  <a:solidFill>
                    <a:srgbClr val="F79646"/>
                  </a:solidFill>
                  <a:latin typeface="Calibri"/>
                </a:rPr>
                <a:t>inne usługi</a:t>
              </a:r>
              <a:endParaRPr lang="en-GB" sz="2000" b="1" dirty="0">
                <a:solidFill>
                  <a:srgbClr val="F79646"/>
                </a:solidFill>
                <a:latin typeface="Calibri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1630971" y="5484804"/>
              <a:ext cx="1991407" cy="332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0800" rIns="18000" bIns="108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000" b="1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de-DE" sz="2000" b="1" dirty="0" err="1">
                  <a:solidFill>
                    <a:prstClr val="black"/>
                  </a:solidFill>
                  <a:latin typeface="Calibri"/>
                </a:rPr>
                <a:t>ultimodal</a:t>
              </a:r>
              <a:r>
                <a:rPr lang="pl-PL" sz="2000" b="1" dirty="0" err="1">
                  <a:solidFill>
                    <a:prstClr val="black"/>
                  </a:solidFill>
                  <a:latin typeface="Calibri"/>
                </a:rPr>
                <a:t>ność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 rot="-5400000">
              <a:off x="2276623" y="3817884"/>
              <a:ext cx="1871663" cy="332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0800" rIns="18000" bIns="108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000" b="1" dirty="0">
                  <a:solidFill>
                    <a:srgbClr val="FF0000"/>
                  </a:solidFill>
                  <a:latin typeface="Calibri"/>
                </a:rPr>
                <a:t>usługi miejskie</a:t>
              </a:r>
              <a:endParaRPr lang="en-GB" sz="20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6948264" y="3696074"/>
              <a:ext cx="1481692" cy="75644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2400" b="1" dirty="0">
                  <a:solidFill>
                    <a:prstClr val="white"/>
                  </a:solidFill>
                  <a:latin typeface="Calibri"/>
                </a:rPr>
                <a:t>krajowy</a:t>
              </a:r>
            </a:p>
            <a:p>
              <a:pPr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2400" b="1" dirty="0" err="1">
                  <a:solidFill>
                    <a:prstClr val="white"/>
                  </a:solidFill>
                  <a:latin typeface="Calibri"/>
                </a:rPr>
                <a:t>tp</a:t>
              </a:r>
              <a:endParaRPr lang="en-GB" sz="24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1158054" y="3723458"/>
              <a:ext cx="1598888" cy="72072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2400" b="1" dirty="0">
                  <a:solidFill>
                    <a:prstClr val="white"/>
                  </a:solidFill>
                  <a:latin typeface="Calibri"/>
                </a:rPr>
                <a:t>regionalny</a:t>
              </a:r>
            </a:p>
            <a:p>
              <a:pPr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2400" b="1" dirty="0" err="1">
                  <a:solidFill>
                    <a:prstClr val="white"/>
                  </a:solidFill>
                  <a:latin typeface="Calibri"/>
                </a:rPr>
                <a:t>tp</a:t>
              </a:r>
              <a:endParaRPr lang="en-GB" sz="24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645169" y="3336506"/>
              <a:ext cx="230651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0800" rIns="18000" bIns="108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000" b="1" dirty="0">
                  <a:solidFill>
                    <a:srgbClr val="009900"/>
                  </a:solidFill>
                  <a:latin typeface="Calibri"/>
                </a:rPr>
                <a:t>i</a:t>
              </a:r>
              <a:r>
                <a:rPr lang="en-GB" sz="2000" b="1" dirty="0" err="1">
                  <a:solidFill>
                    <a:srgbClr val="009900"/>
                  </a:solidFill>
                  <a:latin typeface="Calibri"/>
                </a:rPr>
                <a:t>nteropera</a:t>
              </a:r>
              <a:r>
                <a:rPr lang="pl-PL" sz="2000" b="1" dirty="0" err="1">
                  <a:solidFill>
                    <a:srgbClr val="009900"/>
                  </a:solidFill>
                  <a:latin typeface="Calibri"/>
                </a:rPr>
                <a:t>cyjność</a:t>
              </a:r>
              <a:endParaRPr lang="en-GB" sz="2000" b="1" dirty="0">
                <a:solidFill>
                  <a:srgbClr val="009900"/>
                </a:solidFill>
                <a:latin typeface="Calibri"/>
              </a:endParaRPr>
            </a:p>
          </p:txBody>
        </p:sp>
        <p:sp>
          <p:nvSpPr>
            <p:cNvPr id="19" name="Oval 28"/>
            <p:cNvSpPr>
              <a:spLocks noChangeArrowheads="1"/>
            </p:cNvSpPr>
            <p:nvPr/>
          </p:nvSpPr>
          <p:spPr bwMode="auto">
            <a:xfrm>
              <a:off x="5367109" y="1722428"/>
              <a:ext cx="1129811" cy="4333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dostęp</a:t>
              </a: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4278245" y="3119813"/>
              <a:ext cx="931276" cy="4333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baseny</a:t>
              </a: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4178976" y="2626911"/>
              <a:ext cx="1129812" cy="433388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biblioteki</a:t>
              </a: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347839" y="2151961"/>
              <a:ext cx="792088" cy="433388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600" dirty="0">
                  <a:solidFill>
                    <a:prstClr val="black"/>
                  </a:solidFill>
                  <a:latin typeface="Calibri"/>
                </a:rPr>
                <a:t>kultura</a:t>
              </a: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683729" y="329246"/>
            <a:ext cx="723223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800" dirty="0">
                <a:latin typeface="Franklin Gothic Demi Cond" panose="020B0706030402020204" pitchFamily="34" charset="0"/>
              </a:rPr>
              <a:t>Karta  biletu elektronicznego/miejska</a:t>
            </a:r>
          </a:p>
        </p:txBody>
      </p:sp>
    </p:spTree>
    <p:extLst>
      <p:ext uri="{BB962C8B-B14F-4D97-AF65-F5344CB8AC3E}">
        <p14:creationId xmlns:p14="http://schemas.microsoft.com/office/powerpoint/2010/main" val="2605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508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Franklin Gothic Demi Cond" panose="020B0706030402020204" pitchFamily="34" charset="0"/>
              </a:rPr>
              <a:t/>
            </a:r>
            <a:br>
              <a:rPr lang="pl-PL" dirty="0">
                <a:latin typeface="Franklin Gothic Demi Cond" panose="020B0706030402020204" pitchFamily="34" charset="0"/>
              </a:rPr>
            </a:br>
            <a:r>
              <a:rPr lang="pl-PL" dirty="0">
                <a:latin typeface="Franklin Gothic Demi Cond" panose="020B0706030402020204" pitchFamily="34" charset="0"/>
              </a:rPr>
              <a:t>Złożoność interoperacyjności </a:t>
            </a:r>
            <a:br>
              <a:rPr lang="pl-PL" dirty="0">
                <a:latin typeface="Franklin Gothic Demi Cond" panose="020B0706030402020204" pitchFamily="34" charset="0"/>
              </a:rPr>
            </a:b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90" y="1357913"/>
            <a:ext cx="5725419" cy="4835983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9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150" y="297934"/>
            <a:ext cx="107842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800" dirty="0">
                <a:latin typeface="Franklin Gothic Demi Cond" panose="020B0706030402020204" pitchFamily="34" charset="0"/>
              </a:rPr>
              <a:t>Eksploatacja systemów </a:t>
            </a:r>
            <a:r>
              <a:rPr lang="pl-PL" sz="3800" dirty="0" err="1">
                <a:latin typeface="Franklin Gothic Demi Cond" panose="020B0706030402020204" pitchFamily="34" charset="0"/>
              </a:rPr>
              <a:t>kartocentrycznych</a:t>
            </a:r>
            <a:r>
              <a:rPr lang="pl-PL" sz="3800" dirty="0">
                <a:latin typeface="Franklin Gothic Demi Cond" panose="020B0706030402020204" pitchFamily="34" charset="0"/>
              </a:rPr>
              <a:t> jest kosztowna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806787"/>
              </p:ext>
            </p:extLst>
          </p:nvPr>
        </p:nvGraphicFramePr>
        <p:xfrm>
          <a:off x="631825" y="1663234"/>
          <a:ext cx="806444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9"/>
          <p:cNvSpPr/>
          <p:nvPr/>
        </p:nvSpPr>
        <p:spPr>
          <a:xfrm>
            <a:off x="4570051" y="1765380"/>
            <a:ext cx="3783641" cy="155945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le tekstowe 1"/>
          <p:cNvSpPr txBox="1"/>
          <p:nvPr/>
        </p:nvSpPr>
        <p:spPr>
          <a:xfrm>
            <a:off x="5552090" y="2355342"/>
            <a:ext cx="279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jak wyeliminować  te składniki kosztów?</a:t>
            </a:r>
          </a:p>
        </p:txBody>
      </p:sp>
      <p:sp>
        <p:nvSpPr>
          <p:cNvPr id="10" name="pole tekstowe 2"/>
          <p:cNvSpPr txBox="1"/>
          <p:nvPr/>
        </p:nvSpPr>
        <p:spPr>
          <a:xfrm>
            <a:off x="2133600" y="1186934"/>
            <a:ext cx="528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Koszt eksploatacji </a:t>
            </a:r>
            <a:r>
              <a:rPr lang="pl-PL" sz="2400" dirty="0" err="1"/>
              <a:t>Oyster</a:t>
            </a:r>
            <a:r>
              <a:rPr lang="pl-PL" sz="2400" dirty="0"/>
              <a:t> w Londynie</a:t>
            </a:r>
          </a:p>
        </p:txBody>
      </p:sp>
    </p:spTree>
    <p:extLst>
      <p:ext uri="{BB962C8B-B14F-4D97-AF65-F5344CB8AC3E}">
        <p14:creationId xmlns:p14="http://schemas.microsoft.com/office/powerpoint/2010/main" val="3929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733" y="0"/>
            <a:ext cx="11480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800" dirty="0">
                <a:latin typeface="Franklin Gothic Demi Cond" panose="020B0706030402020204" pitchFamily="34" charset="0"/>
              </a:rPr>
              <a:t>Większość przychodów pochodzi  od   pasażerów nieregularnie korzystających z  </a:t>
            </a:r>
            <a:r>
              <a:rPr lang="pl-PL" sz="3800" dirty="0" err="1">
                <a:latin typeface="Franklin Gothic Demi Cond" panose="020B0706030402020204" pitchFamily="34" charset="0"/>
              </a:rPr>
              <a:t>tp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9571314" y="6294451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25</a:t>
            </a:r>
          </a:p>
        </p:txBody>
      </p:sp>
      <p:graphicFrame>
        <p:nvGraphicFramePr>
          <p:cNvPr id="4" name="Obi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88442"/>
              </p:ext>
            </p:extLst>
          </p:nvPr>
        </p:nvGraphicFramePr>
        <p:xfrm>
          <a:off x="1732555" y="1513497"/>
          <a:ext cx="8220075" cy="417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8218120" imgH="4529721" progId="Excel.Chart.8">
                  <p:embed/>
                </p:oleObj>
              </mc:Choice>
              <mc:Fallback>
                <p:oleObj name="Chart" r:id="rId3" imgW="8218120" imgH="4529721" progId="Excel.Chart.8">
                  <p:embed/>
                  <p:pic>
                    <p:nvPicPr>
                      <p:cNvPr id="3" name="Obiek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555" y="1513497"/>
                        <a:ext cx="8220075" cy="417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/>
          <p:nvPr/>
        </p:nvSpPr>
        <p:spPr>
          <a:xfrm>
            <a:off x="2673943" y="3417311"/>
            <a:ext cx="3168650" cy="1661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14"/>
          <p:cNvSpPr/>
          <p:nvPr/>
        </p:nvSpPr>
        <p:spPr>
          <a:xfrm>
            <a:off x="6324795" y="2460872"/>
            <a:ext cx="3168650" cy="1129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Prostokąt 5"/>
          <p:cNvSpPr/>
          <p:nvPr/>
        </p:nvSpPr>
        <p:spPr>
          <a:xfrm>
            <a:off x="2673943" y="3601853"/>
            <a:ext cx="209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„Non-</a:t>
            </a:r>
            <a:r>
              <a:rPr lang="pl-PL" dirty="0" err="1">
                <a:solidFill>
                  <a:srgbClr val="FF0000"/>
                </a:solidFill>
              </a:rPr>
              <a:t>commuters</a:t>
            </a:r>
            <a:r>
              <a:rPr lang="pl-PL" dirty="0">
                <a:solidFill>
                  <a:srgbClr val="FF0000"/>
                </a:solidFill>
              </a:rPr>
              <a:t>”</a:t>
            </a:r>
          </a:p>
          <a:p>
            <a:r>
              <a:rPr lang="pl-PL" dirty="0">
                <a:solidFill>
                  <a:srgbClr val="FF0000"/>
                </a:solidFill>
              </a:rPr>
              <a:t>£1980M</a:t>
            </a:r>
          </a:p>
        </p:txBody>
      </p:sp>
      <p:sp>
        <p:nvSpPr>
          <p:cNvPr id="8" name="Strzałka w górę 6"/>
          <p:cNvSpPr/>
          <p:nvPr/>
        </p:nvSpPr>
        <p:spPr>
          <a:xfrm>
            <a:off x="5035640" y="5687049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7788338" y="2955522"/>
            <a:ext cx="170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“</a:t>
            </a:r>
            <a:r>
              <a:rPr lang="pl-PL" dirty="0" err="1">
                <a:solidFill>
                  <a:srgbClr val="FF0000"/>
                </a:solidFill>
              </a:rPr>
              <a:t>Commuters</a:t>
            </a:r>
            <a:r>
              <a:rPr lang="pl-PL" dirty="0">
                <a:solidFill>
                  <a:srgbClr val="FF0000"/>
                </a:solidFill>
              </a:rPr>
              <a:t>”</a:t>
            </a:r>
          </a:p>
          <a:p>
            <a:r>
              <a:rPr lang="pl-PL" dirty="0">
                <a:solidFill>
                  <a:srgbClr val="FF0000"/>
                </a:solidFill>
              </a:rPr>
              <a:t>£1210M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9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Franklin Gothic Demi Cond" panose="020B0706030402020204" pitchFamily="34" charset="0"/>
              </a:rPr>
              <a:t> </a:t>
            </a:r>
            <a:br>
              <a:rPr lang="pl-PL" dirty="0">
                <a:latin typeface="Franklin Gothic Demi Cond" panose="020B0706030402020204" pitchFamily="34" charset="0"/>
              </a:rPr>
            </a:br>
            <a:r>
              <a:rPr lang="pl-PL" dirty="0">
                <a:latin typeface="Franklin Gothic Demi Cond" panose="020B0706030402020204" pitchFamily="34" charset="0"/>
              </a:rPr>
              <a:t>Transport lotniczy - bilet na wiele podróży</a:t>
            </a:r>
            <a:br>
              <a:rPr lang="pl-PL" dirty="0">
                <a:latin typeface="Franklin Gothic Demi Cond" panose="020B0706030402020204" pitchFamily="34" charset="0"/>
              </a:rPr>
            </a:br>
            <a:endParaRPr lang="pl-PL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92" y="1334559"/>
            <a:ext cx="500101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8827" y="281000"/>
            <a:ext cx="795102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800" dirty="0">
                <a:latin typeface="Franklin Gothic Demi Cond" panose="020B0706030402020204" pitchFamily="34" charset="0"/>
              </a:rPr>
              <a:t>Interoperacyjność w transporcie lotniczym</a:t>
            </a:r>
            <a:endParaRPr lang="en-US" sz="3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93" y="1191684"/>
            <a:ext cx="71818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1"/>
          <p:cNvSpPr/>
          <p:nvPr/>
        </p:nvSpPr>
        <p:spPr>
          <a:xfrm>
            <a:off x="1570421" y="5477031"/>
            <a:ext cx="3103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+mn-lt"/>
              </a:rPr>
              <a:t>źródło: </a:t>
            </a:r>
            <a:br>
              <a:rPr lang="pl-PL" sz="1200" dirty="0">
                <a:latin typeface="+mn-lt"/>
              </a:rPr>
            </a:br>
            <a:r>
              <a:rPr lang="pl-PL" sz="1200" dirty="0">
                <a:latin typeface="+mn-lt"/>
              </a:rPr>
              <a:t>http://techloy.com/2013/01/03/wakanow-multiple-destination-booking</a:t>
            </a:r>
          </a:p>
        </p:txBody>
      </p:sp>
    </p:spTree>
    <p:extLst>
      <p:ext uri="{BB962C8B-B14F-4D97-AF65-F5344CB8AC3E}">
        <p14:creationId xmlns:p14="http://schemas.microsoft.com/office/powerpoint/2010/main" val="23651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/>
          <p:cNvSpPr txBox="1">
            <a:spLocks/>
          </p:cNvSpPr>
          <p:nvPr/>
        </p:nvSpPr>
        <p:spPr>
          <a:xfrm>
            <a:off x="1038158" y="153098"/>
            <a:ext cx="9143999" cy="10112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40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   </a:t>
            </a:r>
            <a:r>
              <a:rPr lang="pl-PL" sz="38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Interoperacyjność w transporcie lądowym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70" y="444450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Łącznik prostoliniowy 9"/>
          <p:cNvCxnSpPr>
            <a:stCxn id="20" idx="6"/>
            <a:endCxn id="19" idx="2"/>
          </p:cNvCxnSpPr>
          <p:nvPr/>
        </p:nvCxnSpPr>
        <p:spPr>
          <a:xfrm>
            <a:off x="2495327" y="3557336"/>
            <a:ext cx="4410267" cy="9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2"/>
          <p:cNvSpPr/>
          <p:nvPr/>
        </p:nvSpPr>
        <p:spPr>
          <a:xfrm>
            <a:off x="6905594" y="3312295"/>
            <a:ext cx="617798" cy="509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1877529" y="3302658"/>
            <a:ext cx="617798" cy="509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21" name="Łącznik prostoliniowy 31"/>
          <p:cNvCxnSpPr/>
          <p:nvPr/>
        </p:nvCxnSpPr>
        <p:spPr>
          <a:xfrm>
            <a:off x="7103475" y="3625381"/>
            <a:ext cx="839833" cy="1387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42"/>
          <p:cNvCxnSpPr>
            <a:stCxn id="20" idx="0"/>
          </p:cNvCxnSpPr>
          <p:nvPr/>
        </p:nvCxnSpPr>
        <p:spPr>
          <a:xfrm flipH="1" flipV="1">
            <a:off x="1563198" y="2478191"/>
            <a:ext cx="623230" cy="824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5" y="1628800"/>
            <a:ext cx="1047834" cy="104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70" y="3534532"/>
            <a:ext cx="1232361" cy="65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5054"/>
            <a:ext cx="2766350" cy="296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1" y="2711508"/>
            <a:ext cx="1456134" cy="4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12295"/>
            <a:ext cx="2895991" cy="47245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07" y="2065465"/>
            <a:ext cx="1374849" cy="61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72" y="4131174"/>
            <a:ext cx="712371" cy="62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18"/>
          <p:cNvSpPr txBox="1"/>
          <p:nvPr/>
        </p:nvSpPr>
        <p:spPr>
          <a:xfrm>
            <a:off x="8368003" y="6260584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1" name="pole tekstowe 4"/>
          <p:cNvSpPr txBox="1"/>
          <p:nvPr/>
        </p:nvSpPr>
        <p:spPr>
          <a:xfrm>
            <a:off x="751671" y="1300471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Wrocław</a:t>
            </a:r>
          </a:p>
        </p:txBody>
      </p:sp>
      <p:sp>
        <p:nvSpPr>
          <p:cNvPr id="32" name="pole tekstowe 5"/>
          <p:cNvSpPr txBox="1"/>
          <p:nvPr/>
        </p:nvSpPr>
        <p:spPr>
          <a:xfrm>
            <a:off x="7588614" y="5458654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</a:t>
            </a:r>
          </a:p>
        </p:txBody>
      </p:sp>
    </p:spTree>
    <p:extLst>
      <p:ext uri="{BB962C8B-B14F-4D97-AF65-F5344CB8AC3E}">
        <p14:creationId xmlns:p14="http://schemas.microsoft.com/office/powerpoint/2010/main" val="387847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4102" y="365668"/>
            <a:ext cx="628883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8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Bilet łączony mobilny/papierowy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38" y="1210511"/>
            <a:ext cx="7450964" cy="50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7" y="1380618"/>
            <a:ext cx="134042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35" y="2995414"/>
            <a:ext cx="13112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72" y="4611389"/>
            <a:ext cx="1334225" cy="132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7"/>
          <p:cNvSpPr txBox="1"/>
          <p:nvPr/>
        </p:nvSpPr>
        <p:spPr>
          <a:xfrm>
            <a:off x="2024307" y="372629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6" name="Prostokąt 20"/>
          <p:cNvSpPr/>
          <p:nvPr/>
        </p:nvSpPr>
        <p:spPr>
          <a:xfrm>
            <a:off x="2569161" y="1346753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Wrocławska Komunikacja Miejska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jeden przejazd przed godz.6:48 </a:t>
            </a:r>
            <a:br>
              <a:rPr lang="pl-PL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w dniu 08.02.2016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bilet normalny</a:t>
            </a:r>
          </a:p>
        </p:txBody>
      </p:sp>
      <p:sp>
        <p:nvSpPr>
          <p:cNvPr id="17" name="Prostokąt 21"/>
          <p:cNvSpPr/>
          <p:nvPr/>
        </p:nvSpPr>
        <p:spPr>
          <a:xfrm>
            <a:off x="2562667" y="2670263"/>
            <a:ext cx="5526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PKP IC S.A.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przejazd z Wrocław Gł.  do Warszawa Centr.; pociąg 6156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odjazd – 6:48; przyjazd – 10:19; </a:t>
            </a:r>
            <a:br>
              <a:rPr lang="pl-PL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w dniu 08.02.2016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wagon 5, miejsce 014, środek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bilet imienny dla: Piotr Krukowski</a:t>
            </a:r>
          </a:p>
        </p:txBody>
      </p:sp>
      <p:sp>
        <p:nvSpPr>
          <p:cNvPr id="18" name="Prostokąt 22"/>
          <p:cNvSpPr/>
          <p:nvPr/>
        </p:nvSpPr>
        <p:spPr>
          <a:xfrm>
            <a:off x="2597997" y="45710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ZTM Warszawa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bilet 20-minutowy, ważny do godz. 10:40 </a:t>
            </a:r>
            <a:br>
              <a:rPr lang="pl-PL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w dniu 08.02.2016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bilet normalny</a:t>
            </a:r>
          </a:p>
        </p:txBody>
      </p:sp>
      <p:sp>
        <p:nvSpPr>
          <p:cNvPr id="19" name="pole tekstowe 23"/>
          <p:cNvSpPr txBox="1"/>
          <p:nvPr/>
        </p:nvSpPr>
        <p:spPr>
          <a:xfrm>
            <a:off x="2509050" y="5783100"/>
            <a:ext cx="362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cena biletu łączonego: 135 zł </a:t>
            </a:r>
          </a:p>
        </p:txBody>
      </p:sp>
    </p:spTree>
    <p:extLst>
      <p:ext uri="{BB962C8B-B14F-4D97-AF65-F5344CB8AC3E}">
        <p14:creationId xmlns:p14="http://schemas.microsoft.com/office/powerpoint/2010/main" val="37680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155</Words>
  <Application>Microsoft Office PowerPoint</Application>
  <PresentationFormat>Niestandardowy</PresentationFormat>
  <Paragraphs>59</Paragraphs>
  <Slides>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0" baseType="lpstr">
      <vt:lpstr>Motyw pakietu Office</vt:lpstr>
      <vt:lpstr>Chart</vt:lpstr>
      <vt:lpstr>Prezentacja programu PowerPoint</vt:lpstr>
      <vt:lpstr> Złożoność interoperacyjności  </vt:lpstr>
      <vt:lpstr>Prezentacja programu PowerPoint</vt:lpstr>
      <vt:lpstr>Prezentacja programu PowerPoint</vt:lpstr>
      <vt:lpstr>  Transport lotniczy - bilet na wiele podróży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Sabina2015</dc:creator>
  <cp:lastModifiedBy>Kamil</cp:lastModifiedBy>
  <cp:revision>13</cp:revision>
  <dcterms:created xsi:type="dcterms:W3CDTF">2017-06-01T18:19:28Z</dcterms:created>
  <dcterms:modified xsi:type="dcterms:W3CDTF">2017-06-13T08:58:50Z</dcterms:modified>
</cp:coreProperties>
</file>