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5" r:id="rId4"/>
    <p:sldId id="312" r:id="rId5"/>
    <p:sldId id="318" r:id="rId6"/>
    <p:sldId id="267" r:id="rId7"/>
    <p:sldId id="266" r:id="rId8"/>
    <p:sldId id="277" r:id="rId9"/>
    <p:sldId id="319" r:id="rId10"/>
    <p:sldId id="279" r:id="rId11"/>
    <p:sldId id="280" r:id="rId12"/>
    <p:sldId id="320" r:id="rId13"/>
    <p:sldId id="282" r:id="rId14"/>
    <p:sldId id="283" r:id="rId15"/>
    <p:sldId id="284" r:id="rId16"/>
    <p:sldId id="285" r:id="rId17"/>
    <p:sldId id="286" r:id="rId18"/>
    <p:sldId id="287" r:id="rId19"/>
    <p:sldId id="313" r:id="rId20"/>
    <p:sldId id="316" r:id="rId21"/>
    <p:sldId id="31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  <p:sldId id="299" r:id="rId31"/>
    <p:sldId id="302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B2B8DF6-C7AD-4262-A56F-13B113A880A9}">
          <p14:sldIdLst>
            <p14:sldId id="256"/>
            <p14:sldId id="264"/>
            <p14:sldId id="265"/>
            <p14:sldId id="312"/>
            <p14:sldId id="318"/>
            <p14:sldId id="267"/>
            <p14:sldId id="266"/>
            <p14:sldId id="277"/>
            <p14:sldId id="319"/>
            <p14:sldId id="279"/>
            <p14:sldId id="280"/>
            <p14:sldId id="320"/>
            <p14:sldId id="282"/>
            <p14:sldId id="283"/>
            <p14:sldId id="284"/>
            <p14:sldId id="285"/>
            <p14:sldId id="286"/>
            <p14:sldId id="287"/>
            <p14:sldId id="313"/>
            <p14:sldId id="316"/>
            <p14:sldId id="31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9"/>
            <p14:sldId id="302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042" autoAdjust="0"/>
  </p:normalViewPr>
  <p:slideViewPr>
    <p:cSldViewPr snapToGrid="0"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BF432-AEFA-428E-9ABC-C3D58D31331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5172-196E-40B7-BBBE-BFDE4330E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51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9DE1383-F82A-45A8-806F-196E1BB32CAD}" type="slidenum">
              <a:rPr lang="pl-PL" altLang="pl-PL" sz="12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565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6922C3-87AA-429D-8617-5D4EE2053AF9}" type="slidenum">
              <a:rPr lang="pl-PL" altLang="pl-PL" sz="1200" smtClean="0">
                <a:solidFill>
                  <a:srgbClr val="000000"/>
                </a:solidFill>
              </a:rPr>
              <a:pPr/>
              <a:t>11</a:t>
            </a:fld>
            <a:endParaRPr lang="pl-PL" altLang="pl-PL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361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6922C3-87AA-429D-8617-5D4EE2053AF9}" type="slidenum">
              <a:rPr lang="pl-PL" altLang="pl-PL" sz="1200" smtClean="0">
                <a:solidFill>
                  <a:srgbClr val="000000"/>
                </a:solidFill>
              </a:rPr>
              <a:pPr/>
              <a:t>12</a:t>
            </a:fld>
            <a:endParaRPr lang="pl-PL" altLang="pl-PL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361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898D15-0F49-4383-BC4C-72DAD3232BBD}" type="slidenum">
              <a:rPr lang="pl-PL" sz="1200">
                <a:solidFill>
                  <a:prstClr val="black"/>
                </a:solidFill>
              </a:rPr>
              <a:pPr algn="r"/>
              <a:t>14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74756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8C116F-7BC6-4E18-AF60-6904B4924D10}" type="slidenum">
              <a:rPr lang="pl-PL" sz="1200">
                <a:solidFill>
                  <a:prstClr val="black"/>
                </a:solidFill>
              </a:rPr>
              <a:pPr algn="r"/>
              <a:t>14</a:t>
            </a:fld>
            <a:endParaRPr 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2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D018F-A0B8-42B8-B9FA-3515912FFEF7}" type="slidenum">
              <a:rPr lang="pl-PL" sz="1200">
                <a:solidFill>
                  <a:prstClr val="black"/>
                </a:solidFill>
              </a:rPr>
              <a:pPr algn="r"/>
              <a:t>15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80900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93252-8740-4DBF-8DAF-AE856722A8AC}" type="slidenum">
              <a:rPr lang="pl-PL" sz="1200">
                <a:solidFill>
                  <a:prstClr val="black"/>
                </a:solidFill>
              </a:rPr>
              <a:pPr algn="r"/>
              <a:t>15</a:t>
            </a:fld>
            <a:endParaRPr 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7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239D-705E-436E-A0C6-DD4D9CD380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4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239D-705E-436E-A0C6-DD4D9CD380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5172-196E-40B7-BBBE-BFDE4330E5C0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81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1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2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46F-F995-4A29-A845-59941636F31A}" type="datetime1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2353733" y="13335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18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46F-F995-4A29-A845-59941636F31A}" type="datetime1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2353733" y="13335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7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46F-F995-4A29-A845-59941636F31A}" type="datetime1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2353733" y="13335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5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46F-F995-4A29-A845-59941636F31A}" type="datetime1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2353733" y="13335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96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46F-F995-4A29-A845-59941636F31A}" type="datetime1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2353733" y="13335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31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33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9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7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5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68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47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A49D-C3F7-46B2-B38A-45582066AABF}" type="datetimeFigureOut">
              <a:rPr lang="pl-PL" smtClean="0"/>
              <a:pPr/>
              <a:t>2017-06-13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0F23-FF58-41CF-BE25-0F51EA18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4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ump-challenges.eu/content/outpu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c.europa.eu/programmes/horizon2020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9859" y="1248304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/>
                </a:solidFill>
                <a:latin typeface="+mn-lt"/>
              </a:rPr>
              <a:t>Zrównoważona mobilność miejska – </a:t>
            </a:r>
            <a:br>
              <a:rPr lang="pl-PL" sz="3600" dirty="0">
                <a:solidFill>
                  <a:schemeClr val="bg1"/>
                </a:solidFill>
                <a:latin typeface="+mn-lt"/>
              </a:rPr>
            </a:br>
            <a:r>
              <a:rPr lang="pl-PL" sz="3600" dirty="0">
                <a:solidFill>
                  <a:schemeClr val="bg1"/>
                </a:solidFill>
                <a:latin typeface="+mn-lt"/>
              </a:rPr>
              <a:t>wyzwania i szanse dla miast i ich obszarów funkcjonalnych</a:t>
            </a:r>
            <a:r>
              <a:rPr lang="pl-PL" sz="3600" dirty="0">
                <a:solidFill>
                  <a:schemeClr val="bg1"/>
                </a:solidFill>
              </a:rPr>
              <a:t/>
            </a:r>
            <a:br>
              <a:rPr lang="pl-PL" sz="3600" dirty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76400" y="3381904"/>
            <a:ext cx="9144000" cy="2328613"/>
          </a:xfrm>
        </p:spPr>
        <p:txBody>
          <a:bodyPr>
            <a:noAutofit/>
          </a:bodyPr>
          <a:lstStyle/>
          <a:p>
            <a:pPr lvl="0"/>
            <a:r>
              <a:rPr lang="pl-PL" sz="2600" dirty="0">
                <a:solidFill>
                  <a:schemeClr val="bg1"/>
                </a:solidFill>
              </a:rPr>
              <a:t>Prof. Wojciech </a:t>
            </a:r>
            <a:r>
              <a:rPr lang="pl-PL" sz="2600" dirty="0" err="1">
                <a:solidFill>
                  <a:schemeClr val="bg1"/>
                </a:solidFill>
              </a:rPr>
              <a:t>Suchorzewski</a:t>
            </a:r>
            <a:endParaRPr lang="pl-PL" sz="26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</a:rPr>
              <a:t>Politechnika Warszawska, Instytut Dróg i Mostów,</a:t>
            </a:r>
          </a:p>
          <a:p>
            <a:pPr lvl="0"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</a:rPr>
              <a:t> Stowarzyszenie Inżynierów i Techników Komunikacji 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Konferencja: </a:t>
            </a:r>
          </a:p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</a:rPr>
              <a:t>„Zrównoważona mobilność – wyzwania i szanse dla miast”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solidFill>
                  <a:schemeClr val="bg1"/>
                </a:solidFill>
              </a:rPr>
              <a:t>CWK Rzeszów - Jasionka, 8 - 9 czerwiec 2017 r.</a:t>
            </a:r>
          </a:p>
        </p:txBody>
      </p:sp>
    </p:spTree>
    <p:extLst>
      <p:ext uri="{BB962C8B-B14F-4D97-AF65-F5344CB8AC3E}">
        <p14:creationId xmlns:p14="http://schemas.microsoft.com/office/powerpoint/2010/main" val="304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128363"/>
            <a:ext cx="7886700" cy="1137102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Równoważenie mobilności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341" y="1525442"/>
            <a:ext cx="9879106" cy="4911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Jak rozumieć zrównoważenie mobilności?</a:t>
            </a:r>
          </a:p>
          <a:p>
            <a:r>
              <a:rPr lang="pl-PL" dirty="0"/>
              <a:t>Cele: społeczne, ekonomiczne, środowisko (naturalne </a:t>
            </a:r>
            <a:r>
              <a:rPr lang="pl-PL" dirty="0" smtClean="0"/>
              <a:t>                    i </a:t>
            </a:r>
            <a:r>
              <a:rPr lang="pl-PL" dirty="0"/>
              <a:t>cywilizacyjne)</a:t>
            </a:r>
          </a:p>
          <a:p>
            <a:r>
              <a:rPr lang="pl-PL" dirty="0"/>
              <a:t>Mobilność - sprzeczność celów.</a:t>
            </a:r>
          </a:p>
          <a:p>
            <a:pPr marL="0" indent="0">
              <a:buNone/>
            </a:pPr>
            <a:r>
              <a:rPr lang="pl-PL" dirty="0"/>
              <a:t>Przykład: dostępność a transportochłonność życia i gospodarki.  </a:t>
            </a:r>
          </a:p>
          <a:p>
            <a:pPr marL="0" indent="0">
              <a:buNone/>
            </a:pPr>
            <a:r>
              <a:rPr lang="pl-PL" dirty="0"/>
              <a:t>Poprawa dostępności </a:t>
            </a:r>
            <a:r>
              <a:rPr lang="pl-PL" dirty="0">
                <a:sym typeface="Wingdings" panose="05000000000000000000" pitchFamily="2" charset="2"/>
              </a:rPr>
              <a:t> poprawa warunków życia, ale efektem wzrost transportochłonności  konsumpcja energii, emisje, koszty.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Dylematy: </a:t>
            </a:r>
          </a:p>
          <a:p>
            <a:r>
              <a:rPr lang="pl-PL" dirty="0">
                <a:sym typeface="Wingdings" panose="05000000000000000000" pitchFamily="2" charset="2"/>
              </a:rPr>
              <a:t>waga celów? zależna od interesariuszy</a:t>
            </a:r>
            <a:r>
              <a:rPr lang="pl-PL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</a:p>
          <a:p>
            <a:r>
              <a:rPr lang="pl-PL" dirty="0">
                <a:sym typeface="Wingdings" panose="05000000000000000000" pitchFamily="2" charset="2"/>
              </a:rPr>
              <a:t>jakie optymalne rozwiązania?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88914"/>
            <a:ext cx="7772400" cy="954085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dirty="0">
                <a:latin typeface="+mn-lt"/>
                <a:cs typeface="Arial" panose="020B0604020202020204" pitchFamily="34" charset="0"/>
              </a:rPr>
              <a:t>Wagi grup kryteriów - przykład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4238" y="1157288"/>
            <a:ext cx="7772400" cy="53276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altLang="pl-PL" sz="3000" dirty="0"/>
          </a:p>
          <a:p>
            <a:pPr marL="0" indent="0" algn="ctr">
              <a:buNone/>
            </a:pPr>
            <a:r>
              <a:rPr lang="pl-PL" altLang="pl-PL" sz="3000" dirty="0"/>
              <a:t>Wschodnia Obwodnica Warszawy</a:t>
            </a:r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 algn="ctr">
              <a:buNone/>
            </a:pPr>
            <a:endParaRPr lang="pl-PL" altLang="pl-PL" sz="2400" dirty="0"/>
          </a:p>
          <a:p>
            <a:pPr marL="0" indent="0">
              <a:buNone/>
            </a:pPr>
            <a:endParaRPr lang="pl-PL" altLang="pl-PL" sz="2400" dirty="0"/>
          </a:p>
          <a:p>
            <a:pPr marL="0" indent="0">
              <a:buNone/>
            </a:pPr>
            <a:r>
              <a:rPr lang="pl-PL" altLang="pl-PL" sz="1900" dirty="0"/>
              <a:t>Źródło: Analiza wielokryterialna wariantów WOW. Politechnika Warszawska, Wydział Inżynierii Środowiska, 2007.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279651" y="2060575"/>
          <a:ext cx="7993063" cy="3455990"/>
        </p:xfrm>
        <a:graphic>
          <a:graphicData uri="http://schemas.openxmlformats.org/drawingml/2006/table">
            <a:tbl>
              <a:tblPr/>
              <a:tblGrid>
                <a:gridCol w="3201988">
                  <a:extLst>
                    <a:ext uri="{9D8B030D-6E8A-4147-A177-3AD203B41FA5}">
                      <a16:colId xmlns="" xmlns:a16="http://schemas.microsoft.com/office/drawing/2014/main" val="3657895428"/>
                    </a:ext>
                  </a:extLst>
                </a:gridCol>
                <a:gridCol w="1355725">
                  <a:extLst>
                    <a:ext uri="{9D8B030D-6E8A-4147-A177-3AD203B41FA5}">
                      <a16:colId xmlns="" xmlns:a16="http://schemas.microsoft.com/office/drawing/2014/main" val="3106000553"/>
                    </a:ext>
                  </a:extLst>
                </a:gridCol>
                <a:gridCol w="1355725">
                  <a:extLst>
                    <a:ext uri="{9D8B030D-6E8A-4147-A177-3AD203B41FA5}">
                      <a16:colId xmlns="" xmlns:a16="http://schemas.microsoft.com/office/drawing/2014/main" val="1382665026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1905483721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534557207"/>
                    </a:ext>
                  </a:extLst>
                </a:gridCol>
              </a:tblGrid>
              <a:tr h="4000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Grupy kryteriów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Wagi grup głównych kryteriów [%]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3066277"/>
                  </a:ext>
                </a:extLst>
              </a:tr>
              <a:tr h="7540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Transportowcy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Samorządowcy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Ekolodzy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7962933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Kryteria transportowe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28,33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1081929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Kryteria ekonomiczne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636590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Kryteria środowiska przyrodniczego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26,67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5904451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Kryteria środowiska społecznego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1564603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kumimoji="0" lang="pl-PL" alt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_</a:t>
                      </a:r>
                      <a:endParaRPr kumimoji="0" lang="pl-PL" altLang="pl-P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084347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188914"/>
            <a:ext cx="7772400" cy="95408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600" dirty="0">
                <a:latin typeface="+mn-lt"/>
                <a:cs typeface="Arial" panose="020B0604020202020204" pitchFamily="34" charset="0"/>
              </a:rPr>
              <a:t>Cele polityki zrównoważonej mobilności – EU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67" y="1225021"/>
            <a:ext cx="9736666" cy="4498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altLang="pl-PL" sz="30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Zapewnienie wszystkim obywatelom opcji przemieszczania się, które umożliwiają dostęp do kluczowych celów podróży i usług.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Poprawa wydajności i efektywności kosztowej transportu osób     i towarów.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Redukcja zanieczyszczenia powietrza i hałasu, konsumpcji energii i emisji gazów cieplarnianych. 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Poprawa stanu bezpieczeństwa.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Wzrost atrakcyjności i jakości środowiska miejskiego z korzyścią dla mieszkańców, gospodarki oraz społeczności jako całości.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l-PL" sz="1700" dirty="0">
                <a:solidFill>
                  <a:prstClr val="black"/>
                </a:solidFill>
              </a:rPr>
              <a:t>Źródło: WYTYCZNE: OPRACOWANIE I WDROŻENIE PLANU  ZRÓWNOWAŻONEJ MOBILNOŚCI MIEJSKIEJ. Planowanie dla ludzi. Komisja Europejska, Generalny Dyrektoriat ds. Mobilności i Transportu, Kwiecień 2014 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prstClr val="black"/>
                </a:solidFill>
                <a:latin typeface="+mn-lt"/>
              </a:rPr>
              <a:t>SUMP  - Planowanie zrównoważonej </a:t>
            </a:r>
            <a:br>
              <a:rPr lang="pl-PL" sz="3600" dirty="0">
                <a:solidFill>
                  <a:prstClr val="black"/>
                </a:solidFill>
                <a:latin typeface="+mn-lt"/>
              </a:rPr>
            </a:br>
            <a:r>
              <a:rPr lang="pl-PL" sz="3600" dirty="0">
                <a:solidFill>
                  <a:prstClr val="black"/>
                </a:solidFill>
                <a:latin typeface="+mn-lt"/>
              </a:rPr>
              <a:t>mobilności   miejskiej  - UE </a:t>
            </a:r>
            <a:endParaRPr lang="pl-PL" dirty="0">
              <a:latin typeface="+mn-lt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9703" y="1522727"/>
            <a:ext cx="3007393" cy="4351338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54424" y="1492810"/>
            <a:ext cx="5180937" cy="44111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/>
              <a:t>Kluczowe/wybrane  miary/wskaźniki:</a:t>
            </a:r>
          </a:p>
          <a:p>
            <a:r>
              <a:rPr lang="pl-PL" sz="2000" dirty="0"/>
              <a:t>transportochłonność (</a:t>
            </a:r>
            <a:r>
              <a:rPr lang="pl-PL" sz="2000" dirty="0" err="1"/>
              <a:t>paskm</a:t>
            </a:r>
            <a:r>
              <a:rPr lang="pl-PL" sz="2000" dirty="0"/>
              <a:t>, </a:t>
            </a:r>
            <a:r>
              <a:rPr lang="pl-PL" sz="2000" dirty="0" err="1"/>
              <a:t>tkm</a:t>
            </a:r>
            <a:r>
              <a:rPr lang="pl-PL" sz="2000" dirty="0"/>
              <a:t> itp.)</a:t>
            </a:r>
          </a:p>
          <a:p>
            <a:r>
              <a:rPr lang="pl-PL" sz="2000" dirty="0"/>
              <a:t>podział zadań przewozowych: transport zbiorowy/indywidualny, transport zmotoryzowany/pieszy-rower </a:t>
            </a:r>
          </a:p>
          <a:p>
            <a:r>
              <a:rPr lang="pl-PL" sz="2000" dirty="0"/>
              <a:t>konsumpcja energii </a:t>
            </a:r>
          </a:p>
          <a:p>
            <a:r>
              <a:rPr lang="pl-PL" sz="2000" dirty="0"/>
              <a:t>emisja zanieczyszczeń, w tym gazów cieplarnianych</a:t>
            </a:r>
          </a:p>
          <a:p>
            <a:pPr marL="0" indent="0">
              <a:buNone/>
            </a:pPr>
            <a:r>
              <a:rPr lang="pl-PL" sz="2000" dirty="0"/>
              <a:t>Wiele polskich miast opracowuje plany zrównoważonej mobilności miejskiej (SUMP – </a:t>
            </a:r>
            <a:r>
              <a:rPr lang="pl-PL" sz="2000" dirty="0" err="1"/>
              <a:t>Sustainable</a:t>
            </a:r>
            <a:r>
              <a:rPr lang="pl-PL" sz="2000" dirty="0"/>
              <a:t> Urban </a:t>
            </a:r>
            <a:r>
              <a:rPr lang="pl-PL" sz="2000" dirty="0" err="1"/>
              <a:t>Mobility</a:t>
            </a:r>
            <a:r>
              <a:rPr lang="pl-PL" sz="2000" dirty="0"/>
              <a:t> Plan), lub uzupełnia istniejące dokumenty o zagadnienia zrównoważonej mobilności. </a:t>
            </a:r>
          </a:p>
          <a:p>
            <a:pPr marL="0" indent="0">
              <a:buNone/>
            </a:pPr>
            <a:r>
              <a:rPr lang="pl-PL" sz="2000" dirty="0"/>
              <a:t>Podręcznik  UE, dotyczący przygotowania planów SUMP, rekomendowany przez b. Ministerstwo </a:t>
            </a:r>
            <a:r>
              <a:rPr lang="pl-PL" sz="2000" dirty="0" err="1"/>
              <a:t>Infrastrury</a:t>
            </a:r>
            <a:r>
              <a:rPr lang="pl-PL" sz="2000" dirty="0"/>
              <a:t> i Rozwoju . </a:t>
            </a:r>
          </a:p>
        </p:txBody>
      </p:sp>
      <p:sp>
        <p:nvSpPr>
          <p:cNvPr id="3" name="Strzałka: w prawo 2"/>
          <p:cNvSpPr/>
          <p:nvPr/>
        </p:nvSpPr>
        <p:spPr>
          <a:xfrm>
            <a:off x="5737412" y="5100917"/>
            <a:ext cx="717176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/>
          </p:cNvSpPr>
          <p:nvPr>
            <p:ph type="title" idx="4294967295"/>
          </p:nvPr>
        </p:nvSpPr>
        <p:spPr>
          <a:xfrm>
            <a:off x="1710484" y="286112"/>
            <a:ext cx="8569325" cy="6334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pl-PL" sz="3600" dirty="0">
                <a:latin typeface="+mn-lt"/>
              </a:rPr>
              <a:t>Polityka Państwa - KPZK</a:t>
            </a:r>
          </a:p>
        </p:txBody>
      </p:sp>
      <p:sp>
        <p:nvSpPr>
          <p:cNvPr id="73731" name="Rectangle 5"/>
          <p:cNvSpPr>
            <a:spLocks noGrp="1"/>
          </p:cNvSpPr>
          <p:nvPr>
            <p:ph type="body" idx="4294967295"/>
          </p:nvPr>
        </p:nvSpPr>
        <p:spPr>
          <a:xfrm>
            <a:off x="636494" y="1497013"/>
            <a:ext cx="10717306" cy="53609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sz="3200" dirty="0"/>
              <a:t>Koncepcja Przestrzennego Zagospodarowania Kraju</a:t>
            </a:r>
            <a:r>
              <a:rPr lang="pl-PL" sz="3200" b="1" dirty="0"/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/>
              <a:t>– </a:t>
            </a:r>
            <a:r>
              <a:rPr lang="pl-PL" dirty="0"/>
              <a:t>RM 13.12.2011</a:t>
            </a:r>
            <a:endParaRPr lang="pl-PL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/>
              <a:t>Chaotyczna i ekstensywna zabudowa</a:t>
            </a:r>
            <a:r>
              <a:rPr lang="pl-PL" dirty="0"/>
              <a:t>  </a:t>
            </a:r>
            <a:r>
              <a:rPr lang="pl-PL" dirty="0">
                <a:sym typeface="Wingdings" pitchFamily="2" charset="2"/>
              </a:rPr>
              <a:t></a:t>
            </a:r>
            <a:r>
              <a:rPr lang="pl-PL" dirty="0"/>
              <a:t> transportochłonność </a:t>
            </a:r>
            <a:r>
              <a:rPr lang="pl-PL" b="1" dirty="0"/>
              <a:t>o 50% większa</a:t>
            </a:r>
            <a:r>
              <a:rPr lang="pl-PL" dirty="0"/>
              <a:t> „w porównaniu do zabudowy relatywnie </a:t>
            </a:r>
            <a:r>
              <a:rPr lang="pl-PL" dirty="0" smtClean="0"/>
              <a:t>zwartej                           i uporządkowanej</a:t>
            </a:r>
            <a:r>
              <a:rPr lang="pl-PL" dirty="0"/>
              <a:t>”. Konsekwencją „jest bardzo niska – </a:t>
            </a:r>
            <a:r>
              <a:rPr lang="pl-PL" dirty="0" smtClean="0"/>
              <a:t>ekonomiczna      i społeczna </a:t>
            </a:r>
            <a:r>
              <a:rPr lang="pl-PL" dirty="0"/>
              <a:t>– efektywność nakładów na infrastrukturę oraz nieopłacalność rozwoju i utrzymania transportu publicznego”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/>
              <a:t>Wizja:…</a:t>
            </a:r>
            <a:r>
              <a:rPr lang="pl-PL" dirty="0"/>
              <a:t> „Energochłonny transport samochodowy wewnątrz miast jest skutecznie wypierany przez zintegrowane systemy transportu publicznego, bazujące w dużej mierze na kolejach aglomeracyjnych</a:t>
            </a:r>
            <a:r>
              <a:rPr lang="pl-PL" sz="2400" dirty="0" smtClean="0"/>
              <a:t>”!!! </a:t>
            </a:r>
            <a:endParaRPr lang="pl-PL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69517" y="216577"/>
            <a:ext cx="425261" cy="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156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/>
          </p:cNvSpPr>
          <p:nvPr>
            <p:ph type="title" idx="4294967295"/>
          </p:nvPr>
        </p:nvSpPr>
        <p:spPr>
          <a:xfrm>
            <a:off x="1774826" y="260351"/>
            <a:ext cx="8569325" cy="6334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4000" dirty="0">
                <a:latin typeface="+mn-lt"/>
              </a:rPr>
              <a:t>Strategia Rozwoju Transportu 2013</a:t>
            </a:r>
          </a:p>
        </p:txBody>
      </p:sp>
      <p:sp>
        <p:nvSpPr>
          <p:cNvPr id="79875" name="Rectangle 5"/>
          <p:cNvSpPr>
            <a:spLocks noGrp="1"/>
          </p:cNvSpPr>
          <p:nvPr>
            <p:ph type="body" idx="4294967295"/>
          </p:nvPr>
        </p:nvSpPr>
        <p:spPr>
          <a:xfrm>
            <a:off x="967535" y="1536365"/>
            <a:ext cx="10183906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solidFill>
                  <a:srgbClr val="CC3300"/>
                </a:solidFill>
              </a:rPr>
              <a:t>Miasta</a:t>
            </a:r>
            <a:r>
              <a:rPr lang="pl-PL" dirty="0"/>
              <a:t> – cele i działania</a:t>
            </a:r>
            <a:r>
              <a:rPr lang="pl-PL" b="1" dirty="0"/>
              <a:t>:</a:t>
            </a:r>
            <a:r>
              <a:rPr lang="pl-PL" dirty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/>
              <a:t>•	zwiększenie udziału transportu publicznego przez integrację, dostępność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/>
              <a:t>•	kluczowa rola kolei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/>
              <a:t>•	</a:t>
            </a:r>
            <a:r>
              <a:rPr lang="pl-PL" dirty="0">
                <a:solidFill>
                  <a:srgbClr val="CC3300"/>
                </a:solidFill>
              </a:rPr>
              <a:t>nowe formy mobilności:</a:t>
            </a:r>
            <a:r>
              <a:rPr lang="pl-PL" dirty="0"/>
              <a:t> strefy bez samochodu,  promocja rower-pieszy, redukcja popytu,  </a:t>
            </a:r>
            <a:r>
              <a:rPr lang="pl-PL" dirty="0" err="1"/>
              <a:t>tele</a:t>
            </a:r>
            <a:r>
              <a:rPr lang="pl-PL" dirty="0"/>
              <a:t>-praca i </a:t>
            </a:r>
            <a:r>
              <a:rPr lang="pl-PL" dirty="0" err="1"/>
              <a:t>tp</a:t>
            </a:r>
            <a:r>
              <a:rPr lang="pl-PL" dirty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/>
              <a:t>•	innowacje, w tym energia, emisje!!! (</a:t>
            </a:r>
            <a:r>
              <a:rPr lang="pl-PL" i="1" dirty="0" err="1"/>
              <a:t>Low</a:t>
            </a:r>
            <a:r>
              <a:rPr lang="pl-PL" i="1" dirty="0"/>
              <a:t> </a:t>
            </a:r>
            <a:r>
              <a:rPr lang="pl-PL" i="1" dirty="0" err="1"/>
              <a:t>Emission</a:t>
            </a:r>
            <a:r>
              <a:rPr lang="pl-PL" i="1" dirty="0"/>
              <a:t> Zone</a:t>
            </a:r>
            <a:r>
              <a:rPr lang="pl-PL" dirty="0"/>
              <a:t>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/>
              <a:t>•	stopniowe wdrażanie zasady </a:t>
            </a:r>
            <a:r>
              <a:rPr lang="pl-PL" dirty="0">
                <a:solidFill>
                  <a:srgbClr val="CC3300"/>
                </a:solidFill>
              </a:rPr>
              <a:t>„zanieczyszczający płaci, użytkownik płaci</a:t>
            </a:r>
            <a:r>
              <a:rPr lang="pl-PL" dirty="0"/>
              <a:t>”!!! - powołanie się na politykę UE!!!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521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0409" y="117838"/>
            <a:ext cx="7886700" cy="10632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latin typeface="+mn-lt"/>
              </a:rPr>
              <a:t>Krajowa Polityka Miejska </a:t>
            </a:r>
            <a:r>
              <a:rPr lang="pl-PL" sz="2200" dirty="0">
                <a:latin typeface="+mn-lt"/>
              </a:rPr>
              <a:t>*)</a:t>
            </a:r>
            <a:r>
              <a:rPr lang="pl-PL" sz="24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2400" dirty="0">
                <a:solidFill>
                  <a:srgbClr val="FF0000"/>
                </a:solidFill>
                <a:latin typeface="+mn-lt"/>
              </a:rPr>
            </a:br>
            <a:r>
              <a:rPr lang="pl-PL" sz="2400" dirty="0">
                <a:latin typeface="+mn-lt"/>
              </a:rPr>
              <a:t>4</a:t>
            </a:r>
            <a:r>
              <a:rPr lang="pl-PL" sz="2600" dirty="0">
                <a:latin typeface="+mn-lt"/>
              </a:rPr>
              <a:t>.1. Kształtowanie przestrzeni </a:t>
            </a:r>
            <a:br>
              <a:rPr lang="pl-PL" sz="2600" dirty="0">
                <a:latin typeface="+mn-lt"/>
              </a:rPr>
            </a:br>
            <a:r>
              <a:rPr lang="pl-PL" sz="2600" dirty="0">
                <a:latin typeface="+mn-lt"/>
              </a:rPr>
              <a:t>4.1.2. Kierunki działań – cd.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718" y="1311845"/>
            <a:ext cx="10520082" cy="515202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300" dirty="0"/>
              <a:t>„Zaangażowanie władz miejskich w planowanie przestrzenne powinno oznaczać konsekwentne przeciwdziałanie chaosowi przestrzennemu i estetycznemu oraz rozpraszaniu zabudowy i żywiołowej </a:t>
            </a:r>
            <a:r>
              <a:rPr lang="pl-PL" sz="2300" dirty="0" err="1"/>
              <a:t>suburbanizacji</a:t>
            </a:r>
            <a:r>
              <a:rPr lang="pl-PL" sz="2300" dirty="0"/>
              <a:t>. Oznacza to tworzenie miasta </a:t>
            </a:r>
            <a:r>
              <a:rPr lang="pl-PL" sz="2300" dirty="0" smtClean="0"/>
              <a:t>        o </a:t>
            </a:r>
            <a:r>
              <a:rPr lang="pl-PL" sz="2300" dirty="0"/>
              <a:t>wysokiej jakości przestrzeni – zwartego, racjonalnie gospodarującego zasobami, estetycznego, przyjaznego i wygodnego dla mieszkańców oraz przyjezdnych”.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300" dirty="0"/>
              <a:t>Powołanie się na Umowę Partnerstwa - </a:t>
            </a:r>
            <a:r>
              <a:rPr lang="pl-PL" sz="2300" b="1" dirty="0"/>
              <a:t>zasady wsparcia inwestycji </a:t>
            </a:r>
            <a:r>
              <a:rPr lang="pl-PL" sz="2300" dirty="0"/>
              <a:t>w ramach funduszy europejskich na lata 2014-2020 (wybrane): </a:t>
            </a:r>
          </a:p>
          <a:p>
            <a:pPr>
              <a:spcBef>
                <a:spcPts val="600"/>
              </a:spcBef>
            </a:pPr>
            <a:r>
              <a:rPr lang="pl-PL" sz="2300" b="1" dirty="0"/>
              <a:t>powstrzymywanie żywiołowego rozlewania się miast</a:t>
            </a:r>
            <a:r>
              <a:rPr lang="pl-PL" sz="2300" dirty="0"/>
              <a:t>, zapobiegania rozpraszaniu zabudowy i pogłębianiu chaosu przestrzennego, </a:t>
            </a:r>
          </a:p>
          <a:p>
            <a:pPr>
              <a:spcBef>
                <a:spcPts val="600"/>
              </a:spcBef>
            </a:pPr>
            <a:r>
              <a:rPr lang="pl-PL" sz="2300" b="1" dirty="0"/>
              <a:t>lokalizacja silnych generatorów ruchu w obszarach obsługiwanych wysokowydajnym transportem miejskim</a:t>
            </a:r>
            <a:r>
              <a:rPr lang="pl-PL" sz="2300" dirty="0"/>
              <a:t>, </a:t>
            </a:r>
          </a:p>
          <a:p>
            <a:pPr>
              <a:spcBef>
                <a:spcPts val="600"/>
              </a:spcBef>
            </a:pPr>
            <a:r>
              <a:rPr lang="pl-PL" sz="2300" dirty="0"/>
              <a:t>preferowanie ponownego wykorzystania terenu i uzupełnienia zabudowy zamiast ekspansji na tereny niezabudowane (priorytet </a:t>
            </a:r>
            <a:r>
              <a:rPr lang="pl-PL" sz="2300" dirty="0" err="1"/>
              <a:t>brownfield</a:t>
            </a:r>
            <a:r>
              <a:rPr lang="pl-PL" sz="2300" dirty="0"/>
              <a:t> ponad </a:t>
            </a:r>
            <a:r>
              <a:rPr lang="pl-PL" sz="2300" dirty="0" err="1"/>
              <a:t>greenfield</a:t>
            </a:r>
            <a:r>
              <a:rPr lang="pl-PL" sz="23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/>
              <a:t>*) Uchwała Rady Ministrów, 20.10.2015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67494"/>
            <a:ext cx="7886700" cy="1128673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+mn-lt"/>
              </a:rPr>
              <a:t>Krajowa Polityka Miejska </a:t>
            </a:r>
            <a:r>
              <a:rPr lang="pl-PL" sz="2500" dirty="0">
                <a:latin typeface="+mn-lt"/>
              </a:rPr>
              <a:t/>
            </a:r>
            <a:br>
              <a:rPr lang="pl-PL" sz="2500" dirty="0">
                <a:latin typeface="+mn-lt"/>
              </a:rPr>
            </a:br>
            <a:r>
              <a:rPr lang="pl-PL" sz="2300" dirty="0">
                <a:latin typeface="+mn-lt"/>
              </a:rPr>
              <a:t>4.1. Kształtowanie przestrzeni </a:t>
            </a:r>
            <a:br>
              <a:rPr lang="pl-PL" sz="2300" dirty="0">
                <a:latin typeface="+mn-lt"/>
              </a:rPr>
            </a:br>
            <a:r>
              <a:rPr lang="pl-PL" sz="2300" dirty="0">
                <a:latin typeface="+mn-lt"/>
              </a:rPr>
              <a:t>4.1.2. Kierunki działań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3036" y="1626729"/>
            <a:ext cx="10461812" cy="4912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planowaniu rozwoju, samorządy lokalne powinny działać </a:t>
            </a:r>
            <a:r>
              <a:rPr lang="pl-PL" dirty="0" smtClean="0"/>
              <a:t>zgodnie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z </a:t>
            </a:r>
            <a:r>
              <a:rPr lang="pl-PL" dirty="0"/>
              <a:t>ideą </a:t>
            </a:r>
            <a:r>
              <a:rPr lang="pl-PL" b="1" dirty="0"/>
              <a:t>miasta zwartego</a:t>
            </a:r>
            <a:r>
              <a:rPr lang="pl-PL" dirty="0"/>
              <a:t>, która – realizując zasady zrównoważonego rozwoju – promuje </a:t>
            </a:r>
            <a:r>
              <a:rPr lang="pl-PL" b="1" dirty="0"/>
              <a:t>policentryczną strukturę</a:t>
            </a:r>
            <a:r>
              <a:rPr lang="pl-PL" dirty="0"/>
              <a:t>, przyjmującą formę </a:t>
            </a:r>
            <a:r>
              <a:rPr lang="pl-PL" dirty="0" smtClean="0"/>
              <a:t>gęstej i </a:t>
            </a:r>
            <a:r>
              <a:rPr lang="pl-PL" dirty="0"/>
              <a:t>wielofunkcyjnej zabudowy, </a:t>
            </a:r>
            <a:r>
              <a:rPr lang="pl-PL" b="1" dirty="0"/>
              <a:t>obsługiwanej komunikacją pieszą, rowerową i publiczną, przy jednoczesnym ograniczaniu konieczności korzystania z indywidualnego transportu samochodowego.</a:t>
            </a:r>
          </a:p>
          <a:p>
            <a:pPr marL="0" indent="0">
              <a:buNone/>
            </a:pPr>
            <a:r>
              <a:rPr lang="pl-PL" dirty="0"/>
              <a:t>Wdrożenie tej wizji wymaga w pierwszym etapie możliwie skutecznego </a:t>
            </a:r>
            <a:r>
              <a:rPr lang="pl-PL" b="1" dirty="0"/>
              <a:t>powstrzymywania rozpraszania zabudowy mieszkaniowej</a:t>
            </a:r>
            <a:r>
              <a:rPr lang="pl-PL" dirty="0"/>
              <a:t>, zarówno </a:t>
            </a:r>
            <a:r>
              <a:rPr lang="pl-PL" dirty="0" smtClean="0"/>
              <a:t> w </a:t>
            </a:r>
            <a:r>
              <a:rPr lang="pl-PL" dirty="0"/>
              <a:t>granicach danego miasta, jak i w przestrzeni jego obszaru funkcjonalnego. Cechą takiego planowania jest </a:t>
            </a:r>
            <a:r>
              <a:rPr lang="pl-PL" b="1" dirty="0"/>
              <a:t>prymat dostępności nad mobilnością.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125844"/>
            <a:ext cx="7886700" cy="874014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prstClr val="black"/>
                </a:solidFill>
                <a:latin typeface="Calibri" panose="020F0502020204030204"/>
              </a:rPr>
              <a:t>Krajowa Polityka Miejska </a:t>
            </a:r>
            <a:r>
              <a:rPr lang="pl-PL" sz="22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pl-PL" sz="2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2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pl-PL" sz="2300" dirty="0">
                <a:solidFill>
                  <a:prstClr val="black"/>
                </a:solidFill>
                <a:latin typeface="Calibri" panose="020F0502020204030204"/>
              </a:rPr>
              <a:t>.2. Transport i mobilność miejska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858" y="1361807"/>
            <a:ext cx="10555941" cy="517710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/>
              <a:t>Polityka transportowa formułowana na poziomie miasta lub obszaru funkcjonalnego powinna jednoznacznie wskazywać, jako jej podstawowy cel, osiągnięcie </a:t>
            </a:r>
            <a:r>
              <a:rPr lang="pl-PL" sz="2400" b="1" dirty="0"/>
              <a:t>zrównoważonej mobilności</a:t>
            </a:r>
            <a:r>
              <a:rPr lang="pl-PL" sz="2400" dirty="0"/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/>
              <a:t>Niezwykle istotnym elementem polityki transportowej  musi być  prowadzenie kompleksowych działań na rzecz konkretnych </a:t>
            </a:r>
            <a:r>
              <a:rPr lang="pl-PL" sz="2400" b="1" dirty="0"/>
              <a:t>zmian w </a:t>
            </a:r>
            <a:r>
              <a:rPr lang="pl-PL" sz="2400" b="1" dirty="0" err="1"/>
              <a:t>zachowaniach</a:t>
            </a:r>
            <a:r>
              <a:rPr lang="pl-PL" sz="2400" b="1" dirty="0"/>
              <a:t> komunikacyjnych</a:t>
            </a:r>
            <a:r>
              <a:rPr lang="pl-PL" sz="2400" dirty="0"/>
              <a:t>, wpisujących się w dążenie do mobilności zrównoważonej.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/>
              <a:t>Podstawowym warunkiem osiągnięcia postępu w dążeniu do osiągnięcia mobilności zrównoważonej jest zaoferowanie mieszkańcom miasta i jego obszaru funkcjonalnego atrakcyjnej oferty w zakresie transportu publicznego.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/>
              <a:t>Należy przeanalizować wprowadzenie rozwiązań prawnych umożliwiających samorządom stosowanie instrumentów takich, jak: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/>
              <a:t>• zwiększona elastyczności zasad regulujących płatne parkowanie,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/>
              <a:t>• tworzenia „strefy ograniczonej emisji”,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/>
              <a:t>• możliwości wprowadzania opłaty </a:t>
            </a:r>
            <a:r>
              <a:rPr lang="pl-PL" sz="2400" dirty="0" err="1"/>
              <a:t>kongestyjnej</a:t>
            </a:r>
            <a:r>
              <a:rPr lang="pl-PL" sz="2400" dirty="0"/>
              <a:t>.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6118" y="125844"/>
            <a:ext cx="10157011" cy="874014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STRATEGIA NA RZECZ ODPOWIEDZIALNEGO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ROZWOJU do roku 2020 (z perspektywą do 2030 r.) R.M. 14.02.2017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858" y="1361807"/>
            <a:ext cx="10555941" cy="517710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3.1. Poprawa warunków rozwojowych polskich miast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Wybrane działania do 2020 r.: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Realizacja </a:t>
            </a:r>
            <a:r>
              <a:rPr lang="pl-PL" sz="1800" b="1" dirty="0"/>
              <a:t>strategii zrównoważonej mobilności miejskiej </a:t>
            </a:r>
            <a:r>
              <a:rPr lang="pl-PL" sz="1800" dirty="0"/>
              <a:t>w powiązaniu z działaniami dotyczącymi kompleksowych programów rozbudowy infrastruktury systemów transportu publicznego, rekomendacji dla polityki transportowej wskazanymi w obszarze transport (str.143).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3.2. Pełniejsze wykorzystanie potencjału największych polskich aglomeracji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Wprowadzenie preferencji i zachęt przyczyniających się do </a:t>
            </a:r>
            <a:r>
              <a:rPr lang="pl-PL" sz="1800" b="1" dirty="0"/>
              <a:t>zmian dotychczasowych </a:t>
            </a:r>
            <a:r>
              <a:rPr lang="pl-PL" sz="1800" b="1" dirty="0" err="1"/>
              <a:t>zachowań</a:t>
            </a:r>
            <a:r>
              <a:rPr lang="pl-PL" sz="1800" b="1" dirty="0"/>
              <a:t> mobilnych </a:t>
            </a:r>
            <a:r>
              <a:rPr lang="pl-PL" sz="1800" dirty="0"/>
              <a:t>obywateli na rzecz użytkowania transportu zbiorowego, jako podstawowego środka komunikacji w obszarach miejskich i ich strefach podmiejskich.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Tworzenie warunków do </a:t>
            </a:r>
            <a:r>
              <a:rPr lang="pl-PL" sz="1800" b="1" dirty="0"/>
              <a:t>rozwoju </a:t>
            </a:r>
            <a:r>
              <a:rPr lang="pl-PL" sz="1800" b="1" dirty="0" err="1"/>
              <a:t>elektromobilności</a:t>
            </a:r>
            <a:r>
              <a:rPr lang="pl-PL" sz="1800" b="1" dirty="0"/>
              <a:t> </a:t>
            </a:r>
            <a:r>
              <a:rPr lang="pl-PL" sz="1800" dirty="0"/>
              <a:t>m.in. poprzez ułatwienia w lokalizowaniu stacji do ładowania pojazdów elektrycznych, zakup elektrycznych autobusów itp. oraz wspieranie miast w rozwoju niskoemisyjnego transportu zbiorowego.(str.145)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TRANSPORT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W miastach rozwijane będą </a:t>
            </a:r>
            <a:r>
              <a:rPr lang="pl-PL" sz="1800" b="1" dirty="0"/>
              <a:t>zintegrowane systemy transportu publicznego </a:t>
            </a:r>
            <a:r>
              <a:rPr lang="pl-PL" sz="1800" dirty="0"/>
              <a:t>przy wykorzystaniu niskoemisyjnych środków transportu, szczególnie pojazdów szynowych i elektrycznych autobusów. Stworzone zostaną </a:t>
            </a:r>
            <a:r>
              <a:rPr lang="pl-PL" sz="1800" b="1" dirty="0"/>
              <a:t>łańcuchy </a:t>
            </a:r>
            <a:r>
              <a:rPr lang="pl-PL" sz="1800" b="1" dirty="0" err="1"/>
              <a:t>ekomobilności</a:t>
            </a:r>
            <a:r>
              <a:rPr lang="pl-PL" sz="1800" dirty="0"/>
              <a:t>, poprawiające warunki przemieszczania się rowerem i pieszo. Miasta będą lepiej skomunikowane z obszarami funkcjonalnymi, a indywidualny transport samochodowy zostanie ograniczony, szczególnie w centrach miast</a:t>
            </a:r>
            <a:r>
              <a:rPr lang="pl-PL" sz="2400" dirty="0"/>
              <a:t>. </a:t>
            </a:r>
            <a:r>
              <a:rPr lang="pl-PL" sz="1800" dirty="0"/>
              <a:t>(str.235)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0988" cy="4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4" y="73012"/>
            <a:ext cx="510988" cy="4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2DF5F7-C8D6-425F-A156-8C04EBF1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365126"/>
            <a:ext cx="8023412" cy="68374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1B0542-E5B7-49A7-B3D6-956EC140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94" y="1353671"/>
            <a:ext cx="10515600" cy="4563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Procesy rozwojowe </a:t>
            </a:r>
            <a:r>
              <a:rPr lang="pl-PL" sz="3200" dirty="0">
                <a:sym typeface="Wingdings" panose="05000000000000000000" pitchFamily="2" charset="2"/>
              </a:rPr>
              <a:t></a:t>
            </a:r>
            <a:r>
              <a:rPr lang="pl-PL" sz="3200" dirty="0"/>
              <a:t> transport w miastach jako problem</a:t>
            </a:r>
          </a:p>
          <a:p>
            <a:pPr marL="0" indent="0">
              <a:buNone/>
            </a:pPr>
            <a:r>
              <a:rPr lang="pl-PL" sz="3200" dirty="0"/>
              <a:t>Równoważenie mobilności – racjonalne rozwiązanie </a:t>
            </a:r>
          </a:p>
          <a:p>
            <a:pPr marL="0" indent="0">
              <a:buNone/>
            </a:pPr>
            <a:r>
              <a:rPr lang="pl-PL" sz="3200" dirty="0"/>
              <a:t>Polityka Państwa </a:t>
            </a:r>
          </a:p>
          <a:p>
            <a:pPr marL="0" indent="0">
              <a:buNone/>
            </a:pPr>
            <a:r>
              <a:rPr lang="pl-PL" sz="3200" dirty="0"/>
              <a:t>Polityka  miast polskich </a:t>
            </a:r>
          </a:p>
          <a:p>
            <a:pPr marL="0" indent="0">
              <a:buNone/>
            </a:pPr>
            <a:r>
              <a:rPr lang="pl-PL" sz="3200" dirty="0"/>
              <a:t>Projekty unijne </a:t>
            </a:r>
          </a:p>
          <a:p>
            <a:pPr marL="0" indent="0">
              <a:buNone/>
            </a:pPr>
            <a:r>
              <a:rPr lang="pl-PL" sz="3200" dirty="0"/>
              <a:t>Podsumowanie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125844"/>
            <a:ext cx="7886700" cy="874014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STRATEGIA NA RZECZ ODPOWIEDZIALNEGO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ROZWOJU do roku 2020 (z perspektywą do 2030 r.)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858" y="1361807"/>
            <a:ext cx="10555941" cy="517710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900" dirty="0"/>
              <a:t>2. </a:t>
            </a:r>
            <a:r>
              <a:rPr lang="pl-PL" sz="1900" b="1" dirty="0"/>
              <a:t>Zmiany w indywidualnej i zbiorowej mobilności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900" dirty="0"/>
              <a:t>Działania do 2020 r.: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/>
              <a:t>Włączenie publicznego transportu zbiorowego w aglomeracjach w projekt „Wspólny Bilet”, tj. integracja biletowa pasażerskiego transportu kolejowego z innymi środkami publicznego transportu zbiorowego.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/>
              <a:t>Przygotowanie mechanizmów koordynacji zasad świadczenia usług publicznego transportu zbiorowego na poziomie województwo – powiat – gmina.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/>
              <a:t>Promocja </a:t>
            </a:r>
            <a:r>
              <a:rPr lang="pl-PL" sz="1900" b="1" dirty="0"/>
              <a:t>mechanizmów zarządzania i poprawy transportu publicznego w miastach i w ich obszarach funkcjonalnych</a:t>
            </a:r>
            <a:r>
              <a:rPr lang="pl-PL" sz="1900" dirty="0"/>
              <a:t>. Przegląd niezbędnych działań (prawnych, organizacyjnych oraz inwestycyjnych) sprzyjających poprawie funkcjonowania publicznego transportu zbiorowego, przechodzeniu na tabor niskoemisyjny i wyprowadzania niskoemisyjnych pojazdów samochodowych, a także stref z zakazem ruchu.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/>
              <a:t>Działania na rzecz zmniejszenia udziału przejazdów indywidualnym transportem zmotoryzowanym </a:t>
            </a:r>
            <a:r>
              <a:rPr lang="pl-PL" sz="1900" dirty="0" smtClean="0"/>
              <a:t>         i </a:t>
            </a:r>
            <a:r>
              <a:rPr lang="pl-PL" sz="1900" dirty="0"/>
              <a:t>zachęcenia do korzystania z transportu publicznego. </a:t>
            </a:r>
            <a:r>
              <a:rPr lang="pl-PL" sz="1900" b="1" dirty="0"/>
              <a:t>Promocja ruchu rowerowego i pieszego</a:t>
            </a:r>
            <a:r>
              <a:rPr lang="pl-PL" sz="1900" dirty="0"/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/>
              <a:t>Rozbudowa łańcuchów </a:t>
            </a:r>
            <a:r>
              <a:rPr lang="pl-PL" sz="1900" dirty="0" err="1"/>
              <a:t>ekomobilności</a:t>
            </a:r>
            <a:r>
              <a:rPr lang="pl-PL" sz="1900" dirty="0"/>
              <a:t> w miastach i ich obszarach funkcjonalnych.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b="1" dirty="0"/>
              <a:t>Wsparcie dla systemów współdzielenia pojazdów</a:t>
            </a:r>
            <a:r>
              <a:rPr lang="pl-PL" sz="1900" dirty="0"/>
              <a:t>, zwłaszcza na obszarach wiejskich – rozwiązanie zmniejszające koszty indywidualnego dojazdu do pracy, a także presję na środowisko naturalne. (str.239).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125844"/>
            <a:ext cx="7886700" cy="874014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STRATEGIA NA RZECZ ODPOWIEDZIALNEGO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ROZWOJU do roku 2020 (z perspektywą do 2030 r.)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858" y="1361807"/>
            <a:ext cx="10555941" cy="517710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Działania do 2030 r.: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Stopniowa wymiana taboru wykorzystywanego do świadczenia usług publicznego transportu na ekologiczny, niskoemisyjny, przystosowany </a:t>
            </a:r>
            <a:r>
              <a:rPr lang="pl-PL" sz="1800" b="1" dirty="0"/>
              <a:t>do potrzeb osób starszych i niepełnosprawnych</a:t>
            </a:r>
            <a:r>
              <a:rPr lang="pl-PL" sz="1800" dirty="0"/>
              <a:t>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Budowa systemów ładowania pojazdów niskoemisyjnych.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Dokończenie budowy II linii metra w Warszawie oraz linii tramwajowych w miastach dysponujących takim środkiem transportu miejskiego. Tam, gdzie nie ma możliwości obsługi pasażerów w systemie tzw. szybkiej kolei miejskiej czy metrem, promowanie </a:t>
            </a:r>
            <a:r>
              <a:rPr lang="pl-PL" sz="1800" b="1" dirty="0"/>
              <a:t>wprowadzenia systemu szybkiego transportu miejskiego </a:t>
            </a:r>
            <a:r>
              <a:rPr lang="pl-PL" sz="1800" b="1" dirty="0" smtClean="0"/>
              <a:t>                  z </a:t>
            </a:r>
            <a:r>
              <a:rPr lang="pl-PL" sz="1800" b="1" dirty="0"/>
              <a:t>pojazdami, które poruszają się po wyznaczonych tylko dla nich pasach ruchu</a:t>
            </a:r>
            <a:r>
              <a:rPr lang="pl-PL" sz="1800" dirty="0"/>
              <a:t>. Rozwój kolejowych pasażerskich przewozów aglomeracyjnych (regionalnych) jako dogodnej formy obsługi terenów wiejskich oraz dojazdu do miast i portów lotniczych.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Wdrożenie zmian w systemie podatkowym premiujących zakup, posiadanie i użytkowanie pojazdów charakteryzujących się mniejszą presją na środowisko naturalne (zarówno w obszarze emisji, jak również zużycia nośników energii).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Inne: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/>
              <a:t>Stworzenie systemu tzw. inteligentnych opłat związanych z transportem, o których jest mowa w Białej Księdze Komisji Europejskiej z 2011 r. Uwzględnienie w opłatach związanych z dostępem do infrastruktury tzw. ekonomicznych i środowiskowych kosztów zewnętrznych (powiązanych m.in. z presją na środowisko naturalne), zgodnie z filozofią </a:t>
            </a:r>
            <a:r>
              <a:rPr lang="pl-PL" sz="1800" b="1" dirty="0"/>
              <a:t>„użytkownik/zanieczyszczający płaci”</a:t>
            </a:r>
            <a:r>
              <a:rPr lang="pl-PL" sz="1800" dirty="0"/>
              <a:t>. (str.240)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D6E-4DD7-4408-8457-1639293110F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4969" y="219682"/>
            <a:ext cx="7886700" cy="848148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+mn-lt"/>
              </a:rPr>
              <a:t>Kraków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5812" y="1232808"/>
            <a:ext cx="10797988" cy="5323690"/>
          </a:xfrm>
        </p:spPr>
        <p:txBody>
          <a:bodyPr>
            <a:normAutofit fontScale="62500" lnSpcReduction="20000"/>
          </a:bodyPr>
          <a:lstStyle/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pl-PL" sz="4300" dirty="0"/>
              <a:t>Pierwsze miasto polskie, w którym uchwalono (rok 1993) miejską politykę transportową z elementami zrównoważonej mobilności miejskiej.</a:t>
            </a:r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pl-PL" sz="4300" dirty="0"/>
              <a:t> </a:t>
            </a:r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pl-PL" sz="4300" dirty="0"/>
              <a:t>8 czerwca 2016 roku uchwałą Nr XLVII/848/16 Rada Miasta Krakowa przyjęła nową Politykę transportową dla miasta Krakowa na lata 2016 – 2025</a:t>
            </a:r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pl-PL" sz="4300" dirty="0"/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pl-PL" sz="4300" dirty="0"/>
              <a:t>Cel: „Stworzenie warunków do sprawnego i bezpiecznego przemieszczania osób i towarów przy ograniczeniu szkodliwego wpływu na środowisko naturalne i warunki życia mieszkańców oraz poprawę dostępności komunikacyjnej w obrębie miasta, jak również terenów obszaru metropolitalnego, województwa i kraju w warunkach zrównoważonej mobilności w miejskim systemie transportowym.” </a:t>
            </a:r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pl-PL" sz="4300" dirty="0"/>
          </a:p>
          <a:p>
            <a:pPr marL="0" indent="-25200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pl-PL" sz="4300" dirty="0"/>
              <a:t>Nowa Polityka transportowa uwzględnia szeroko promowaną przez Komisję Europejską koncepcję SUMP (</a:t>
            </a:r>
            <a:r>
              <a:rPr lang="pl-PL" sz="4300" dirty="0" err="1"/>
              <a:t>Sustainable</a:t>
            </a:r>
            <a:r>
              <a:rPr lang="pl-PL" sz="4300" dirty="0"/>
              <a:t> Urban </a:t>
            </a:r>
            <a:r>
              <a:rPr lang="pl-PL" sz="4300" dirty="0" err="1"/>
              <a:t>Mobility</a:t>
            </a:r>
            <a:r>
              <a:rPr lang="pl-PL" sz="4300" dirty="0"/>
              <a:t> Plan – Plan zrównoważonej mobilności miejskiej)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21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21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19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222943"/>
            <a:ext cx="7886700" cy="83820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Warszawa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5959" y="1368425"/>
            <a:ext cx="10520082" cy="5353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1995 - Polityka transportowa z elementami zrównoważonej mobilności miejskiej</a:t>
            </a:r>
          </a:p>
          <a:p>
            <a:pPr marL="0" indent="0">
              <a:buNone/>
            </a:pPr>
            <a:r>
              <a:rPr lang="pl-PL" sz="2200" dirty="0"/>
              <a:t>2009 - Strategia zrównoważonego rozwoju systemu transportowego Warszawy do 2015 r. </a:t>
            </a:r>
            <a:r>
              <a:rPr lang="pl-PL" sz="2200" dirty="0" smtClean="0"/>
              <a:t>   i </a:t>
            </a:r>
            <a:r>
              <a:rPr lang="pl-PL" sz="2200" dirty="0"/>
              <a:t>na lata kolejne </a:t>
            </a:r>
          </a:p>
          <a:p>
            <a:pPr marL="0" indent="0">
              <a:buNone/>
            </a:pPr>
            <a:r>
              <a:rPr lang="pl-PL" sz="2200" dirty="0"/>
              <a:t>2015 - Plan transportowy - Warszawa i 30 otaczających gmin</a:t>
            </a:r>
          </a:p>
          <a:p>
            <a:pPr marL="0" indent="0">
              <a:buNone/>
            </a:pPr>
            <a:r>
              <a:rPr lang="pl-PL" sz="2200" dirty="0"/>
              <a:t>2016 - Projekt Warszawskiej Polityki Mobilności – konsultacje</a:t>
            </a:r>
          </a:p>
          <a:p>
            <a:pPr marL="0" indent="0">
              <a:buNone/>
            </a:pPr>
            <a:r>
              <a:rPr lang="pl-PL" sz="2200" dirty="0"/>
              <a:t>Luty 2017 – Biuro Drogownictwa i Komunikacji </a:t>
            </a:r>
            <a:r>
              <a:rPr lang="pl-PL" sz="2200" dirty="0">
                <a:sym typeface="Wingdings" panose="05000000000000000000" pitchFamily="2" charset="2"/>
              </a:rPr>
              <a:t> Biuro Polityki Mobilności i Transportu</a:t>
            </a:r>
            <a:r>
              <a:rPr lang="pl-PL" sz="22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/>
              <a:t>2017 – Projekt dokumentu końcowego:</a:t>
            </a:r>
          </a:p>
          <a:p>
            <a:pPr>
              <a:spcBef>
                <a:spcPts val="600"/>
              </a:spcBef>
            </a:pPr>
            <a:r>
              <a:rPr lang="pl-PL" sz="2200" dirty="0"/>
              <a:t>lista zadań: 70 pozycji z 10 obszarów problemowych</a:t>
            </a:r>
          </a:p>
          <a:p>
            <a:pPr>
              <a:spcBef>
                <a:spcPts val="600"/>
              </a:spcBef>
            </a:pPr>
            <a:r>
              <a:rPr lang="pl-PL" sz="2200" dirty="0"/>
              <a:t>monitorowanie, ocena efektów  - 15 mierników podstawowych i 66 uzupełniających.</a:t>
            </a:r>
          </a:p>
          <a:p>
            <a:pPr>
              <a:spcBef>
                <a:spcPts val="600"/>
              </a:spcBef>
            </a:pPr>
            <a:r>
              <a:rPr lang="pl-PL" sz="2200" dirty="0"/>
              <a:t>zakres i proponowane działania dają podstawy do  traktowania, jako planu zrównoważonej mobilności (SUMP)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 smtClean="0"/>
              <a:t>6.IV.2017 </a:t>
            </a:r>
            <a:r>
              <a:rPr lang="pl-PL" sz="2200" dirty="0"/>
              <a:t>– punkt zdjęty z programu obrad Rady Miasta 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88472"/>
            <a:ext cx="78867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latin typeface="+mn-lt"/>
              </a:rPr>
              <a:t>Warszawska</a:t>
            </a:r>
            <a:r>
              <a:rPr lang="pl-PL" sz="3600" dirty="0">
                <a:latin typeface="+mn-lt"/>
              </a:rPr>
              <a:t>  Polityka Mobilności - projekt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894" y="1151668"/>
            <a:ext cx="10614212" cy="57063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Obszary, liczba zadań (najwyższy priorytet) 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Zagospodarowanie przestrzenne – 8 (6)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Wpływanie na popyt – 8 (4)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Ruch pieszy – 7 (7)!!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Transport zbiorowy – 6 (5)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Rola roweru – 9 (5)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Rola samochodu – 3 (1)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Parkowanie – 9 (3)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Transport ładunków – 2 (1)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Edukacja – 9 (8)</a:t>
            </a:r>
          </a:p>
          <a:p>
            <a:pPr marL="514350" indent="-514350">
              <a:spcBef>
                <a:spcPts val="0"/>
              </a:spcBef>
              <a:buAutoNum type="romanUcPeriod"/>
            </a:pPr>
            <a:r>
              <a:rPr lang="pl-PL" sz="2000" dirty="0"/>
              <a:t>Promocja zrównoważonej mobilności – 9 (6)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Suma – 70 (48)	</a:t>
            </a:r>
          </a:p>
          <a:p>
            <a:pPr marL="0" indent="0">
              <a:buNone/>
            </a:pPr>
            <a:r>
              <a:rPr lang="pl-PL" sz="2000" dirty="0"/>
              <a:t>Priorytet działań redukujących wykorzystanie samochodu w podróżach na obszarze miasta. Efektem - redukcja zatłoczenia, zwłaszcza w obszarach śródmiejskich.</a:t>
            </a:r>
          </a:p>
          <a:p>
            <a:pPr marL="0" indent="0">
              <a:buNone/>
            </a:pPr>
            <a:r>
              <a:rPr lang="pl-PL" sz="2000" dirty="0"/>
              <a:t>Budowa narzędzi kategorii </a:t>
            </a:r>
            <a:r>
              <a:rPr lang="pl-PL" sz="2000" dirty="0" err="1"/>
              <a:t>MaaS</a:t>
            </a:r>
            <a:r>
              <a:rPr lang="pl-PL" sz="2000" dirty="0"/>
              <a:t>, np. kalkulator (w formie powszechnie dostępnej aplikacji), umożliwiający obliczanie kosztów i skutków środowiskowych podróży po Warszawie (i aglomeracji) wykonywanych z wykorzystaniem różnych środków transportu.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6706" y="295164"/>
            <a:ext cx="7886700" cy="83502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Gdynia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5709139" y="6334680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043082" y="1322615"/>
            <a:ext cx="7216588" cy="4854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dirty="0"/>
              <a:t>Wzorzec dla miast polskich </a:t>
            </a:r>
          </a:p>
          <a:p>
            <a:pPr marL="0" indent="0">
              <a:buNone/>
            </a:pPr>
            <a:r>
              <a:rPr lang="pl-PL" sz="2400" dirty="0"/>
              <a:t>1992 - powołanie Zarządu Komunikacji Miejskiej - organizatora zbiorowego transportu miejskiego dla miasta i 6 otaczających gmin. Przetargi. Wysoka efektywność finansowa. </a:t>
            </a:r>
          </a:p>
          <a:p>
            <a:pPr marL="0" indent="0">
              <a:buNone/>
            </a:pPr>
            <a:r>
              <a:rPr lang="pl-PL" sz="2400" dirty="0"/>
              <a:t>1998 - Polityka transportowa. Warunki sukcesu: edukacja społeczeństwa, promocja </a:t>
            </a:r>
            <a:r>
              <a:rPr lang="pl-PL" sz="2400" dirty="0" err="1"/>
              <a:t>zachowań</a:t>
            </a:r>
            <a:r>
              <a:rPr lang="pl-PL" sz="2400" dirty="0"/>
              <a:t> komunikacyjnych do wykorzystywania ekologicznych środków transportu </a:t>
            </a:r>
          </a:p>
          <a:p>
            <a:pPr marL="0" indent="0">
              <a:buNone/>
            </a:pPr>
            <a:r>
              <a:rPr lang="pl-PL" sz="2400" dirty="0"/>
              <a:t>O docenieniu tematu planowania </a:t>
            </a:r>
            <a:r>
              <a:rPr lang="pl-PL" sz="2400" b="1" dirty="0"/>
              <a:t>zrównoważonej mobilności</a:t>
            </a:r>
            <a:r>
              <a:rPr lang="pl-PL" sz="2400" dirty="0"/>
              <a:t> świadczy utworzenie, w Zarządzie Dróg i Zieleni, Referatu Projektów Unijnych i Zarządzania Mobilnością!</a:t>
            </a:r>
          </a:p>
          <a:p>
            <a:pPr marL="0" indent="0">
              <a:buNone/>
            </a:pPr>
            <a:r>
              <a:rPr lang="pl-PL" sz="2400" dirty="0"/>
              <a:t>Civitas – </a:t>
            </a:r>
            <a:r>
              <a:rPr lang="pl-PL" sz="2400" dirty="0" err="1"/>
              <a:t>Dyn@mo</a:t>
            </a:r>
            <a:r>
              <a:rPr lang="pl-PL" sz="2400" dirty="0"/>
              <a:t> (7FP): </a:t>
            </a:r>
            <a:r>
              <a:rPr lang="pl-PL" sz="2400" dirty="0" err="1"/>
              <a:t>Aaachen</a:t>
            </a:r>
            <a:r>
              <a:rPr lang="pl-PL" sz="2400" dirty="0"/>
              <a:t>, Gdynia, </a:t>
            </a:r>
            <a:r>
              <a:rPr lang="pl-PL" sz="2400" dirty="0" err="1"/>
              <a:t>Koprivnica</a:t>
            </a:r>
            <a:r>
              <a:rPr lang="pl-PL" sz="2400" dirty="0"/>
              <a:t>, Palma de </a:t>
            </a:r>
            <a:r>
              <a:rPr lang="pl-PL" sz="2400" dirty="0" err="1"/>
              <a:t>Mallorca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r>
              <a:rPr lang="pl-PL" sz="2400" dirty="0"/>
              <a:t>Plan zrównoważonej mobilności miejskiej. Uchwała RM 26.10.2016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24" y="1309574"/>
            <a:ext cx="2904564" cy="48238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88" y="274639"/>
            <a:ext cx="8633012" cy="87218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prstClr val="black"/>
                </a:solidFill>
                <a:latin typeface="+mn-lt"/>
              </a:rPr>
              <a:t>Wrocławska Polityka Mobilności</a:t>
            </a:r>
            <a:endParaRPr lang="nl-BE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681" y="1314450"/>
            <a:ext cx="10524565" cy="5156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700" dirty="0">
                <a:solidFill>
                  <a:prstClr val="black"/>
                </a:solidFill>
              </a:rPr>
              <a:t>Pierwsze miasto polskie, w którym strategiczny dokument dotyczący polityki transportowej, akceptowany przez Radę Miejską w 2013 r., uzyskał nazwę </a:t>
            </a:r>
            <a:r>
              <a:rPr lang="pl-PL" sz="2700" b="1" dirty="0">
                <a:solidFill>
                  <a:prstClr val="black"/>
                </a:solidFill>
              </a:rPr>
              <a:t>„Wrocławska polityka mobilności” </a:t>
            </a:r>
            <a:r>
              <a:rPr lang="pl-PL" sz="2700" dirty="0">
                <a:solidFill>
                  <a:prstClr val="black"/>
                </a:solidFill>
              </a:rPr>
              <a:t>– WPM  (19 stron). </a:t>
            </a:r>
          </a:p>
          <a:p>
            <a:pPr marL="0" indent="0">
              <a:buNone/>
            </a:pPr>
            <a:r>
              <a:rPr lang="pl-PL" sz="2700" dirty="0">
                <a:solidFill>
                  <a:prstClr val="black"/>
                </a:solidFill>
              </a:rPr>
              <a:t>”Generalnym celem Wrocławskiej polityki mobilności jest tworzenie optymalnych warunków do efektywnego i bezpiecznego przemieszczania osób oraz towarów </a:t>
            </a:r>
            <a:r>
              <a:rPr lang="pl-PL" sz="2700" b="1" dirty="0">
                <a:solidFill>
                  <a:prstClr val="black"/>
                </a:solidFill>
              </a:rPr>
              <a:t>w mieście i obszarze metropolitalnym</a:t>
            </a:r>
            <a:r>
              <a:rPr lang="pl-PL" sz="2700" dirty="0">
                <a:solidFill>
                  <a:prstClr val="black"/>
                </a:solidFill>
              </a:rPr>
              <a:t>, przy spełnieniu wymogu ograniczenia uciążliwości transportu dla środowiska”. </a:t>
            </a:r>
          </a:p>
          <a:p>
            <a:pPr marL="0" indent="0">
              <a:buNone/>
            </a:pPr>
            <a:r>
              <a:rPr lang="pl-PL" sz="2700" dirty="0">
                <a:solidFill>
                  <a:prstClr val="black"/>
                </a:solidFill>
              </a:rPr>
              <a:t>„Cel generalny powinien być realizowany w oparciu o kształtowanie </a:t>
            </a:r>
            <a:r>
              <a:rPr lang="pl-PL" sz="2700" b="1" dirty="0">
                <a:solidFill>
                  <a:prstClr val="black"/>
                </a:solidFill>
              </a:rPr>
              <a:t>pozytywnych </a:t>
            </a:r>
            <a:r>
              <a:rPr lang="pl-PL" sz="2700" b="1" dirty="0" err="1">
                <a:solidFill>
                  <a:prstClr val="black"/>
                </a:solidFill>
              </a:rPr>
              <a:t>zachowań</a:t>
            </a:r>
            <a:r>
              <a:rPr lang="pl-PL" sz="2700" b="1" dirty="0">
                <a:solidFill>
                  <a:prstClr val="black"/>
                </a:solidFill>
              </a:rPr>
              <a:t> komunikacyjnych mieszkańców </a:t>
            </a:r>
            <a:r>
              <a:rPr lang="pl-PL" sz="2700" dirty="0">
                <a:solidFill>
                  <a:prstClr val="black"/>
                </a:solidFill>
              </a:rPr>
              <a:t>oraz harmonijne funkcjonowanie i rozwój miasta i otoczenia, w szczególności w zakresie struktury przestrzennej, transportu i środowiska”.</a:t>
            </a:r>
          </a:p>
          <a:p>
            <a:pPr marL="0" indent="0">
              <a:buNone/>
            </a:pPr>
            <a:endParaRPr lang="pl-PL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3200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870" y="176026"/>
            <a:ext cx="8570259" cy="87218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prstClr val="black"/>
                </a:solidFill>
                <a:latin typeface="+mn-lt"/>
              </a:rPr>
              <a:t>Wrocławska Polityka Mobilności</a:t>
            </a:r>
            <a:endParaRPr lang="nl-BE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" y="1146821"/>
            <a:ext cx="10910047" cy="4870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prstClr val="black"/>
                </a:solidFill>
              </a:rPr>
              <a:t>Jednym z zadań jest „kształtowanie zrównoważonej mobilności” </a:t>
            </a:r>
            <a:r>
              <a:rPr lang="pl-PL" sz="2600" dirty="0" smtClean="0">
                <a:solidFill>
                  <a:prstClr val="black"/>
                </a:solidFill>
              </a:rPr>
              <a:t>                           z </a:t>
            </a:r>
            <a:r>
              <a:rPr lang="pl-PL" sz="2600" b="1" dirty="0">
                <a:solidFill>
                  <a:prstClr val="black"/>
                </a:solidFill>
              </a:rPr>
              <a:t>wykorzystaniem środków, które są zgodne z rekomendowanymi </a:t>
            </a:r>
            <a:endParaRPr lang="pl-PL" sz="2600" b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prstClr val="black"/>
                </a:solidFill>
              </a:rPr>
              <a:t>w </a:t>
            </a:r>
            <a:r>
              <a:rPr lang="pl-PL" sz="2600" b="1" dirty="0">
                <a:solidFill>
                  <a:prstClr val="black"/>
                </a:solidFill>
              </a:rPr>
              <a:t>projektach unijnych</a:t>
            </a:r>
            <a:r>
              <a:rPr lang="pl-PL" sz="26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600" dirty="0">
                <a:solidFill>
                  <a:prstClr val="black"/>
                </a:solidFill>
              </a:rPr>
              <a:t>6 celów podstawowych, 8 zasad, środki realizacji -15 obszarów. Monitorowanie </a:t>
            </a:r>
            <a:r>
              <a:rPr lang="pl-PL" sz="2600" dirty="0" smtClean="0">
                <a:solidFill>
                  <a:prstClr val="black"/>
                </a:solidFill>
              </a:rPr>
              <a:t> i </a:t>
            </a:r>
            <a:r>
              <a:rPr lang="pl-PL" sz="2600" dirty="0">
                <a:solidFill>
                  <a:prstClr val="black"/>
                </a:solidFill>
              </a:rPr>
              <a:t>ocena realizacji polityki  z zastosowaniem 32 kryteriów oceny.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600" dirty="0">
                <a:solidFill>
                  <a:prstClr val="black"/>
                </a:solidFill>
              </a:rPr>
              <a:t>Proces kształtowania nowych </a:t>
            </a:r>
            <a:r>
              <a:rPr lang="pl-PL" sz="2600" dirty="0" err="1">
                <a:solidFill>
                  <a:prstClr val="black"/>
                </a:solidFill>
              </a:rPr>
              <a:t>zachowań</a:t>
            </a:r>
            <a:r>
              <a:rPr lang="pl-PL" sz="2600" dirty="0">
                <a:solidFill>
                  <a:prstClr val="black"/>
                </a:solidFill>
              </a:rPr>
              <a:t> komunikacyjnych jest  długofalowy </a:t>
            </a:r>
            <a:r>
              <a:rPr lang="pl-PL" sz="2600" dirty="0" smtClean="0">
                <a:solidFill>
                  <a:prstClr val="black"/>
                </a:solidFill>
              </a:rPr>
              <a:t>        i </a:t>
            </a:r>
            <a:r>
              <a:rPr lang="pl-PL" sz="2600" dirty="0">
                <a:solidFill>
                  <a:prstClr val="black"/>
                </a:solidFill>
              </a:rPr>
              <a:t>wielowątkowy, </a:t>
            </a:r>
            <a:r>
              <a:rPr lang="pl-PL" sz="2600" b="1" dirty="0">
                <a:solidFill>
                  <a:prstClr val="black"/>
                </a:solidFill>
              </a:rPr>
              <a:t>nie można więc oczekiwać natychmiastowych pozytywnych efektów</a:t>
            </a:r>
            <a:r>
              <a:rPr lang="pl-PL" sz="2600" dirty="0">
                <a:solidFill>
                  <a:prstClr val="black"/>
                </a:solidFill>
              </a:rPr>
              <a:t>. Potrzebne są zmiany zarówno świadomości społecznej i nastawienia do problemu przemieszczania się w mieście, jak i konsekwentne decyzje </a:t>
            </a:r>
            <a:endParaRPr lang="pl-PL" sz="2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dirty="0" smtClean="0">
                <a:solidFill>
                  <a:prstClr val="black"/>
                </a:solidFill>
              </a:rPr>
              <a:t>i </a:t>
            </a:r>
            <a:r>
              <a:rPr lang="pl-PL" sz="2600" dirty="0">
                <a:solidFill>
                  <a:prstClr val="black"/>
                </a:solidFill>
              </a:rPr>
              <a:t>działania Miasta na wielu obszarach, aby móc po latach uzyskać oczekiwany efekt. </a:t>
            </a:r>
            <a:r>
              <a:rPr lang="pl-PL" sz="2600" b="1" dirty="0">
                <a:solidFill>
                  <a:prstClr val="black"/>
                </a:solidFill>
              </a:rPr>
              <a:t>Fundamentem powodzenia jest przekonanie mieszkańców do idei zrównoważonej mobilności</a:t>
            </a:r>
            <a:r>
              <a:rPr lang="pl-PL" sz="2600" dirty="0">
                <a:solidFill>
                  <a:prstClr val="black"/>
                </a:solidFill>
              </a:rPr>
              <a:t>, a następnie współdziałanie mieszkańców i Miasta  w jej kształtowaniu.”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291706"/>
            <a:ext cx="7886700" cy="83502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Regionalne Programy Operacyjne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928" y="1368757"/>
            <a:ext cx="10721789" cy="476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Współfinansowanie inwestycji ze środków Europejskiego Funduszu Rozwoju Regionalnego</a:t>
            </a:r>
            <a:r>
              <a:rPr lang="pl-PL" dirty="0"/>
              <a:t> w ramach Regionalnych Programów Operacyjnych </a:t>
            </a:r>
            <a:r>
              <a:rPr lang="pl-PL" b="1" dirty="0"/>
              <a:t>wymaga przygotowania dokumentów, zawierających odniesienia do kwestii równoważenia systemów transportu </a:t>
            </a:r>
            <a:br>
              <a:rPr lang="pl-PL" b="1" dirty="0"/>
            </a:br>
            <a:r>
              <a:rPr lang="pl-PL" b="1" dirty="0"/>
              <a:t>w miastach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Konieczność  uwzględnienia zbiorowego transportu pasażerskiego, transportu niezmotoryzowanego, intermodalności, zarządzania  mobilnością, wykorzystania inteligentnych systemów transportowych, logistyki miejskiej, bezpieczeństwa ruchu drogowego w miastach, wdrażania nowych wzorców użytkowania, promocji ekologicznie czystych i energooszczędnych pojazdów.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66" y="319968"/>
            <a:ext cx="391196" cy="389250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5709139" y="6334680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5741" y="357888"/>
            <a:ext cx="9825318" cy="751497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latin typeface="+mn-lt"/>
              </a:rPr>
              <a:t/>
            </a:r>
            <a:br>
              <a:rPr lang="pl-PL" sz="2800" dirty="0">
                <a:latin typeface="+mn-lt"/>
              </a:rPr>
            </a:br>
            <a:r>
              <a:rPr lang="pl-PL" sz="3600" dirty="0">
                <a:latin typeface="+mn-lt"/>
              </a:rPr>
              <a:t>RPO/ZIT/POIŚ – przykład  Warszawa/Mazowsze</a:t>
            </a:r>
            <a:r>
              <a:rPr lang="en-US" sz="3600" dirty="0">
                <a:latin typeface="+mn-lt"/>
              </a:rPr>
              <a:t> </a:t>
            </a:r>
            <a:r>
              <a:rPr lang="pl-PL" sz="3600" dirty="0">
                <a:latin typeface="+mn-lt"/>
              </a:rPr>
              <a:t> 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1291859"/>
            <a:ext cx="10829365" cy="5429616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dirty="0"/>
              <a:t>Efekt wzajemnego zintegrowania i komplementarności przedsięwzięć/projektów ZIT oraz przedsięwzięć/projektów komplementarnych i towarzyszących zostanie osiągnięty poprzez powiązania tematyczne, funkcjonalne oraz przestrzenne: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dirty="0"/>
              <a:t>- projekty dot. zrównoważonego transportu miejskiego będą realizowane z alokacji ZIT w RPO WM (PI 4e) w zakresie rozwoju sieci tras rowerowych oraz rozwoju systemu parkingów P+R, zaś poza alokacją ZIT w ramach POIŚ jako projekty komplementarne z PI 4.v. dot. rozwoju sieci tramwajowej (wraz z taborem) oraz rozwoju obsługi autobusowej (tabor wraz infrastrukturą towarzyszącą), </a:t>
            </a:r>
            <a:r>
              <a:rPr lang="pl-PL" sz="2100" dirty="0" smtClean="0"/>
              <a:t>       a </a:t>
            </a:r>
            <a:r>
              <a:rPr lang="pl-PL" sz="2100" dirty="0"/>
              <a:t>także jako projekty towarzyszące w ramach PI 4.v. w zakresie kontynuacji budowy II linii metra oraz w ramach PI 7.iii. w zakresie rozwoju kolei metropolitalnej (SKM);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dirty="0"/>
              <a:t>-  uzupełniająco do projektów dot. rozwoju zrównoważonego transportu realizowane będą inwestycje drogowe, związane z poprawą powiązań komunikacyjnych WOF w aspekcie rozwoju węzła miejskiego sieci TEN-T (POIŚ, PI 7.i.) oraz inwestycje drogowe w ramach RPO WM poza alokacją ZIT (PI 7b).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100" dirty="0"/>
              <a:t>Warszawa – głównie transport publiczny: 3 linie tramwajowe, dokończenie budowy II linii metra, zakup autobusów elektrycznych;  infrastruktura dla rowerów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5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537708" y="6356351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6128" y="275319"/>
            <a:ext cx="7886700" cy="84318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Procesy rozwojowe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96348" y="1118507"/>
            <a:ext cx="11310730" cy="5058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Konieczność zajęcia się tematem </a:t>
            </a:r>
            <a:r>
              <a:rPr lang="pl-PL" b="1" dirty="0"/>
              <a:t>mobilności w obszarach miejskich </a:t>
            </a:r>
            <a:r>
              <a:rPr lang="pl-PL" dirty="0" smtClean="0"/>
              <a:t>wynika  </a:t>
            </a:r>
            <a:r>
              <a:rPr lang="pl-PL" dirty="0"/>
              <a:t>z analizy procesów  rozwojowych miast i stref otaczających.</a:t>
            </a:r>
          </a:p>
          <a:p>
            <a:pPr marL="0" indent="0">
              <a:buNone/>
            </a:pPr>
            <a:r>
              <a:rPr lang="pl-PL" dirty="0"/>
              <a:t>Kluczowe czynniki: </a:t>
            </a:r>
          </a:p>
          <a:p>
            <a:r>
              <a:rPr lang="pl-PL" dirty="0"/>
              <a:t>„rozlewanie się miast” – </a:t>
            </a:r>
            <a:r>
              <a:rPr lang="pl-PL" dirty="0" err="1"/>
              <a:t>suburbanizacja</a:t>
            </a:r>
            <a:endParaRPr lang="pl-PL" dirty="0"/>
          </a:p>
          <a:p>
            <a:r>
              <a:rPr lang="pl-PL" dirty="0"/>
              <a:t>wzrost motoryzacji: kraj, miasta </a:t>
            </a:r>
          </a:p>
          <a:p>
            <a:r>
              <a:rPr lang="pl-PL" dirty="0"/>
              <a:t>wzrost transportochłonności życia i gospodarki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3113" y="270153"/>
            <a:ext cx="9056915" cy="79083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Miasta polskie w projektach unijnych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4496" y="1376220"/>
            <a:ext cx="9938657" cy="484318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700" dirty="0"/>
              <a:t>W ostatnich latach miasta polskie: Gdynia, Gdańsk, Kraków, Szczecin, Warszawa </a:t>
            </a:r>
            <a:r>
              <a:rPr lang="pl-PL" sz="2700" dirty="0" smtClean="0"/>
              <a:t>    i  </a:t>
            </a:r>
            <a:r>
              <a:rPr lang="pl-PL" sz="2700" dirty="0"/>
              <a:t>in. oraz uczelnie i instytuty uczestniczyły aktywnie w projektach unijnych dotyczących zrównoważonej mobilności: ADVANCE, BUSTRIP, CH4LLENGE, CIVITAS: DYN@MO, ENDURANCE, EPOMM, NICHES, TIDE.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700" b="1" dirty="0"/>
              <a:t>CH4LLENGE</a:t>
            </a:r>
            <a:r>
              <a:rPr lang="pl-PL" sz="2700" dirty="0"/>
              <a:t> -  Wyzwania planowania zrównoważonej mobilności w miastach.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700" dirty="0"/>
              <a:t> 4 Wyzwania: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700" dirty="0"/>
              <a:t>Udział społeczny: Aktywne zaangażowanie lokalnych interesariuszy i obywateli </a:t>
            </a:r>
            <a:r>
              <a:rPr lang="pl-PL" sz="2700" dirty="0" smtClean="0"/>
              <a:t> w </a:t>
            </a:r>
            <a:r>
              <a:rPr lang="pl-PL" sz="2700" dirty="0"/>
              <a:t>proces planowania mobilności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700" dirty="0"/>
              <a:t>Współpraca: Poprawa współpracy terytorialnej, politycznej, administracyjnej </a:t>
            </a:r>
            <a:r>
              <a:rPr lang="pl-PL" sz="2700" dirty="0" smtClean="0"/>
              <a:t>      i </a:t>
            </a:r>
            <a:r>
              <a:rPr lang="pl-PL" sz="2700" dirty="0"/>
              <a:t>międzysektorowej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700" dirty="0"/>
              <a:t>Wybór działań: Identyfikacja najbardziej odpowiedniego pakietu działań, dostosowanego do  celów polityki danego miasta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700" dirty="0"/>
              <a:t>Monitoring i ocena: Ocena wpływu działań i ocena procesu planowania mobilności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700" dirty="0"/>
              <a:t>Członek konsorcjum: Kraków, miasta towarzyszące: Gdynia, Gostyń, Warszawa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100" dirty="0">
                <a:hlinkClick r:id="rId2"/>
              </a:rPr>
              <a:t>http://www.sump-challenges.eu/content/outputs</a:t>
            </a:r>
            <a:endParaRPr lang="pl-PL" sz="2100" dirty="0"/>
          </a:p>
          <a:p>
            <a:pPr marL="0" indent="0">
              <a:spcAft>
                <a:spcPts val="600"/>
              </a:spcAft>
              <a:buNone/>
            </a:pPr>
            <a:endParaRPr lang="pl-PL" sz="2100" dirty="0"/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EB44-D122-470E-A376-875817B40AF2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49" y="292524"/>
            <a:ext cx="7886700" cy="751497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/>
            </a:r>
            <a:br>
              <a:rPr lang="pl-PL" sz="3200" dirty="0"/>
            </a:br>
            <a:r>
              <a:rPr lang="en-US" sz="3600" dirty="0">
                <a:latin typeface="+mn-lt"/>
              </a:rPr>
              <a:t>Horizon 2020 </a:t>
            </a:r>
            <a:r>
              <a:rPr lang="pl-PL" sz="3600" dirty="0">
                <a:latin typeface="+mn-lt"/>
              </a:rPr>
              <a:t> - Transport B&amp;R</a:t>
            </a:r>
            <a:br>
              <a:rPr lang="pl-PL" sz="3600" dirty="0">
                <a:latin typeface="+mn-lt"/>
              </a:rPr>
            </a:b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3776" y="1357524"/>
            <a:ext cx="10424447" cy="560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Unijny instrument finansowy służący innowacyjnym wdrożeniom. </a:t>
            </a:r>
          </a:p>
          <a:p>
            <a:pPr marL="0" indent="0">
              <a:buNone/>
            </a:pPr>
            <a:r>
              <a:rPr lang="pl-PL" sz="2200" dirty="0"/>
              <a:t>Okres  2014-2020 -  6,3 mld € na badania i rozwiązania w zakresie: „inteligentny, ekologiczny i zintegrowany transport”. </a:t>
            </a:r>
          </a:p>
          <a:p>
            <a:pPr marL="0" indent="0">
              <a:buNone/>
            </a:pPr>
            <a:r>
              <a:rPr lang="pl-PL" sz="2200" dirty="0"/>
              <a:t>Zatory komunikacyjne </a:t>
            </a:r>
            <a:r>
              <a:rPr lang="pl-PL" sz="2200" dirty="0">
                <a:sym typeface="Wingdings" panose="05000000000000000000" pitchFamily="2" charset="2"/>
              </a:rPr>
              <a:t> </a:t>
            </a:r>
            <a:r>
              <a:rPr lang="pl-PL" sz="2200" dirty="0"/>
              <a:t>miasta przestają być atrakcyjnymi miejscami zamieszkania </a:t>
            </a:r>
            <a:r>
              <a:rPr lang="pl-PL" sz="2200" dirty="0" smtClean="0"/>
              <a:t>           i </a:t>
            </a:r>
            <a:r>
              <a:rPr lang="pl-PL" sz="2200" dirty="0"/>
              <a:t>działalności gospodarczej. Koszty państw UE – ok. 80 mld € rocznie. Konieczność zdecydowanych działań zmieniających system transportu. Horyzont 2020  - zintensyfikowanie badań i przyspieszeniu wdrożeń najbardziej obiecujących innowacji. </a:t>
            </a:r>
          </a:p>
          <a:p>
            <a:pPr marL="0" indent="0">
              <a:buNone/>
            </a:pPr>
            <a:r>
              <a:rPr lang="pl-PL" sz="2200" dirty="0"/>
              <a:t>Wśród wspieranych obszarów: infrastruktura transportowa, </a:t>
            </a:r>
            <a:r>
              <a:rPr lang="pl-PL" sz="2200" b="1" dirty="0"/>
              <a:t>mobilność w miastach</a:t>
            </a:r>
            <a:r>
              <a:rPr lang="pl-PL" sz="2200" dirty="0"/>
              <a:t>, logistyczne i inteligentne systemy transportowe(ITS). </a:t>
            </a:r>
          </a:p>
          <a:p>
            <a:pPr marL="0" indent="0">
              <a:buNone/>
            </a:pPr>
            <a:r>
              <a:rPr lang="pl-PL" sz="2200" dirty="0"/>
              <a:t>Kluczowe: badania eksperymentalne, rozwój technologii, integracja technologii oraz działania pilotażowe.  Synergia z innymi programami międzynarodowymi, krajowymi </a:t>
            </a:r>
            <a:r>
              <a:rPr lang="pl-PL" sz="2200" dirty="0" smtClean="0"/>
              <a:t>          i </a:t>
            </a:r>
            <a:r>
              <a:rPr lang="pl-PL" sz="2200" dirty="0"/>
              <a:t>regionalnymi.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http://ec.europa.eu/programmes/horizon2020/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5365" y="300020"/>
            <a:ext cx="9152964" cy="764427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prstClr val="black"/>
                </a:solidFill>
                <a:latin typeface="+mn-lt"/>
              </a:rPr>
              <a:t>Horizon 2020 - Wybrane projekty/działania UE  </a:t>
            </a:r>
            <a:br>
              <a:rPr lang="pl-PL" sz="3200" dirty="0">
                <a:solidFill>
                  <a:prstClr val="black"/>
                </a:solidFill>
                <a:latin typeface="+mn-lt"/>
              </a:rPr>
            </a:br>
            <a:r>
              <a:rPr lang="pl-PL" sz="3200" dirty="0">
                <a:solidFill>
                  <a:prstClr val="black"/>
                </a:solidFill>
                <a:latin typeface="+mn-lt"/>
              </a:rPr>
              <a:t>dot.  transportu w miastach 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847" y="1263316"/>
            <a:ext cx="10569387" cy="5832076"/>
          </a:xfrm>
        </p:spPr>
        <p:txBody>
          <a:bodyPr>
            <a:normAutofit/>
          </a:bodyPr>
          <a:lstStyle/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</a:rPr>
              <a:t>ELIPTIC </a:t>
            </a:r>
            <a:r>
              <a:rPr lang="en-US" sz="2000" dirty="0">
                <a:solidFill>
                  <a:prstClr val="black"/>
                </a:solidFill>
              </a:rPr>
              <a:t>– Electrification of Public Transport in Cities</a:t>
            </a:r>
            <a:r>
              <a:rPr lang="pl-PL" sz="2000" dirty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PL</a:t>
            </a:r>
            <a:r>
              <a:rPr lang="pl-PL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MZA Warszawa, </a:t>
            </a:r>
            <a:r>
              <a:rPr lang="en-US" sz="2000" dirty="0" err="1">
                <a:solidFill>
                  <a:prstClr val="black"/>
                </a:solidFill>
              </a:rPr>
              <a:t>Przedsi</a:t>
            </a:r>
            <a:r>
              <a:rPr lang="pl-PL" sz="2000" dirty="0">
                <a:solidFill>
                  <a:prstClr val="black"/>
                </a:solidFill>
              </a:rPr>
              <a:t>ę</a:t>
            </a:r>
            <a:r>
              <a:rPr lang="en-US" sz="2000" dirty="0" err="1">
                <a:solidFill>
                  <a:prstClr val="black"/>
                </a:solidFill>
              </a:rPr>
              <a:t>biorstwo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Komunikacji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Trolejbusowej</a:t>
            </a:r>
            <a:r>
              <a:rPr lang="en-US" sz="2000" dirty="0">
                <a:solidFill>
                  <a:prstClr val="black"/>
                </a:solidFill>
              </a:rPr>
              <a:t>  Gdynia, </a:t>
            </a:r>
            <a:r>
              <a:rPr lang="en-US" sz="2000" dirty="0" err="1">
                <a:solidFill>
                  <a:prstClr val="black"/>
                </a:solidFill>
              </a:rPr>
              <a:t>Uniwersytet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Gda</a:t>
            </a:r>
            <a:r>
              <a:rPr lang="pl-PL" sz="2000" dirty="0">
                <a:solidFill>
                  <a:prstClr val="black"/>
                </a:solidFill>
              </a:rPr>
              <a:t>ń</a:t>
            </a:r>
            <a:r>
              <a:rPr lang="en-US" sz="2000" dirty="0">
                <a:solidFill>
                  <a:prstClr val="black"/>
                </a:solidFill>
              </a:rPr>
              <a:t>ski,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Przemysłowy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err="1">
                <a:solidFill>
                  <a:prstClr val="black"/>
                </a:solidFill>
              </a:rPr>
              <a:t>Instytut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Motoryzacji</a:t>
            </a:r>
            <a:r>
              <a:rPr lang="pl-PL" sz="2000" dirty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SOLARIS</a:t>
            </a:r>
            <a:endParaRPr lang="pl-PL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</a:rPr>
              <a:t>ETNA 2020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pl-PL" sz="2000" dirty="0">
                <a:solidFill>
                  <a:prstClr val="black"/>
                </a:solidFill>
              </a:rPr>
              <a:t>Krajowe Punkty Kontaktowe zapewniające współpracę nauki, biznesu i </a:t>
            </a:r>
            <a:r>
              <a:rPr lang="pl-PL" sz="2000" dirty="0" smtClean="0">
                <a:solidFill>
                  <a:prstClr val="black"/>
                </a:solidFill>
              </a:rPr>
              <a:t>administracji </a:t>
            </a:r>
            <a:r>
              <a:rPr lang="pl-PL" sz="2000" dirty="0">
                <a:solidFill>
                  <a:prstClr val="black"/>
                </a:solidFill>
              </a:rPr>
              <a:t>przy realizacji celów </a:t>
            </a:r>
            <a:r>
              <a:rPr lang="en-US" sz="2000" dirty="0">
                <a:solidFill>
                  <a:prstClr val="black"/>
                </a:solidFill>
              </a:rPr>
              <a:t>‘Smart, Green and Integrated Transport’</a:t>
            </a:r>
            <a:r>
              <a:rPr lang="pl-PL" sz="2000" dirty="0">
                <a:solidFill>
                  <a:prstClr val="black"/>
                </a:solidFill>
              </a:rPr>
              <a:t>.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PL</a:t>
            </a:r>
            <a:r>
              <a:rPr lang="pl-PL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IPPT PAN </a:t>
            </a:r>
            <a:endParaRPr lang="pl-PL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</a:rPr>
              <a:t>FLOW:</a:t>
            </a:r>
            <a:r>
              <a:rPr lang="en-US" sz="2000" dirty="0">
                <a:solidFill>
                  <a:prstClr val="black"/>
                </a:solidFill>
              </a:rPr>
              <a:t> Furthering less congestion by creating opportunities for more walking and cycling</a:t>
            </a:r>
            <a:r>
              <a:rPr lang="pl-PL" sz="2000" dirty="0">
                <a:solidFill>
                  <a:prstClr val="black"/>
                </a:solidFill>
              </a:rPr>
              <a:t>.        </a:t>
            </a:r>
            <a:r>
              <a:rPr lang="pl-PL" sz="2000" b="1" dirty="0">
                <a:solidFill>
                  <a:prstClr val="black"/>
                </a:solidFill>
              </a:rPr>
              <a:t>PL</a:t>
            </a:r>
            <a:r>
              <a:rPr lang="pl-PL" sz="2000" dirty="0">
                <a:solidFill>
                  <a:prstClr val="black"/>
                </a:solidFill>
              </a:rPr>
              <a:t>: </a:t>
            </a:r>
            <a:r>
              <a:rPr lang="en-US" sz="2000" dirty="0" err="1">
                <a:solidFill>
                  <a:prstClr val="black"/>
                </a:solidFill>
              </a:rPr>
              <a:t>Politechnika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Gdańska</a:t>
            </a:r>
            <a:r>
              <a:rPr lang="en-US" sz="2000" dirty="0">
                <a:solidFill>
                  <a:prstClr val="black"/>
                </a:solidFill>
              </a:rPr>
              <a:t>, Gdynia</a:t>
            </a:r>
            <a:endParaRPr lang="pl-PL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2000" b="1" dirty="0" err="1">
                <a:solidFill>
                  <a:prstClr val="black"/>
                </a:solidFill>
              </a:rPr>
              <a:t>VaVel</a:t>
            </a:r>
            <a:r>
              <a:rPr lang="pl-PL" sz="2000" b="1" dirty="0">
                <a:solidFill>
                  <a:prstClr val="black"/>
                </a:solidFill>
              </a:rPr>
              <a:t>: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The goal of the </a:t>
            </a:r>
            <a:r>
              <a:rPr lang="en-US" sz="2000" dirty="0" err="1">
                <a:solidFill>
                  <a:prstClr val="black"/>
                </a:solidFill>
              </a:rPr>
              <a:t>VaVeL</a:t>
            </a:r>
            <a:r>
              <a:rPr lang="en-US" sz="2000" dirty="0">
                <a:solidFill>
                  <a:prstClr val="black"/>
                </a:solidFill>
              </a:rPr>
              <a:t> project is to radically advance our ability to use urban data in applications that can identify and address citizen needs and improve urban life</a:t>
            </a:r>
            <a:r>
              <a:rPr lang="pl-PL" sz="2000" dirty="0">
                <a:solidFill>
                  <a:prstClr val="black"/>
                </a:solidFill>
              </a:rPr>
              <a:t>. 			</a:t>
            </a:r>
            <a:r>
              <a:rPr lang="pl-PL" sz="2000" b="1" dirty="0">
                <a:solidFill>
                  <a:prstClr val="black"/>
                </a:solidFill>
              </a:rPr>
              <a:t>PL:</a:t>
            </a:r>
            <a:r>
              <a:rPr lang="pl-PL" sz="2000" dirty="0">
                <a:solidFill>
                  <a:prstClr val="black"/>
                </a:solidFill>
              </a:rPr>
              <a:t> Politechnika Warszawska, Orange.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EMEurope</a:t>
            </a:r>
            <a:r>
              <a:rPr lang="en-US" sz="2000" b="1" dirty="0">
                <a:solidFill>
                  <a:prstClr val="black"/>
                </a:solidFill>
              </a:rPr>
              <a:t> Call 2016</a:t>
            </a:r>
            <a:r>
              <a:rPr lang="pl-PL" sz="2000" b="1" dirty="0">
                <a:solidFill>
                  <a:prstClr val="black"/>
                </a:solidFill>
              </a:rPr>
              <a:t>. </a:t>
            </a:r>
            <a:r>
              <a:rPr lang="pl-PL" sz="2000" dirty="0">
                <a:solidFill>
                  <a:prstClr val="black"/>
                </a:solidFill>
              </a:rPr>
              <a:t>Dofinansowanie prac B@R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dot.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ele</a:t>
            </a:r>
            <a:r>
              <a:rPr lang="pl-PL" sz="2000" dirty="0" err="1">
                <a:solidFill>
                  <a:prstClr val="black"/>
                </a:solidFill>
              </a:rPr>
              <a:t>ktro</a:t>
            </a:r>
            <a:r>
              <a:rPr lang="en-US" sz="2000" dirty="0" err="1">
                <a:solidFill>
                  <a:prstClr val="black"/>
                </a:solidFill>
              </a:rPr>
              <a:t>mobil</a:t>
            </a:r>
            <a:r>
              <a:rPr lang="pl-PL" sz="2000" dirty="0" err="1">
                <a:solidFill>
                  <a:prstClr val="black"/>
                </a:solidFill>
              </a:rPr>
              <a:t>ności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</a:rPr>
              <a:t>1.</a:t>
            </a:r>
            <a:r>
              <a:rPr lang="pl-PL" sz="2000" dirty="0">
                <a:solidFill>
                  <a:prstClr val="black"/>
                </a:solidFill>
              </a:rPr>
              <a:t>I</a:t>
            </a:r>
            <a:r>
              <a:rPr lang="en-US" sz="2000" dirty="0" err="1">
                <a:solidFill>
                  <a:prstClr val="black"/>
                </a:solidFill>
              </a:rPr>
              <a:t>ntegra</a:t>
            </a:r>
            <a:r>
              <a:rPr lang="pl-PL" sz="2000" dirty="0" err="1">
                <a:solidFill>
                  <a:prstClr val="black"/>
                </a:solidFill>
              </a:rPr>
              <a:t>cja</a:t>
            </a:r>
            <a:r>
              <a:rPr lang="pl-PL" sz="2000" dirty="0">
                <a:solidFill>
                  <a:prstClr val="black"/>
                </a:solidFill>
              </a:rPr>
              <a:t> systemów transportu pasażerskiego i ładunków w obsłudze miast i ich otoczenia;     </a:t>
            </a:r>
            <a:r>
              <a:rPr lang="en-US" sz="2000" dirty="0">
                <a:solidFill>
                  <a:prstClr val="black"/>
                </a:solidFill>
              </a:rPr>
              <a:t>2.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Smart Mobility concepts and ICT applications;</a:t>
            </a:r>
            <a:r>
              <a:rPr lang="pl-PL" sz="2000" dirty="0">
                <a:solidFill>
                  <a:prstClr val="black"/>
                </a:solidFill>
              </a:rPr>
              <a:t> 3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r>
              <a:rPr lang="pl-PL" sz="2000" dirty="0">
                <a:solidFill>
                  <a:prstClr val="black"/>
                </a:solidFill>
              </a:rPr>
              <a:t> transport p</a:t>
            </a:r>
            <a:r>
              <a:rPr lang="en-US" sz="2000" dirty="0" err="1">
                <a:solidFill>
                  <a:prstClr val="black"/>
                </a:solidFill>
              </a:rPr>
              <a:t>ublic</a:t>
            </a:r>
            <a:r>
              <a:rPr lang="pl-PL" sz="2000" dirty="0" err="1">
                <a:solidFill>
                  <a:prstClr val="black"/>
                </a:solidFill>
              </a:rPr>
              <a:t>zny</a:t>
            </a:r>
            <a:r>
              <a:rPr lang="pl-PL" sz="2000" dirty="0">
                <a:solidFill>
                  <a:prstClr val="black"/>
                </a:solidFill>
              </a:rPr>
              <a:t>; 4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r>
              <a:rPr lang="pl-PL" sz="2000" dirty="0">
                <a:solidFill>
                  <a:prstClr val="black"/>
                </a:solidFill>
              </a:rPr>
              <a:t> zachowania mieszkańców. </a:t>
            </a:r>
            <a:r>
              <a:rPr lang="pl-PL" sz="2000" b="1" dirty="0">
                <a:solidFill>
                  <a:prstClr val="black"/>
                </a:solidFill>
              </a:rPr>
              <a:t>PL</a:t>
            </a:r>
            <a:r>
              <a:rPr lang="pl-PL" sz="2000" dirty="0">
                <a:solidFill>
                  <a:prstClr val="black"/>
                </a:solidFill>
              </a:rPr>
              <a:t>: NCBR.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29BD0-C1C2-4DC3-BCF8-917D9B6C3634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300020"/>
            <a:ext cx="7886700" cy="764427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prstClr val="black"/>
                </a:solidFill>
                <a:latin typeface="+mn-lt"/>
              </a:rPr>
              <a:t>Horizon 2020 - Wybrane projekty/działania UE  </a:t>
            </a:r>
            <a:br>
              <a:rPr lang="pl-PL" sz="3200" dirty="0">
                <a:solidFill>
                  <a:prstClr val="black"/>
                </a:solidFill>
                <a:latin typeface="+mn-lt"/>
              </a:rPr>
            </a:br>
            <a:r>
              <a:rPr lang="pl-PL" sz="3200" dirty="0">
                <a:solidFill>
                  <a:prstClr val="black"/>
                </a:solidFill>
                <a:latin typeface="+mn-lt"/>
              </a:rPr>
              <a:t>dot.  transportu w miastach  - 2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0612" y="1263316"/>
            <a:ext cx="9386283" cy="5832076"/>
          </a:xfrm>
        </p:spPr>
        <p:txBody>
          <a:bodyPr>
            <a:normAutofit/>
          </a:bodyPr>
          <a:lstStyle/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prstClr val="black"/>
                </a:solidFill>
              </a:rPr>
              <a:t>SHAR-LLM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– projekt pilotażowy. 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2200" dirty="0">
                <a:solidFill>
                  <a:prstClr val="black"/>
                </a:solidFill>
              </a:rPr>
              <a:t>W wybranych fragmentach </a:t>
            </a:r>
            <a:r>
              <a:rPr lang="en-US" sz="2200" dirty="0">
                <a:solidFill>
                  <a:prstClr val="black"/>
                </a:solidFill>
              </a:rPr>
              <a:t>London</a:t>
            </a:r>
            <a:r>
              <a:rPr lang="pl-PL" sz="2200" dirty="0">
                <a:solidFill>
                  <a:prstClr val="black"/>
                </a:solidFill>
              </a:rPr>
              <a:t>u</a:t>
            </a:r>
            <a:r>
              <a:rPr lang="en-US" sz="2200" dirty="0">
                <a:solidFill>
                  <a:prstClr val="black"/>
                </a:solidFill>
              </a:rPr>
              <a:t>, Li</a:t>
            </a:r>
            <a:r>
              <a:rPr lang="pl-PL" sz="2200" dirty="0">
                <a:solidFill>
                  <a:prstClr val="black"/>
                </a:solidFill>
              </a:rPr>
              <a:t>z</a:t>
            </a:r>
            <a:r>
              <a:rPr lang="en-US" sz="2200" dirty="0">
                <a:solidFill>
                  <a:prstClr val="black"/>
                </a:solidFill>
              </a:rPr>
              <a:t>bon</a:t>
            </a:r>
            <a:r>
              <a:rPr lang="pl-PL" sz="2200" dirty="0">
                <a:solidFill>
                  <a:prstClr val="black"/>
                </a:solidFill>
              </a:rPr>
              <a:t>y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i </a:t>
            </a:r>
            <a:r>
              <a:rPr lang="en-US" sz="2200" dirty="0">
                <a:solidFill>
                  <a:prstClr val="black"/>
                </a:solidFill>
              </a:rPr>
              <a:t>M</a:t>
            </a:r>
            <a:r>
              <a:rPr lang="pl-PL" sz="2200" dirty="0" err="1">
                <a:solidFill>
                  <a:prstClr val="black"/>
                </a:solidFill>
              </a:rPr>
              <a:t>ediolanu</a:t>
            </a:r>
            <a:r>
              <a:rPr lang="pl-PL" sz="2200" dirty="0">
                <a:solidFill>
                  <a:prstClr val="black"/>
                </a:solidFill>
              </a:rPr>
              <a:t> zainstalowane zostaną energooszczędne rozwiązania i zaoferowane wspólne usługi elektro-mobilności (</a:t>
            </a:r>
            <a:r>
              <a:rPr lang="pl-PL" sz="2200" dirty="0" err="1">
                <a:solidFill>
                  <a:prstClr val="black"/>
                </a:solidFill>
              </a:rPr>
              <a:t>shared</a:t>
            </a: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err="1">
                <a:solidFill>
                  <a:prstClr val="black"/>
                </a:solidFill>
              </a:rPr>
              <a:t>electric</a:t>
            </a: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err="1">
                <a:solidFill>
                  <a:prstClr val="black"/>
                </a:solidFill>
              </a:rPr>
              <a:t>mobility</a:t>
            </a:r>
            <a:r>
              <a:rPr lang="pl-PL" sz="2200" dirty="0">
                <a:solidFill>
                  <a:prstClr val="black"/>
                </a:solidFill>
              </a:rPr>
              <a:t> services). </a:t>
            </a:r>
            <a:r>
              <a:rPr lang="en-US" sz="2200" dirty="0">
                <a:solidFill>
                  <a:prstClr val="black"/>
                </a:solidFill>
              </a:rPr>
              <a:t>Promo</a:t>
            </a:r>
            <a:r>
              <a:rPr lang="pl-PL" sz="2200" dirty="0" err="1">
                <a:solidFill>
                  <a:prstClr val="black"/>
                </a:solidFill>
              </a:rPr>
              <a:t>cja</a:t>
            </a: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e</a:t>
            </a:r>
            <a:r>
              <a:rPr lang="pl-PL" sz="2200" dirty="0" err="1">
                <a:solidFill>
                  <a:prstClr val="black"/>
                </a:solidFill>
              </a:rPr>
              <a:t>lektro</a:t>
            </a:r>
            <a:r>
              <a:rPr lang="en-US" sz="2200" dirty="0">
                <a:solidFill>
                  <a:prstClr val="black"/>
                </a:solidFill>
              </a:rPr>
              <a:t>-</a:t>
            </a:r>
            <a:r>
              <a:rPr lang="en-US" sz="2200" dirty="0" err="1">
                <a:solidFill>
                  <a:prstClr val="black"/>
                </a:solidFill>
              </a:rPr>
              <a:t>mobil</a:t>
            </a:r>
            <a:r>
              <a:rPr lang="pl-PL" sz="2200" dirty="0" err="1">
                <a:solidFill>
                  <a:prstClr val="black"/>
                </a:solidFill>
              </a:rPr>
              <a:t>ności</a:t>
            </a:r>
            <a:r>
              <a:rPr lang="pl-PL" sz="2200" dirty="0">
                <a:solidFill>
                  <a:prstClr val="black"/>
                </a:solidFill>
              </a:rPr>
              <a:t> spowoduje, że </a:t>
            </a:r>
            <a:r>
              <a:rPr lang="en-US" sz="2200" dirty="0">
                <a:solidFill>
                  <a:prstClr val="black"/>
                </a:solidFill>
              </a:rPr>
              <a:t>10% </a:t>
            </a:r>
            <a:r>
              <a:rPr lang="pl-PL" sz="2200" dirty="0">
                <a:solidFill>
                  <a:prstClr val="black"/>
                </a:solidFill>
              </a:rPr>
              <a:t>mieszkańców wybierze pojazdy zasilane energią elektryczną zamiast spalinowych. Miasta towarzyszące (</a:t>
            </a:r>
            <a:r>
              <a:rPr lang="en-US" sz="2200" dirty="0">
                <a:solidFill>
                  <a:prstClr val="black"/>
                </a:solidFill>
              </a:rPr>
              <a:t>‘Fellow’ cities</a:t>
            </a:r>
            <a:r>
              <a:rPr lang="pl-PL" sz="2200" dirty="0">
                <a:solidFill>
                  <a:prstClr val="black"/>
                </a:solidFill>
              </a:rPr>
              <a:t>),</a:t>
            </a:r>
            <a:r>
              <a:rPr lang="en-US" sz="2200" dirty="0">
                <a:solidFill>
                  <a:prstClr val="black"/>
                </a:solidFill>
              </a:rPr>
              <a:t> Bordeaux, </a:t>
            </a:r>
            <a:r>
              <a:rPr lang="en-US" sz="2200" dirty="0" err="1">
                <a:solidFill>
                  <a:prstClr val="black"/>
                </a:solidFill>
              </a:rPr>
              <a:t>Burgas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i </a:t>
            </a:r>
            <a:r>
              <a:rPr lang="en-US" sz="2200" b="1" dirty="0">
                <a:solidFill>
                  <a:prstClr val="black"/>
                </a:solidFill>
              </a:rPr>
              <a:t>Wars</a:t>
            </a:r>
            <a:r>
              <a:rPr lang="pl-PL" sz="2200" b="1" dirty="0">
                <a:solidFill>
                  <a:prstClr val="black"/>
                </a:solidFill>
              </a:rPr>
              <a:t>z</a:t>
            </a:r>
            <a:r>
              <a:rPr lang="en-US" sz="2200" b="1" dirty="0">
                <a:solidFill>
                  <a:prstClr val="black"/>
                </a:solidFill>
              </a:rPr>
              <a:t>aw</a:t>
            </a:r>
            <a:r>
              <a:rPr lang="pl-PL" sz="2200" b="1" dirty="0">
                <a:solidFill>
                  <a:prstClr val="black"/>
                </a:solidFill>
              </a:rPr>
              <a:t>a </a:t>
            </a:r>
            <a:r>
              <a:rPr lang="pl-PL" sz="2200" dirty="0">
                <a:solidFill>
                  <a:prstClr val="black"/>
                </a:solidFill>
              </a:rPr>
              <a:t>- udział w rozwoju, testowaniu i/lub wdrażaniu tych rozwiązań. 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200" b="1" dirty="0" err="1">
                <a:solidFill>
                  <a:prstClr val="black"/>
                </a:solidFill>
              </a:rPr>
              <a:t>ClairCity</a:t>
            </a:r>
            <a:r>
              <a:rPr lang="pl-PL" sz="2200" b="1" dirty="0">
                <a:solidFill>
                  <a:prstClr val="black"/>
                </a:solidFill>
              </a:rPr>
              <a:t>.  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2200" dirty="0">
                <a:solidFill>
                  <a:prstClr val="black"/>
                </a:solidFill>
              </a:rPr>
              <a:t>Wybór, wspólnie ze społecznością lokalną,  najlepszych sposobów redukcji emisji zanieczyszczeń. Wśród 6 miast </a:t>
            </a:r>
            <a:r>
              <a:rPr lang="en-US" sz="2200" b="1" dirty="0">
                <a:solidFill>
                  <a:prstClr val="black"/>
                </a:solidFill>
              </a:rPr>
              <a:t>Sosnowiec</a:t>
            </a:r>
            <a:r>
              <a:rPr lang="pl-PL" sz="2200" dirty="0">
                <a:solidFill>
                  <a:prstClr val="black"/>
                </a:solidFill>
              </a:rPr>
              <a:t>. 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pl-PL" sz="2200" dirty="0">
                <a:solidFill>
                  <a:prstClr val="black"/>
                </a:solidFill>
              </a:rPr>
              <a:t>Redukcja emisji nie tylko dzięki rozwiązaniom technicznym, ale także zmianie </a:t>
            </a:r>
            <a:r>
              <a:rPr lang="pl-PL" sz="2200" dirty="0" err="1">
                <a:solidFill>
                  <a:prstClr val="black"/>
                </a:solidFill>
              </a:rPr>
              <a:t>zachowań</a:t>
            </a:r>
            <a:r>
              <a:rPr lang="pl-PL" sz="2200" dirty="0">
                <a:solidFill>
                  <a:prstClr val="black"/>
                </a:solidFill>
              </a:rPr>
              <a:t> mieszkańców.  Ocena wpływu polityki lokalnej, krajowej i międzynarodowej na zachowania. </a:t>
            </a:r>
            <a:endParaRPr lang="en-US" sz="22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29BD0-C1C2-4DC3-BCF8-917D9B6C3634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204107"/>
            <a:ext cx="7886700" cy="881744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/>
            </a:r>
            <a:br>
              <a:rPr lang="pl-PL" sz="3200" dirty="0"/>
            </a:br>
            <a:r>
              <a:rPr lang="pl-PL" sz="3600" dirty="0" err="1">
                <a:latin typeface="+mn-lt"/>
              </a:rPr>
              <a:t>MaaS</a:t>
            </a:r>
            <a:r>
              <a:rPr lang="pl-PL" sz="3600" dirty="0">
                <a:latin typeface="+mn-lt"/>
              </a:rPr>
              <a:t> – </a:t>
            </a:r>
            <a:r>
              <a:rPr lang="pl-PL" sz="3600" dirty="0" err="1">
                <a:latin typeface="+mn-lt"/>
              </a:rPr>
              <a:t>Mobility</a:t>
            </a:r>
            <a:r>
              <a:rPr lang="pl-PL" sz="3600" dirty="0">
                <a:latin typeface="+mn-lt"/>
              </a:rPr>
              <a:t> as a Service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7529" y="1414323"/>
            <a:ext cx="10838330" cy="5307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300" b="1" dirty="0" err="1"/>
              <a:t>MaaS</a:t>
            </a:r>
            <a:r>
              <a:rPr lang="pl-PL" sz="2300" b="1" dirty="0"/>
              <a:t> – Mobilność jako usługa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300" dirty="0"/>
              <a:t>Koncepcja rozwiązania:  </a:t>
            </a:r>
          </a:p>
          <a:p>
            <a:pPr>
              <a:spcBef>
                <a:spcPts val="0"/>
              </a:spcBef>
            </a:pPr>
            <a:r>
              <a:rPr lang="pl-PL" sz="2300" dirty="0"/>
              <a:t>potrzeby mieszkańców są zaspokajane za pomocą jednej usługi, która łączy ofertę wielu przewoźników, systemy nawigacji oraz technologie płatności</a:t>
            </a:r>
          </a:p>
          <a:p>
            <a:pPr>
              <a:spcBef>
                <a:spcPts val="0"/>
              </a:spcBef>
            </a:pPr>
            <a:r>
              <a:rPr lang="pl-PL" sz="2300" dirty="0"/>
              <a:t>dedykowana aplikacja.</a:t>
            </a:r>
          </a:p>
          <a:p>
            <a:pPr marL="0" indent="0">
              <a:buNone/>
            </a:pPr>
            <a:r>
              <a:rPr lang="pl-PL" sz="2300" dirty="0"/>
              <a:t>Rozwój </a:t>
            </a:r>
            <a:r>
              <a:rPr lang="pl-PL" sz="2300" dirty="0" err="1"/>
              <a:t>MaaS</a:t>
            </a:r>
            <a:r>
              <a:rPr lang="pl-PL" sz="2300" dirty="0"/>
              <a:t> usprawni zarówno poruszanie się po mieście, jak i przyczyni się do zmniejszenia presji na posiadanie własnych środków transportu.</a:t>
            </a:r>
          </a:p>
          <a:p>
            <a:pPr marL="0" indent="0">
              <a:buNone/>
            </a:pPr>
            <a:r>
              <a:rPr lang="en-US" sz="2300" b="1" dirty="0" err="1"/>
              <a:t>MAASiFiE</a:t>
            </a:r>
            <a:r>
              <a:rPr lang="pl-PL" sz="2300" b="1" dirty="0"/>
              <a:t> </a:t>
            </a:r>
            <a:r>
              <a:rPr lang="pl-PL" sz="2300" dirty="0"/>
              <a:t>- </a:t>
            </a:r>
            <a:r>
              <a:rPr lang="en-US" sz="2300" dirty="0"/>
              <a:t>Mobility As A Service For Linking Europe</a:t>
            </a:r>
            <a:r>
              <a:rPr lang="pl-PL" sz="2300" dirty="0"/>
              <a:t>:  </a:t>
            </a:r>
            <a:r>
              <a:rPr lang="en-US" sz="2300" dirty="0" err="1"/>
              <a:t>proje</a:t>
            </a:r>
            <a:r>
              <a:rPr lang="pl-PL" sz="2300" dirty="0"/>
              <a:t>k</a:t>
            </a:r>
            <a:r>
              <a:rPr lang="en-US" sz="2300" dirty="0"/>
              <a:t>t </a:t>
            </a:r>
            <a:r>
              <a:rPr lang="pl-PL" sz="2300" dirty="0"/>
              <a:t>s</a:t>
            </a:r>
            <a:r>
              <a:rPr lang="en-US" sz="2300" dirty="0" err="1"/>
              <a:t>finan</a:t>
            </a:r>
            <a:r>
              <a:rPr lang="pl-PL" sz="2300" dirty="0" err="1"/>
              <a:t>sowany</a:t>
            </a:r>
            <a:r>
              <a:rPr lang="pl-PL" sz="2300" dirty="0"/>
              <a:t> przez CEDR.*)  Realizacja:</a:t>
            </a:r>
            <a:r>
              <a:rPr lang="en-US" sz="2300" dirty="0"/>
              <a:t> 1</a:t>
            </a:r>
            <a:r>
              <a:rPr lang="pl-PL" sz="2300" dirty="0"/>
              <a:t>.06.</a:t>
            </a:r>
            <a:r>
              <a:rPr lang="en-US" sz="2300" dirty="0"/>
              <a:t>2015 – 31</a:t>
            </a:r>
            <a:r>
              <a:rPr lang="pl-PL" sz="2300" dirty="0"/>
              <a:t>.5.</a:t>
            </a:r>
            <a:r>
              <a:rPr lang="en-US" sz="2300" dirty="0"/>
              <a:t>2017</a:t>
            </a:r>
            <a:endParaRPr lang="pl-PL" sz="23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300" dirty="0"/>
              <a:t> Cel: </a:t>
            </a:r>
            <a:r>
              <a:rPr lang="en-US" sz="2300" dirty="0" err="1"/>
              <a:t>identif</a:t>
            </a:r>
            <a:r>
              <a:rPr lang="pl-PL" sz="2300" dirty="0" err="1"/>
              <a:t>ikacja</a:t>
            </a:r>
            <a:r>
              <a:rPr lang="pl-PL" sz="2300" dirty="0"/>
              <a:t> i analiza modeli </a:t>
            </a:r>
            <a:r>
              <a:rPr lang="pl-PL" sz="2300" dirty="0" err="1"/>
              <a:t>MaaS</a:t>
            </a:r>
            <a:r>
              <a:rPr lang="en-US" sz="2300" dirty="0"/>
              <a:t> </a:t>
            </a:r>
            <a:r>
              <a:rPr lang="pl-PL" sz="2300" dirty="0"/>
              <a:t>i opracowanie </a:t>
            </a:r>
            <a:r>
              <a:rPr lang="en-US" sz="2300" i="1" dirty="0"/>
              <a:t>Roadmap 2025 for </a:t>
            </a:r>
            <a:r>
              <a:rPr lang="en-US" sz="2300" i="1" dirty="0" err="1"/>
              <a:t>MaaS</a:t>
            </a:r>
            <a:r>
              <a:rPr lang="en-US" sz="2300" i="1" dirty="0"/>
              <a:t> in Europe</a:t>
            </a:r>
            <a:r>
              <a:rPr lang="en-US" sz="2300" dirty="0"/>
              <a:t>. </a:t>
            </a:r>
            <a:endParaRPr lang="pl-PL" sz="2300" dirty="0"/>
          </a:p>
          <a:p>
            <a:pPr marL="0" indent="0">
              <a:buNone/>
            </a:pPr>
            <a:r>
              <a:rPr lang="pl-PL" sz="2300" dirty="0"/>
              <a:t>*) CEDR - Conference of </a:t>
            </a:r>
            <a:r>
              <a:rPr lang="pl-PL" sz="2300" dirty="0" err="1"/>
              <a:t>European</a:t>
            </a:r>
            <a:r>
              <a:rPr lang="pl-PL" sz="2300" dirty="0"/>
              <a:t> Road Directors: 26 krajów europejskich, PL - GDDKiA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537708" y="6356351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7407" y="282321"/>
            <a:ext cx="7886700" cy="881744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/>
            </a:r>
            <a:br>
              <a:rPr lang="pl-PL" sz="3200" dirty="0"/>
            </a:br>
            <a:r>
              <a:rPr lang="pl-PL" sz="3600" dirty="0" err="1">
                <a:latin typeface="+mn-lt"/>
              </a:rPr>
              <a:t>MaaS</a:t>
            </a:r>
            <a:r>
              <a:rPr lang="pl-PL" sz="3600" dirty="0">
                <a:latin typeface="+mn-lt"/>
              </a:rPr>
              <a:t> – </a:t>
            </a:r>
            <a:r>
              <a:rPr lang="pl-PL" sz="3600" dirty="0" err="1">
                <a:latin typeface="+mn-lt"/>
              </a:rPr>
              <a:t>Mobility</a:t>
            </a:r>
            <a:r>
              <a:rPr lang="pl-PL" sz="3600" dirty="0">
                <a:latin typeface="+mn-lt"/>
              </a:rPr>
              <a:t> as a Service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4201" y="1267827"/>
            <a:ext cx="7253113" cy="48810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537708" y="6356351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2650" y="170413"/>
            <a:ext cx="7886700" cy="84814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Podsumowanie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918" y="1290918"/>
            <a:ext cx="10999694" cy="515470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pl-PL" sz="2100" dirty="0"/>
              <a:t>Planowanie zrównoważonej mobilności miejskiej uwzględnione jest w najważniejszych dokumentach strategicznych szczebla krajowego.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/>
            </a:pPr>
            <a:r>
              <a:rPr lang="pl-PL" sz="2100" dirty="0"/>
              <a:t>W wielu miastach, poza planami zrównoważonego rozwoju transportu zbiorowego,   zatwierdzono dokumenty precyzujące politykę transportową, w tym politykę zrównoważonej mobilności lub wydzielone dokumenty. Niekiedy występują trudności z akceptacją (wyzwanie).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 startAt="3"/>
            </a:pPr>
            <a:r>
              <a:rPr lang="pl-PL" sz="2100" dirty="0"/>
              <a:t>Istnieje możliwość współfinansowania inwestycji/działań na rzecz zrównoważonej mobilności ze środków unijnych. Uzależnione to jest często od istnienia/opracowania dokumentów planistycznych, obejmujących kwestie zrównoważonej mobilności (np. konieczność aktualizacji Planów Gospodarki Niskoemisyjnej, Strategii Zintegrowanych Inwestycji Terytorialnych, lub opracowanie dokumentu poświęconego planowaniu zrównoważonej mobilności miejskiej).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 startAt="3"/>
            </a:pPr>
            <a:r>
              <a:rPr lang="pl-PL" sz="2100" dirty="0"/>
              <a:t>Korzystne warunki dla opracowania  i  testowania nowych koncepcji  mobilności, organizacji transportu i logistyki stwarza, m.in.  unijny program Horizon 2020. Prace badawcze wspierać mogą/powinny biznes w tworzeniu i wdrażaniu innowacji. Jednym z efektów może być wzrost gospodarczy.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2000" dirty="0"/>
          </a:p>
          <a:p>
            <a:pPr marL="45720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1800" dirty="0"/>
              <a:t>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616819" y="6356352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9032" y="266828"/>
            <a:ext cx="7886700" cy="84814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Podsumowanie - 2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0965" y="1299882"/>
            <a:ext cx="10582835" cy="5239032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pl-PL" sz="2200" dirty="0"/>
              <a:t>Decyzje  dot. wprowadzania innowacyjnych rozwiązań powinny  być podejmowane biorąc pod uwagę  wyniki analizy kosztów (w tym zewnętrznych) i korzyści (w tym środowiskowych). Okres analizy powinien obejmować cały cykl życia danego rozwiązania.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 startAt="5"/>
            </a:pPr>
            <a:r>
              <a:rPr lang="pl-PL" sz="2200" dirty="0"/>
              <a:t>Szansą dla dalszego równoważenia mobilności miejskiej w Polsce jest stabilna i  mocna pozycja rynkowa miejskiego transportu publicznego. Wsparcia wymaga transport niezmotoryzowany, zarządzanie mobilnością i logistyka miejska.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 startAt="5"/>
            </a:pPr>
            <a:r>
              <a:rPr lang="pl-PL" sz="2200" dirty="0"/>
              <a:t>Warunkami sukcesu są: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l-PL" sz="2200" dirty="0"/>
              <a:t>współpraca i integracja działań w tym jednostek  samorządu terytorialnego wszystkich szczebli i międzysektorowa,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l-PL" sz="2200" dirty="0"/>
              <a:t>uzyskanie wsparcia społecznego (akceptacja),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l-PL" sz="2200" dirty="0"/>
              <a:t>modyfikacja podstaw prawnych, w tym dotyczących planowania przestrzennego oraz narzędzi finansowych (np. opłaty za korzystanie z dróg i parkingów),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l-PL" sz="2200" dirty="0"/>
              <a:t>monitorowanie realizacji planów.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600" dirty="0"/>
          </a:p>
          <a:p>
            <a:pPr marL="45720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AutoNum type="arabicPeriod"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l-PL" sz="1800" dirty="0"/>
              <a:t>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616819" y="6356352"/>
            <a:ext cx="30861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4489027" y="2430459"/>
            <a:ext cx="3100494" cy="1748303"/>
          </a:xfrm>
        </p:spPr>
        <p:txBody>
          <a:bodyPr>
            <a:normAutofit/>
          </a:bodyPr>
          <a:lstStyle/>
          <a:p>
            <a:pPr algn="ctr"/>
            <a:r>
              <a:rPr lang="pl-PL" sz="2800" i="1" dirty="0">
                <a:latin typeface="Arial Narrow" panose="020B0606020202030204" pitchFamily="34" charset="0"/>
              </a:rPr>
              <a:t>Dziękuję za uwagę!</a:t>
            </a:r>
            <a:br>
              <a:rPr lang="pl-PL" sz="2800" i="1" dirty="0">
                <a:latin typeface="Arial Narrow" panose="020B0606020202030204" pitchFamily="34" charset="0"/>
              </a:rPr>
            </a:br>
            <a:r>
              <a:rPr lang="pl-PL" sz="2400" i="1" dirty="0">
                <a:latin typeface="Arial Narrow" panose="020B0606020202030204" pitchFamily="34" charset="0"/>
              </a:rPr>
              <a:t/>
            </a:r>
            <a:br>
              <a:rPr lang="pl-PL" sz="2400" i="1" dirty="0">
                <a:latin typeface="Arial Narrow" panose="020B0606020202030204" pitchFamily="34" charset="0"/>
              </a:rPr>
            </a:br>
            <a:r>
              <a:rPr lang="pl-PL" sz="2000" i="1" dirty="0">
                <a:latin typeface="Arial Narrow" panose="020B0606020202030204" pitchFamily="34" charset="0"/>
              </a:rPr>
              <a:t>w.suchorzewski@il.pw.edu.pl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E6D4-F34A-445E-AF87-5523CF27864A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84" y="4264585"/>
            <a:ext cx="5686332" cy="1690736"/>
          </a:xfrm>
          <a:prstGeom prst="rect">
            <a:avLst/>
          </a:prstGeom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90" y="2532694"/>
            <a:ext cx="1229213" cy="1701694"/>
          </a:xfrm>
          <a:prstGeom prst="rect">
            <a:avLst/>
          </a:prstGeom>
        </p:spPr>
      </p:pic>
      <p:pic>
        <p:nvPicPr>
          <p:cNvPr id="9" name="Picture 14" descr="Obraz1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064" y="633286"/>
            <a:ext cx="1387741" cy="18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53" y="633286"/>
            <a:ext cx="3558774" cy="1869212"/>
          </a:xfrm>
          <a:prstGeom prst="rect">
            <a:avLst/>
          </a:prstGeom>
        </p:spPr>
      </p:pic>
      <p:pic>
        <p:nvPicPr>
          <p:cNvPr id="11" name="Picture 19" descr="S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9942" y="633286"/>
            <a:ext cx="3651016" cy="18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pliki/stacje/a18gu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16" y="2555100"/>
            <a:ext cx="2628900" cy="16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31" y="2502498"/>
            <a:ext cx="1519903" cy="1692680"/>
          </a:xfrm>
          <a:prstGeom prst="rect">
            <a:avLst/>
          </a:prstGeom>
        </p:spPr>
      </p:pic>
      <p:pic>
        <p:nvPicPr>
          <p:cNvPr id="14" name="Picture 18" descr="IMGP5261_edit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7" y="4264585"/>
            <a:ext cx="2904039" cy="16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6128" y="275319"/>
            <a:ext cx="7886700" cy="84318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Motoryzacja – </a:t>
            </a:r>
            <a:r>
              <a:rPr lang="pl-PL" sz="3600" dirty="0" err="1">
                <a:latin typeface="+mn-lt"/>
              </a:rPr>
              <a:t>sam.osob</a:t>
            </a:r>
            <a:r>
              <a:rPr lang="pl-PL" sz="3600" dirty="0">
                <a:latin typeface="+mn-lt"/>
              </a:rPr>
              <a:t>./1000mieszk</a:t>
            </a:r>
            <a:r>
              <a:rPr lang="pl-PL" sz="3600" dirty="0"/>
              <a:t>.</a:t>
            </a:r>
            <a:endParaRPr lang="pl-PL" sz="36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5313" y="1336773"/>
            <a:ext cx="11310730" cy="48757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	Europa					Miasta polskie – 2012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Źródło: GUS. Wskaźniki Zrównoważonego Rozwoju. Moduł krajowy</a:t>
            </a:r>
          </a:p>
          <a:p>
            <a:pPr marL="0" indent="0">
              <a:buNone/>
            </a:pPr>
            <a:r>
              <a:rPr lang="pl-PL" sz="1800" dirty="0"/>
              <a:t>*) 13,1% pojazdów pow. 30 lat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highlight>
                <a:srgbClr val="FFFF00"/>
              </a:highligh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97046"/>
              </p:ext>
            </p:extLst>
          </p:nvPr>
        </p:nvGraphicFramePr>
        <p:xfrm>
          <a:off x="1264022" y="1983269"/>
          <a:ext cx="407894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436">
                  <a:extLst>
                    <a:ext uri="{9D8B030D-6E8A-4147-A177-3AD203B41FA5}">
                      <a16:colId xmlns="" xmlns:a16="http://schemas.microsoft.com/office/drawing/2014/main" val="300152703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750349819"/>
                    </a:ext>
                  </a:extLst>
                </a:gridCol>
                <a:gridCol w="815788">
                  <a:extLst>
                    <a:ext uri="{9D8B030D-6E8A-4147-A177-3AD203B41FA5}">
                      <a16:colId xmlns="" xmlns:a16="http://schemas.microsoft.com/office/drawing/2014/main" val="840738132"/>
                    </a:ext>
                  </a:extLst>
                </a:gridCol>
                <a:gridCol w="833718">
                  <a:extLst>
                    <a:ext uri="{9D8B030D-6E8A-4147-A177-3AD203B41FA5}">
                      <a16:colId xmlns="" xmlns:a16="http://schemas.microsoft.com/office/drawing/2014/main" val="4047105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Kraj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54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Czechy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351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893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13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/>
                        <a:t>539*)</a:t>
                      </a:r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873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W. Brytania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74050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pl-PL" sz="2200" dirty="0"/>
                        <a:t>Węgry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86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pl-PL" sz="2200" dirty="0"/>
                        <a:t>Włochy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34521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60108"/>
              </p:ext>
            </p:extLst>
          </p:nvPr>
        </p:nvGraphicFramePr>
        <p:xfrm>
          <a:off x="7088092" y="1973270"/>
          <a:ext cx="3526119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014">
                  <a:extLst>
                    <a:ext uri="{9D8B030D-6E8A-4147-A177-3AD203B41FA5}">
                      <a16:colId xmlns="" xmlns:a16="http://schemas.microsoft.com/office/drawing/2014/main" val="1100875583"/>
                    </a:ext>
                  </a:extLst>
                </a:gridCol>
                <a:gridCol w="1497105">
                  <a:extLst>
                    <a:ext uri="{9D8B030D-6E8A-4147-A177-3AD203B41FA5}">
                      <a16:colId xmlns="" xmlns:a16="http://schemas.microsoft.com/office/drawing/2014/main" val="651195166"/>
                    </a:ext>
                  </a:extLst>
                </a:gridCol>
              </a:tblGrid>
              <a:tr h="425036">
                <a:tc>
                  <a:txBody>
                    <a:bodyPr/>
                    <a:lstStyle/>
                    <a:p>
                      <a:r>
                        <a:rPr lang="pl-PL" sz="2200" dirty="0"/>
                        <a:t>Miasto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s.o</a:t>
                      </a:r>
                      <a:r>
                        <a:rPr lang="pl-PL" dirty="0"/>
                        <a:t>./1000mk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326219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r>
                        <a:rPr lang="pl-PL" sz="2200" dirty="0"/>
                        <a:t>Białystok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3166213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r>
                        <a:rPr lang="pl-PL" sz="2200" dirty="0"/>
                        <a:t>Kraków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4807892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/>
                        <a:t>Sopot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7493565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/>
                        <a:t>Toruń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496641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r>
                        <a:rPr lang="pl-PL" sz="2200" dirty="0"/>
                        <a:t>Warszawa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989420"/>
                  </a:ext>
                </a:extLst>
              </a:tr>
              <a:tr h="425036">
                <a:tc>
                  <a:txBody>
                    <a:bodyPr/>
                    <a:lstStyle/>
                    <a:p>
                      <a:r>
                        <a:rPr lang="pl-PL" sz="2200" dirty="0"/>
                        <a:t>Zabrze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708058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6128" y="275319"/>
            <a:ext cx="7886700" cy="84318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Efekty </a:t>
            </a:r>
            <a:r>
              <a:rPr lang="pl-PL" sz="3600" dirty="0" err="1">
                <a:latin typeface="+mn-lt"/>
              </a:rPr>
              <a:t>suburbanizacji</a:t>
            </a:r>
            <a:r>
              <a:rPr lang="pl-PL" sz="3600" dirty="0">
                <a:latin typeface="+mn-lt"/>
              </a:rPr>
              <a:t> i zmotoryzowania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05313" y="1336773"/>
            <a:ext cx="11310730" cy="487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highlight>
                <a:srgbClr val="FFFF00"/>
              </a:highligh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45286" y="1337734"/>
            <a:ext cx="9411514" cy="496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prstClr val="black"/>
                </a:solidFill>
              </a:rPr>
              <a:t>Wzrost transportochłonności życia i gospodarki: </a:t>
            </a:r>
            <a:r>
              <a:rPr lang="pl-PL" sz="2800" dirty="0" err="1">
                <a:solidFill>
                  <a:prstClr val="black"/>
                </a:solidFill>
              </a:rPr>
              <a:t>osobokm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r>
              <a:rPr lang="pl-PL" sz="2800" dirty="0" err="1">
                <a:solidFill>
                  <a:prstClr val="black"/>
                </a:solidFill>
              </a:rPr>
              <a:t>pasażerokm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r>
              <a:rPr lang="pl-PL" sz="2800" dirty="0" err="1">
                <a:solidFill>
                  <a:prstClr val="black"/>
                </a:solidFill>
              </a:rPr>
              <a:t>samochodokm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r>
              <a:rPr lang="pl-PL" sz="2800" dirty="0" err="1">
                <a:solidFill>
                  <a:prstClr val="black"/>
                </a:solidFill>
              </a:rPr>
              <a:t>tonokm</a:t>
            </a:r>
            <a:r>
              <a:rPr lang="pl-PL" sz="2800" dirty="0">
                <a:solidFill>
                  <a:prstClr val="black"/>
                </a:solidFill>
              </a:rPr>
              <a:t>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prstClr val="black"/>
                </a:solidFill>
              </a:rPr>
              <a:t>Wzrost motoryzacji </a:t>
            </a:r>
            <a:r>
              <a:rPr lang="pl-PL" sz="2800" dirty="0">
                <a:solidFill>
                  <a:prstClr val="black"/>
                </a:solidFill>
                <a:sym typeface="Wingdings" panose="05000000000000000000" pitchFamily="2" charset="2"/>
              </a:rPr>
              <a:t> wzrost </a:t>
            </a:r>
            <a:r>
              <a:rPr lang="pl-PL" sz="2800" dirty="0">
                <a:solidFill>
                  <a:prstClr val="black"/>
                </a:solidFill>
              </a:rPr>
              <a:t>udziału transportu drogowego     w przewozach osób i ładunków: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zatłoczenie dróg i parkingów,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wzrost zużycia energii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</a:rPr>
              <a:t>wzrost  zanieczyszczenia środowiska naturalnego                         i cywilizacyjnego *).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prstClr val="black"/>
                </a:solidFill>
              </a:rPr>
              <a:t>*) W miastach UE transport odpowiada za 40% emisji CO2eq  oraz za 70% innych zanieczyszczeń </a:t>
            </a:r>
          </a:p>
        </p:txBody>
      </p:sp>
    </p:spTree>
    <p:extLst>
      <p:ext uri="{BB962C8B-B14F-4D97-AF65-F5344CB8AC3E}">
        <p14:creationId xmlns:p14="http://schemas.microsoft.com/office/powerpoint/2010/main" val="21766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400">
              <a:latin typeface="Times New Roman" panose="02020603050405020304" pitchFamily="18" charset="0"/>
            </a:endParaRPr>
          </a:p>
        </p:txBody>
      </p:sp>
      <p:sp>
        <p:nvSpPr>
          <p:cNvPr id="717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C99BEF8-580B-4DE2-BE48-9CA9881F52E4}" type="slidenum">
              <a:rPr lang="pl-PL" altLang="pl-PL" sz="14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297683"/>
            <a:ext cx="7772400" cy="8100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600" dirty="0">
                <a:latin typeface="+mn-lt"/>
              </a:rPr>
              <a:t>Miasta - transport jako problem 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953" y="1336408"/>
            <a:ext cx="11019927" cy="48834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Transport  jednym z głównych problemów miast, zwłaszcza dużych; </a:t>
            </a:r>
            <a:endParaRPr lang="pl-PL" altLang="pl-PL" dirty="0" smtClean="0"/>
          </a:p>
          <a:p>
            <a:pPr marL="27305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pl-PL" altLang="pl-PL" dirty="0" smtClean="0"/>
              <a:t>w </a:t>
            </a:r>
            <a:r>
              <a:rPr lang="pl-PL" altLang="pl-PL" dirty="0"/>
              <a:t>badaniach opinii publicznej coraz częściej uznawany jako problem nr 1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Główny powód: zatłoczenie dróg i parkingów, nie jakość transportu publicznego (TP) i zanieczyszczenie środowiska !!!?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Społeczeństwo i media żądają </a:t>
            </a:r>
            <a:r>
              <a:rPr lang="pl-PL" altLang="pl-PL" b="1" dirty="0"/>
              <a:t>rozwiązania problemu ZATŁOCZENIA, rzadziej poprawy jakości środowiska, wyjątkiem hałas 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W raportach ONZ  i unijnych </a:t>
            </a:r>
            <a:r>
              <a:rPr lang="pl-PL" altLang="pl-PL" b="1" dirty="0"/>
              <a:t>miasta polskie oceniane pozytywnie</a:t>
            </a:r>
            <a:r>
              <a:rPr lang="pl-PL" altLang="pl-PL" dirty="0"/>
              <a:t>, m.in. ze względu na to, że - mimo bardzo wysokich wskaźników motoryzacji – </a:t>
            </a:r>
            <a:r>
              <a:rPr lang="pl-PL" altLang="pl-PL" b="1" dirty="0"/>
              <a:t>udział transportu publicznego w przewozach jest wciąż wyższy niż w miastach Europy Zachodniej.    </a:t>
            </a:r>
          </a:p>
          <a:p>
            <a:pPr eaLnBrk="1" hangingPunct="1">
              <a:lnSpc>
                <a:spcPct val="90000"/>
              </a:lnSpc>
            </a:pPr>
            <a:endParaRPr lang="pl-PL" altLang="pl-PL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79175" y="365083"/>
            <a:ext cx="9305365" cy="6316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latin typeface="+mn-lt"/>
              </a:rPr>
              <a:t>Udział transportu publicznego w przewozach</a:t>
            </a:r>
            <a:r>
              <a:rPr lang="pl-PL" sz="3200" dirty="0">
                <a:latin typeface="+mn-lt"/>
              </a:rPr>
              <a:t/>
            </a:r>
            <a:br>
              <a:rPr lang="pl-PL" sz="3200" dirty="0">
                <a:latin typeface="+mn-lt"/>
              </a:rPr>
            </a:br>
            <a:r>
              <a:rPr lang="pl-PL" sz="2000" dirty="0"/>
              <a:t>źródło: http://www.eltis.org/discover/facts-figures/tems-modal-split-tool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16899"/>
              </p:ext>
            </p:extLst>
          </p:nvPr>
        </p:nvGraphicFramePr>
        <p:xfrm>
          <a:off x="1663504" y="1285910"/>
          <a:ext cx="7675449" cy="4911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9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2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48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Miasto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Rok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mieszkańców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(tys.)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Udział TP %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2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Wszystkie podróże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Podróże </a:t>
                      </a:r>
                      <a:r>
                        <a:rPr lang="pl-PL" sz="1600" dirty="0" err="1">
                          <a:effectLst/>
                        </a:rPr>
                        <a:t>niepiesze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Berlin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3500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Bolonia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373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Bruksela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Budapeszt 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1744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Gdynia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247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Helsinki 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613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Kopenhaga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591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Kraków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761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effectLst/>
                        </a:rPr>
                        <a:t>50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Malmo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Porto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238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Wiedeń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1797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Warszawa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1735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57 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trzałka w lewo 1"/>
          <p:cNvSpPr/>
          <p:nvPr/>
        </p:nvSpPr>
        <p:spPr>
          <a:xfrm>
            <a:off x="9438173" y="5926243"/>
            <a:ext cx="423510" cy="1153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7125" y="3591359"/>
            <a:ext cx="445047" cy="1524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8173" y="4563827"/>
            <a:ext cx="445047" cy="152413"/>
          </a:xfrm>
          <a:prstGeom prst="rect">
            <a:avLst/>
          </a:prstGeom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EB44-D122-470E-A376-875817B40AF2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99" y="200370"/>
            <a:ext cx="9314329" cy="89332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Terminologia: transport publiczny czy zbiorowy?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9235" y="1480107"/>
            <a:ext cx="10524565" cy="53778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Termin „transport publiczny” używany jest najczęściej, jako skrót terminu „publiczny transport zbiorowy”, zdefiniowanego w ustawie z dnia 16 grudnia 2010 r. 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„</a:t>
            </a:r>
            <a:r>
              <a:rPr lang="pl-PL" sz="2400" b="1" dirty="0"/>
              <a:t>Publiczny transport zbiorowy </a:t>
            </a:r>
            <a:r>
              <a:rPr lang="pl-PL" sz="2400" dirty="0"/>
              <a:t>może odbywać się w Polsce na podstawie: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umowy o świadczenie usług w zakresie publicznego transportu zbiorowego pomiędzy organizatorem a operatorem,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potwierdzenia zgłoszenia przewozu lub decyzji o przyznaniu otwartego dostępu”.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Usługi świadczą </a:t>
            </a:r>
            <a:r>
              <a:rPr lang="pl-PL" sz="2400" b="1" dirty="0"/>
              <a:t>operatorzy i przewoźnicy.”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W wielu dokumentach używany jest termin</a:t>
            </a:r>
            <a:r>
              <a:rPr lang="pl-PL" sz="2400" b="1" dirty="0"/>
              <a:t> „transport zbiorowy”</a:t>
            </a:r>
            <a:r>
              <a:rPr lang="pl-PL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Ze względu na zróżnicowane definicje podróży pieszej – bardziej miarodajne są wskaźniki udziału transportu publicznego w podróżach </a:t>
            </a:r>
            <a:r>
              <a:rPr lang="pl-PL" sz="2400" dirty="0" err="1"/>
              <a:t>niepieszych</a:t>
            </a:r>
            <a:endParaRPr lang="pl-PL" sz="2400" dirty="0"/>
          </a:p>
          <a:p>
            <a:pPr marL="0" indent="0">
              <a:spcBef>
                <a:spcPts val="0"/>
              </a:spcBef>
              <a:buNone/>
            </a:pPr>
            <a:endParaRPr lang="pl-PL" sz="1600" b="1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4215268" y="6356352"/>
            <a:ext cx="376146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EB44-D122-470E-A376-875817B40AF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99" y="200370"/>
            <a:ext cx="9314329" cy="89332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Wyzwania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9235" y="1480107"/>
            <a:ext cx="10524565" cy="537789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</a:rPr>
              <a:t>Główne wyzwanie – jak zredukować niekorzystne skutki procesów rozwojowych dla transportu w miastach </a:t>
            </a:r>
          </a:p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</a:rPr>
              <a:t>Jedno z rozwiązań - </a:t>
            </a:r>
            <a:r>
              <a:rPr lang="pl-PL" b="1" dirty="0">
                <a:solidFill>
                  <a:prstClr val="black"/>
                </a:solidFill>
              </a:rPr>
              <a:t>równoważenie mobilności miejskiej   </a:t>
            </a:r>
          </a:p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</a:rPr>
              <a:t>Dylematy/wyzwania:  </a:t>
            </a:r>
          </a:p>
          <a:p>
            <a:pPr lvl="0"/>
            <a:r>
              <a:rPr lang="pl-PL" b="1" dirty="0">
                <a:solidFill>
                  <a:prstClr val="black"/>
                </a:solidFill>
              </a:rPr>
              <a:t>równoważenie mobilności</a:t>
            </a:r>
            <a:r>
              <a:rPr lang="pl-PL" i="1" dirty="0">
                <a:solidFill>
                  <a:prstClr val="black"/>
                </a:solidFill>
              </a:rPr>
              <a:t>: </a:t>
            </a:r>
            <a:r>
              <a:rPr lang="pl-PL" dirty="0">
                <a:solidFill>
                  <a:prstClr val="black"/>
                </a:solidFill>
              </a:rPr>
              <a:t>jak rozumieć? czy obejmuje ono także transport ładunków/logistykę?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wybór optymalnych/racjonalnych działań?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jak uzyskać akceptację społeczną i polityczną?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EB44-D122-470E-A376-875817B40AF2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7" y="286112"/>
            <a:ext cx="481192" cy="4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5451" y="286112"/>
            <a:ext cx="432181" cy="4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3579</Words>
  <Application>Microsoft Office PowerPoint</Application>
  <PresentationFormat>Niestandardowy</PresentationFormat>
  <Paragraphs>482</Paragraphs>
  <Slides>38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Zrównoważona mobilność miejska –  wyzwania i szanse dla miast i ich obszarów funkcjonalnych </vt:lpstr>
      <vt:lpstr>Plan</vt:lpstr>
      <vt:lpstr>Procesy rozwojowe</vt:lpstr>
      <vt:lpstr>Motoryzacja – sam.osob./1000mieszk.</vt:lpstr>
      <vt:lpstr>Efekty suburbanizacji i zmotoryzowania </vt:lpstr>
      <vt:lpstr>Miasta - transport jako problem  </vt:lpstr>
      <vt:lpstr>Udział transportu publicznego w przewozach źródło: http://www.eltis.org/discover/facts-figures/tems-modal-split-tool</vt:lpstr>
      <vt:lpstr>Terminologia: transport publiczny czy zbiorowy?</vt:lpstr>
      <vt:lpstr>Wyzwania</vt:lpstr>
      <vt:lpstr>Równoważenie mobilności</vt:lpstr>
      <vt:lpstr>Wagi grup kryteriów - przykład</vt:lpstr>
      <vt:lpstr>Cele polityki zrównoważonej mobilności – EU </vt:lpstr>
      <vt:lpstr>SUMP  - Planowanie zrównoważonej  mobilności   miejskiej  - UE </vt:lpstr>
      <vt:lpstr>Polityka Państwa - KPZK</vt:lpstr>
      <vt:lpstr>Strategia Rozwoju Transportu 2013</vt:lpstr>
      <vt:lpstr>Krajowa Polityka Miejska *) 4.1. Kształtowanie przestrzeni  4.1.2. Kierunki działań – cd.</vt:lpstr>
      <vt:lpstr>Krajowa Polityka Miejska  4.1. Kształtowanie przestrzeni  4.1.2. Kierunki działań cd.</vt:lpstr>
      <vt:lpstr>Krajowa Polityka Miejska  4.2. Transport i mobilność miejska</vt:lpstr>
      <vt:lpstr>STRATEGIA NA RZECZ ODPOWIEDZIALNEGO ROZWOJU do roku 2020 (z perspektywą do 2030 r.) R.M. 14.02.2017</vt:lpstr>
      <vt:lpstr>STRATEGIA NA RZECZ ODPOWIEDZIALNEGO ROZWOJU do roku 2020 (z perspektywą do 2030 r.)</vt:lpstr>
      <vt:lpstr>STRATEGIA NA RZECZ ODPOWIEDZIALNEGO ROZWOJU do roku 2020 (z perspektywą do 2030 r.)</vt:lpstr>
      <vt:lpstr>Kraków</vt:lpstr>
      <vt:lpstr>Warszawa </vt:lpstr>
      <vt:lpstr>Warszawska  Polityka Mobilności - projekt </vt:lpstr>
      <vt:lpstr>Gdynia</vt:lpstr>
      <vt:lpstr>Wrocławska Polityka Mobilności</vt:lpstr>
      <vt:lpstr>Wrocławska Polityka Mobilności</vt:lpstr>
      <vt:lpstr>Regionalne Programy Operacyjne</vt:lpstr>
      <vt:lpstr> RPO/ZIT/POIŚ – przykład  Warszawa/Mazowsze   </vt:lpstr>
      <vt:lpstr>Miasta polskie w projektach unijnych</vt:lpstr>
      <vt:lpstr> Horizon 2020  - Transport B&amp;R </vt:lpstr>
      <vt:lpstr>Horizon 2020 - Wybrane projekty/działania UE   dot.  transportu w miastach </vt:lpstr>
      <vt:lpstr>Horizon 2020 - Wybrane projekty/działania UE   dot.  transportu w miastach  - 2</vt:lpstr>
      <vt:lpstr> MaaS – Mobility as a Service </vt:lpstr>
      <vt:lpstr> MaaS – Mobility as a Service </vt:lpstr>
      <vt:lpstr>Podsumowanie </vt:lpstr>
      <vt:lpstr>Podsumowanie - 2 </vt:lpstr>
      <vt:lpstr>Dziękuję za uwagę!  w.suchorzewski@il.pw.edu.pl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Sabina2015</dc:creator>
  <cp:lastModifiedBy>Kamil</cp:lastModifiedBy>
  <cp:revision>96</cp:revision>
  <dcterms:created xsi:type="dcterms:W3CDTF">2017-06-01T18:19:28Z</dcterms:created>
  <dcterms:modified xsi:type="dcterms:W3CDTF">2017-06-13T08:17:57Z</dcterms:modified>
</cp:coreProperties>
</file>