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154" r:id="rId2"/>
    <p:sldId id="908" r:id="rId3"/>
    <p:sldId id="1104" r:id="rId4"/>
    <p:sldId id="1106" r:id="rId5"/>
    <p:sldId id="928" r:id="rId6"/>
    <p:sldId id="1086" r:id="rId7"/>
    <p:sldId id="1107" r:id="rId8"/>
    <p:sldId id="739" r:id="rId9"/>
    <p:sldId id="932" r:id="rId10"/>
    <p:sldId id="1155" r:id="rId11"/>
    <p:sldId id="1156" r:id="rId12"/>
    <p:sldId id="1081" r:id="rId13"/>
    <p:sldId id="1096" r:id="rId14"/>
    <p:sldId id="1157" r:id="rId15"/>
    <p:sldId id="1095" r:id="rId16"/>
    <p:sldId id="1097" r:id="rId17"/>
    <p:sldId id="1098" r:id="rId18"/>
    <p:sldId id="1099" r:id="rId19"/>
    <p:sldId id="1137" r:id="rId20"/>
    <p:sldId id="1158" r:id="rId21"/>
    <p:sldId id="1152" r:id="rId22"/>
    <p:sldId id="1151" r:id="rId23"/>
    <p:sldId id="1159" r:id="rId24"/>
    <p:sldId id="1003" r:id="rId25"/>
    <p:sldId id="775" r:id="rId26"/>
  </p:sldIdLst>
  <p:sldSz cx="9144000" cy="6858000" type="screen4x3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7" autoAdjust="0"/>
    <p:restoredTop sz="94654" autoAdjust="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91" d="100"/>
          <a:sy n="91" d="100"/>
        </p:scale>
        <p:origin x="-277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99" tIns="45700" rIns="91399" bIns="4570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399" tIns="45700" rIns="91399" bIns="4570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399" tIns="45700" rIns="91399" bIns="4570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wrap="square" lIns="91399" tIns="45700" rIns="91399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B0A215F-D23B-4F9E-A8EB-3B8D49A44BC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37804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99" tIns="45700" rIns="91399" bIns="4570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399" tIns="45700" rIns="91399" bIns="4570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9" tIns="45700" rIns="91399" bIns="4570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399" tIns="45700" rIns="91399" bIns="4570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399" tIns="45700" rIns="91399" bIns="4570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wrap="square" lIns="91399" tIns="45700" rIns="91399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6A805EC-0BDE-4761-AD91-1EFBD3E198E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3515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87C6C7-D023-41D1-B577-A426B4F6BC6D}" type="slidenum">
              <a:rPr lang="pl-PL"/>
              <a:pPr/>
              <a:t>1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92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CBCFC0-EBD3-4387-9866-5D73009DA8D7}" type="slidenum">
              <a:rPr lang="pl-PL"/>
              <a:pPr/>
              <a:t>2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01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CBCFC0-EBD3-4387-9866-5D73009DA8D7}" type="slidenum">
              <a:rPr lang="pl-PL"/>
              <a:pPr/>
              <a:t>21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01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F8EE-2D26-46D9-8B66-6303EDAF52EF}" type="datetimeFigureOut">
              <a:rPr lang="pl-PL"/>
              <a:pPr>
                <a:defRPr/>
              </a:pPr>
              <a:t>12.12.2016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7E6BB-67B0-485F-8D1C-3D184C54E11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D70A-CD07-4414-953F-578C1B6E2B9C}" type="datetimeFigureOut">
              <a:rPr lang="pl-PL"/>
              <a:pPr>
                <a:defRPr/>
              </a:pPr>
              <a:t>12.12.2016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C6D1E-A058-4E74-B508-63B7C4AF0A8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30D6-8C04-4720-83A2-1BD87DB568D2}" type="datetimeFigureOut">
              <a:rPr lang="pl-PL"/>
              <a:pPr>
                <a:defRPr/>
              </a:pPr>
              <a:t>12.12.2016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9EEE3-F3D8-4612-92DC-B795B95207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FEE8-3A40-45D0-816B-B71106FB2222}" type="datetimeFigureOut">
              <a:rPr lang="pl-PL"/>
              <a:pPr>
                <a:defRPr/>
              </a:pPr>
              <a:t>12.12.2016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402A9-DE6C-4A16-AC64-724FB675420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E933-4CCB-4FCF-957F-0500CEC80277}" type="datetimeFigureOut">
              <a:rPr lang="pl-PL"/>
              <a:pPr>
                <a:defRPr/>
              </a:pPr>
              <a:t>12.12.2016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69397-F4C2-4F71-B398-DCD74139928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06C2-9F16-483D-B660-D8484DE2EBC1}" type="datetimeFigureOut">
              <a:rPr lang="pl-PL"/>
              <a:pPr>
                <a:defRPr/>
              </a:pPr>
              <a:t>12.12.2016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F40A3-288D-4DFB-A271-8A8111AC1B2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689B-079F-416B-AF17-C051EC43B7C3}" type="datetimeFigureOut">
              <a:rPr lang="pl-PL"/>
              <a:pPr>
                <a:defRPr/>
              </a:pPr>
              <a:t>12.12.2016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0AF3-87EA-4541-8C3D-5FC0575CAD3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3AD4B-981C-4E09-AF24-3A0A12043AC3}" type="datetimeFigureOut">
              <a:rPr lang="pl-PL"/>
              <a:pPr>
                <a:defRPr/>
              </a:pPr>
              <a:t>12.12.2016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FB74-0889-4DBA-8B64-1F2F8FF8D31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43A2-CE5E-41B7-B345-9191C5DC6A3C}" type="datetimeFigureOut">
              <a:rPr lang="pl-PL"/>
              <a:pPr>
                <a:defRPr/>
              </a:pPr>
              <a:t>12.12.2016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B1976-66DE-4CEF-9A9B-62B64D9CF50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5614-BEB4-4353-9D07-B4CC49453023}" type="datetimeFigureOut">
              <a:rPr lang="pl-PL"/>
              <a:pPr>
                <a:defRPr/>
              </a:pPr>
              <a:t>12.12.2016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4E1F1-12D8-4400-B040-C4DBED3B81D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419B-33A2-41BE-86D3-8B3FA4BA628C}" type="datetimeFigureOut">
              <a:rPr lang="pl-PL"/>
              <a:pPr>
                <a:defRPr/>
              </a:pPr>
              <a:t>12.12.2016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07A97-C513-43A3-AB87-553A8CC7AE2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F1D489-4806-4CCA-B92F-FA0D229FF2EC}" type="datetimeFigureOut">
              <a:rPr lang="pl-PL"/>
              <a:pPr>
                <a:defRPr/>
              </a:pPr>
              <a:t>12.12.2016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C201B8A-A771-4180-A6AE-D0AFFDBFC699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6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31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PROGRAMY@ZBP.P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7.emf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Documents and Settings\MICHAL\Moje dokumenty\_Aktualne promocyjne\logotypy małe\Logo_KPK_k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4664"/>
            <a:ext cx="4939445" cy="4817420"/>
          </a:xfrm>
          <a:prstGeom prst="rect">
            <a:avLst/>
          </a:prstGeom>
          <a:noFill/>
        </p:spPr>
      </p:pic>
      <p:sp>
        <p:nvSpPr>
          <p:cNvPr id="4105" name="Prostokąt 12"/>
          <p:cNvSpPr>
            <a:spLocks noChangeArrowheads="1"/>
          </p:cNvSpPr>
          <p:nvPr/>
        </p:nvSpPr>
        <p:spPr bwMode="auto">
          <a:xfrm>
            <a:off x="395536" y="813128"/>
            <a:ext cx="396044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  <a:latin typeface="Century Gothic" pitchFamily="34" charset="0"/>
              </a:rPr>
              <a:t>Preferencyjne </a:t>
            </a:r>
            <a:r>
              <a:rPr lang="pl-PL" sz="3200" b="1" dirty="0">
                <a:solidFill>
                  <a:srgbClr val="C00000"/>
                </a:solidFill>
                <a:latin typeface="Century Gothic" pitchFamily="34" charset="0"/>
              </a:rPr>
              <a:t>finansowanie dla </a:t>
            </a:r>
            <a:r>
              <a:rPr lang="pl-PL" sz="3200" b="1" dirty="0" smtClean="0">
                <a:solidFill>
                  <a:srgbClr val="C00000"/>
                </a:solidFill>
                <a:latin typeface="Century Gothic" pitchFamily="34" charset="0"/>
              </a:rPr>
              <a:t>przedsiębiorców </a:t>
            </a:r>
            <a:br>
              <a:rPr lang="pl-PL" sz="32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3200" b="1" dirty="0" smtClean="0">
                <a:solidFill>
                  <a:srgbClr val="C00000"/>
                </a:solidFill>
                <a:latin typeface="Century Gothic" pitchFamily="34" charset="0"/>
              </a:rPr>
              <a:t>w </a:t>
            </a:r>
            <a:r>
              <a:rPr lang="pl-PL" sz="3200" b="1" dirty="0">
                <a:solidFill>
                  <a:srgbClr val="C00000"/>
                </a:solidFill>
                <a:latin typeface="Century Gothic" pitchFamily="34" charset="0"/>
              </a:rPr>
              <a:t>programach ramowych UE</a:t>
            </a:r>
            <a:endParaRPr lang="pl-PL" sz="1600" b="1" dirty="0" smtClean="0">
              <a:latin typeface="Century Gothic" pitchFamily="34" charset="0"/>
            </a:endParaRPr>
          </a:p>
          <a:p>
            <a:endParaRPr lang="pl-PL" sz="1600" b="1" dirty="0" smtClean="0">
              <a:latin typeface="Century Gothic" pitchFamily="34" charset="0"/>
            </a:endParaRPr>
          </a:p>
          <a:p>
            <a:r>
              <a:rPr lang="pl-PL" sz="1600" b="1" dirty="0" smtClean="0">
                <a:latin typeface="Century Gothic" pitchFamily="34" charset="0"/>
              </a:rPr>
              <a:t>Robert </a:t>
            </a:r>
            <a:r>
              <a:rPr lang="pl-PL" sz="1600" b="1" dirty="0" err="1" smtClean="0">
                <a:latin typeface="Century Gothic" pitchFamily="34" charset="0"/>
              </a:rPr>
              <a:t>Rasiński</a:t>
            </a:r>
            <a:endParaRPr lang="pl-PL" sz="1600" b="1" dirty="0" smtClean="0">
              <a:latin typeface="Century Gothic" pitchFamily="34" charset="0"/>
            </a:endParaRPr>
          </a:p>
          <a:p>
            <a:r>
              <a:rPr lang="pl-PL" sz="1600" b="1" dirty="0" smtClean="0">
                <a:latin typeface="Century Gothic" pitchFamily="34" charset="0"/>
              </a:rPr>
              <a:t>Krajowy </a:t>
            </a:r>
            <a:r>
              <a:rPr lang="pl-PL" sz="1600" b="1" dirty="0" smtClean="0">
                <a:latin typeface="Century Gothic" pitchFamily="34" charset="0"/>
              </a:rPr>
              <a:t>Punkt Kontaktowy </a:t>
            </a:r>
            <a:br>
              <a:rPr lang="pl-PL" sz="1600" b="1" dirty="0" smtClean="0">
                <a:latin typeface="Century Gothic" pitchFamily="34" charset="0"/>
              </a:rPr>
            </a:br>
            <a:r>
              <a:rPr lang="pl-PL" sz="1600" b="1" dirty="0" smtClean="0">
                <a:latin typeface="Century Gothic" pitchFamily="34" charset="0"/>
              </a:rPr>
              <a:t>ds. Instrumentów Finansowych</a:t>
            </a:r>
            <a:br>
              <a:rPr lang="pl-PL" sz="1600" b="1" dirty="0" smtClean="0">
                <a:latin typeface="Century Gothic" pitchFamily="34" charset="0"/>
              </a:rPr>
            </a:br>
            <a:r>
              <a:rPr lang="pl-PL" sz="1600" b="1" dirty="0" smtClean="0">
                <a:latin typeface="Century Gothic" pitchFamily="34" charset="0"/>
              </a:rPr>
              <a:t>Programów Unii </a:t>
            </a:r>
            <a:r>
              <a:rPr lang="pl-PL" sz="1600" b="1" dirty="0" smtClean="0">
                <a:latin typeface="Century Gothic" pitchFamily="34" charset="0"/>
              </a:rPr>
              <a:t>Europejskiej</a:t>
            </a:r>
          </a:p>
          <a:p>
            <a:endParaRPr lang="pl-PL" sz="1600" b="1" dirty="0" smtClean="0">
              <a:latin typeface="Century Gothic" pitchFamily="34" charset="0"/>
            </a:endParaRPr>
          </a:p>
          <a:p>
            <a:r>
              <a:rPr lang="pl-PL" sz="1600" b="1" dirty="0" smtClean="0">
                <a:latin typeface="Century Gothic" pitchFamily="34" charset="0"/>
              </a:rPr>
              <a:t>Poznań, 14.12.2016 </a:t>
            </a:r>
            <a:r>
              <a:rPr lang="pl-PL" sz="1600" b="1" dirty="0" smtClean="0">
                <a:latin typeface="Century Gothic" pitchFamily="34" charset="0"/>
              </a:rPr>
              <a:t>r.</a:t>
            </a:r>
          </a:p>
        </p:txBody>
      </p:sp>
      <p:pic>
        <p:nvPicPr>
          <p:cNvPr id="14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949280"/>
            <a:ext cx="945101" cy="70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021288"/>
            <a:ext cx="883734" cy="60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877272"/>
            <a:ext cx="765903" cy="7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6021288"/>
            <a:ext cx="765903" cy="64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6021288"/>
            <a:ext cx="589156" cy="625018"/>
          </a:xfrm>
          <a:prstGeom prst="rect">
            <a:avLst/>
          </a:prstGeom>
          <a:noFill/>
        </p:spPr>
      </p:pic>
      <p:pic>
        <p:nvPicPr>
          <p:cNvPr id="19" name="Obraz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5949280"/>
            <a:ext cx="706988" cy="7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MICHAL\Moje dokumenty\Moje obrazy\Kreatywna Europ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6021288"/>
            <a:ext cx="730882" cy="648072"/>
          </a:xfrm>
          <a:prstGeom prst="rect">
            <a:avLst/>
          </a:prstGeom>
          <a:noFill/>
        </p:spPr>
      </p:pic>
      <p:pic>
        <p:nvPicPr>
          <p:cNvPr id="21" name="Picture 2" descr="C:\Documents and Settings\MICHAL\Moje dokumenty\Moje obrazy\junckerPL_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6021288"/>
            <a:ext cx="1224136" cy="662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04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0898" y="5534931"/>
            <a:ext cx="1364389" cy="112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>
          <a:xfrm>
            <a:off x="767737" y="1866537"/>
            <a:ext cx="7506149" cy="372664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77"/>
              </a:spcBef>
              <a:buNone/>
            </a:pPr>
            <a:r>
              <a:rPr lang="pl-PL" sz="1887" b="1" dirty="0">
                <a:latin typeface="Century Gothic" pitchFamily="34" charset="0"/>
              </a:rPr>
              <a:t>Główne korzyści dla przedsiębiorców:</a:t>
            </a:r>
            <a:endParaRPr lang="pl-PL" sz="1887" dirty="0">
              <a:latin typeface="Century Gothic" pitchFamily="34" charset="0"/>
            </a:endParaRP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brak lub niższe wymagane zabezpieczenia 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brak lub niższy wymagany wkład własny 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wyższa kwota, wydłużony okres finansowania 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obniżenie marży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usługi dodatkowe (doradztwo)</a:t>
            </a:r>
          </a:p>
          <a:p>
            <a:pPr>
              <a:spcBef>
                <a:spcPts val="755"/>
              </a:spcBef>
              <a:buNone/>
            </a:pPr>
            <a:r>
              <a:rPr lang="pl-PL" sz="1887" b="1" dirty="0">
                <a:latin typeface="Century Gothic" pitchFamily="34" charset="0"/>
              </a:rPr>
              <a:t>Ponadto:</a:t>
            </a:r>
          </a:p>
          <a:p>
            <a:pPr>
              <a:spcBef>
                <a:spcPts val="755"/>
              </a:spcBef>
            </a:pPr>
            <a:r>
              <a:rPr lang="pl-PL" sz="1887" dirty="0">
                <a:latin typeface="Century Gothic" pitchFamily="34" charset="0"/>
              </a:rPr>
              <a:t>brak statusu i obciążeń pomocy publicznej</a:t>
            </a:r>
            <a:endParaRPr lang="pl-PL" sz="1887" b="1" dirty="0">
              <a:latin typeface="Century Gothic" pitchFamily="34" charset="0"/>
            </a:endParaRP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proste procedury: finansowanie ze wsparciem UE jest dostępne bez wniosków unijnych, terminów i kolejek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oferta łatwo dostępna (cała Polska, kilka tys. placówek)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duży wybór i szeroka gama uruchomionych instrumentów</a:t>
            </a:r>
          </a:p>
        </p:txBody>
      </p:sp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665" y="507871"/>
            <a:ext cx="2643338" cy="123906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767736" y="915471"/>
            <a:ext cx="5366730" cy="44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265" b="1" dirty="0">
                <a:solidFill>
                  <a:srgbClr val="C00000"/>
                </a:solidFill>
                <a:latin typeface="Century Gothic" pitchFamily="34" charset="0"/>
              </a:rPr>
              <a:t>Na czym polega wsparcie?</a:t>
            </a:r>
          </a:p>
        </p:txBody>
      </p:sp>
    </p:spTree>
    <p:extLst>
      <p:ext uri="{BB962C8B-B14F-4D97-AF65-F5344CB8AC3E}">
        <p14:creationId xmlns:p14="http://schemas.microsoft.com/office/powerpoint/2010/main" val="29529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767736" y="575802"/>
            <a:ext cx="5298796" cy="96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887" b="1" dirty="0">
                <a:solidFill>
                  <a:srgbClr val="C00000"/>
                </a:solidFill>
                <a:latin typeface="Century Gothic" pitchFamily="34" charset="0"/>
              </a:rPr>
              <a:t>Preferencyjne finansowanie </a:t>
            </a:r>
            <a:br>
              <a:rPr lang="pl-PL" sz="1887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1887" b="1" dirty="0">
                <a:solidFill>
                  <a:srgbClr val="C00000"/>
                </a:solidFill>
                <a:latin typeface="Century Gothic" pitchFamily="34" charset="0"/>
              </a:rPr>
              <a:t>a potrzeby przedsiębiorców</a:t>
            </a:r>
          </a:p>
          <a:p>
            <a:pPr>
              <a:defRPr/>
            </a:pPr>
            <a:endParaRPr lang="pl-PL" sz="1887" b="1" dirty="0">
              <a:latin typeface="Century Gothic" pitchFamily="34" charset="0"/>
            </a:endParaRPr>
          </a:p>
        </p:txBody>
      </p:sp>
      <p:pic>
        <p:nvPicPr>
          <p:cNvPr id="13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836" y="5883018"/>
            <a:ext cx="914012" cy="57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594" y="5826129"/>
            <a:ext cx="722563" cy="68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2936" y="5874598"/>
            <a:ext cx="722563" cy="60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6069" y="5874599"/>
            <a:ext cx="555817" cy="589650"/>
          </a:xfrm>
          <a:prstGeom prst="rect">
            <a:avLst/>
          </a:prstGeom>
          <a:noFill/>
        </p:spPr>
      </p:pic>
      <p:pic>
        <p:nvPicPr>
          <p:cNvPr id="20" name="Obraz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0999" y="5806666"/>
            <a:ext cx="666982" cy="6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MICHAL\Moje dokumenty\Moje obrazy\Kreatywna Europ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4132" y="5874599"/>
            <a:ext cx="689523" cy="611399"/>
          </a:xfrm>
          <a:prstGeom prst="rect">
            <a:avLst/>
          </a:prstGeom>
          <a:noFill/>
        </p:spPr>
      </p:pic>
      <p:pic>
        <p:nvPicPr>
          <p:cNvPr id="27" name="Picture 2" descr="C:\Documents and Settings\MICHAL\Moje dokumenty\Moje obrazy\junckerPL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7265" y="5874599"/>
            <a:ext cx="1154866" cy="624986"/>
          </a:xfrm>
          <a:prstGeom prst="rect">
            <a:avLst/>
          </a:prstGeom>
          <a:noFill/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78260" y="5794603"/>
            <a:ext cx="1149798" cy="71178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5964" y="1533993"/>
            <a:ext cx="5773457" cy="4047794"/>
          </a:xfrm>
          <a:prstGeom prst="rect">
            <a:avLst/>
          </a:prstGeom>
        </p:spPr>
      </p:pic>
      <p:pic>
        <p:nvPicPr>
          <p:cNvPr id="1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30665" y="507869"/>
            <a:ext cx="2643338" cy="1239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692696"/>
            <a:ext cx="6912768" cy="4176762"/>
          </a:xfrm>
        </p:spPr>
        <p:txBody>
          <a:bodyPr/>
          <a:lstStyle/>
          <a:p>
            <a:pPr marL="457200" indent="-9525" algn="ctr">
              <a:spcBef>
                <a:spcPts val="0"/>
              </a:spcBef>
              <a:buNone/>
              <a:defRPr/>
            </a:pPr>
            <a:r>
              <a:rPr lang="pl-PL" sz="4000" b="1" dirty="0" smtClean="0">
                <a:solidFill>
                  <a:srgbClr val="C00000"/>
                </a:solidFill>
                <a:latin typeface="Century Gothic" pitchFamily="34" charset="0"/>
              </a:rPr>
              <a:t>Instrumenty finansowe</a:t>
            </a:r>
          </a:p>
          <a:p>
            <a:pPr marL="457200" indent="-9525" algn="ctr">
              <a:spcBef>
                <a:spcPts val="0"/>
              </a:spcBef>
              <a:buNone/>
              <a:defRPr/>
            </a:pPr>
            <a:r>
              <a:rPr lang="pl-PL" sz="4000" b="1" dirty="0" smtClean="0">
                <a:solidFill>
                  <a:srgbClr val="C00000"/>
                </a:solidFill>
                <a:latin typeface="Century Gothic" pitchFamily="34" charset="0"/>
              </a:rPr>
              <a:t>w programach UE: aktualna oferta wsparcia </a:t>
            </a:r>
          </a:p>
        </p:txBody>
      </p:sp>
      <p:pic>
        <p:nvPicPr>
          <p:cNvPr id="28675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1562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12858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12976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459" y="4683356"/>
            <a:ext cx="1727671" cy="129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1888" y="4843735"/>
            <a:ext cx="1571433" cy="10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653136"/>
            <a:ext cx="1295499" cy="129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ICHAL\Moje dokumenty\Moje obrazy\Kreatywna Europ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797152"/>
            <a:ext cx="138055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996952"/>
            <a:ext cx="1584176" cy="150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692696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Programy CIP i COSME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916832"/>
            <a:ext cx="8064896" cy="4622800"/>
          </a:xfrm>
        </p:spPr>
        <p:txBody>
          <a:bodyPr/>
          <a:lstStyle/>
          <a:p>
            <a:pPr marL="276225" indent="-276225">
              <a:spcBef>
                <a:spcPts val="300"/>
              </a:spcBef>
              <a:buFontTx/>
              <a:buChar char="•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CIP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: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Program ramowy na rzecz konkurencyjności i innowacji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(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Competitiveness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 and 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Innovation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 Framework Programme),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2007-2013</a:t>
            </a:r>
          </a:p>
          <a:p>
            <a:pPr marL="276225" indent="-276225">
              <a:spcBef>
                <a:spcPts val="1800"/>
              </a:spcBef>
              <a:buFontTx/>
              <a:buChar char="•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COSME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: Program ramowy na rzecz konkurencyjności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przedsiębiorstw oraz małych i średnich przedsiębiorstw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(Programme for 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the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Competitiveness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 of Enterprises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and 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SMEs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), 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2014-2020.  </a:t>
            </a:r>
          </a:p>
          <a:p>
            <a:pPr marL="276225" indent="-276225">
              <a:spcBef>
                <a:spcPts val="1800"/>
              </a:spcBef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W programach 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gwarancje 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obejmujące:</a:t>
            </a: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kredyty inwestycyjne i obrotowe,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leasing, poręczenia</a:t>
            </a: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możliwe finansowanie do 3 mln euro</a:t>
            </a: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dla mikro, małych i średnich </a:t>
            </a:r>
            <a:r>
              <a:rPr lang="pl-PL" sz="1800" b="1" dirty="0" err="1" smtClean="0">
                <a:latin typeface="Century Gothic" pitchFamily="34" charset="0"/>
                <a:cs typeface="Times New Roman" pitchFamily="18" charset="0"/>
              </a:rPr>
              <a:t>przeds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.</a:t>
            </a: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bez wymogów dot. innowacyjności itp.</a:t>
            </a: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gwarancja 50%</a:t>
            </a:r>
          </a:p>
        </p:txBody>
      </p:sp>
      <p:pic>
        <p:nvPicPr>
          <p:cNvPr id="12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797152"/>
            <a:ext cx="1975104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07869"/>
            <a:ext cx="2801888" cy="123906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39552" y="711670"/>
            <a:ext cx="5616625" cy="900117"/>
          </a:xfrm>
          <a:prstGeom prst="rect">
            <a:avLst/>
          </a:prstGeom>
        </p:spPr>
        <p:txBody>
          <a:bodyPr wrap="square" lIns="89205" tIns="44603" rIns="89205" bIns="44603" anchor="ctr" anchorCtr="0">
            <a:noAutofit/>
          </a:bodyPr>
          <a:lstStyle/>
          <a:p>
            <a:pPr>
              <a:defRPr/>
            </a:pPr>
            <a:r>
              <a:rPr lang="pl-PL" sz="2738" b="1" dirty="0">
                <a:solidFill>
                  <a:srgbClr val="C00000"/>
                </a:solidFill>
                <a:latin typeface="Century Gothic" pitchFamily="34" charset="0"/>
              </a:rPr>
              <a:t>COSME - program na rzecz konkurencyjności przedsiębiorstw oraz MŚP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39552" y="2080281"/>
            <a:ext cx="8229600" cy="4269852"/>
          </a:xfrm>
        </p:spPr>
        <p:txBody>
          <a:bodyPr>
            <a:noAutofit/>
          </a:bodyPr>
          <a:lstStyle/>
          <a:p>
            <a:r>
              <a:rPr lang="pl-PL" sz="1968" dirty="0">
                <a:latin typeface="Century Gothic" pitchFamily="34" charset="0"/>
              </a:rPr>
              <a:t>Przyjęty w  grudniu 2013 r. </a:t>
            </a:r>
          </a:p>
          <a:p>
            <a:r>
              <a:rPr lang="pl-PL" sz="1968" dirty="0">
                <a:latin typeface="Century Gothic" pitchFamily="34" charset="0"/>
              </a:rPr>
              <a:t>Główne cele programu: </a:t>
            </a:r>
          </a:p>
          <a:p>
            <a:pPr lvl="1">
              <a:buFont typeface="Wingdings" pitchFamily="2" charset="2"/>
              <a:buChar char="Ø"/>
            </a:pPr>
            <a:r>
              <a:rPr lang="pl-PL" sz="1968" dirty="0">
                <a:latin typeface="Century Gothic" pitchFamily="34" charset="0"/>
              </a:rPr>
              <a:t>p</a:t>
            </a:r>
            <a:r>
              <a:rPr lang="pl-PL" sz="1968" dirty="0">
                <a:latin typeface="Century Gothic" pitchFamily="34" charset="0"/>
              </a:rPr>
              <a:t>oprawa </a:t>
            </a:r>
            <a:r>
              <a:rPr lang="pl-PL" sz="1968" dirty="0">
                <a:latin typeface="Century Gothic" pitchFamily="34" charset="0"/>
              </a:rPr>
              <a:t>dostępu małych i średnich przedsiębiorstw do finansowania, dzięki instrumentom </a:t>
            </a:r>
            <a:r>
              <a:rPr lang="pl-PL" sz="1968" dirty="0">
                <a:latin typeface="Century Gothic" pitchFamily="34" charset="0"/>
              </a:rPr>
              <a:t>finansowym</a:t>
            </a:r>
            <a:endParaRPr lang="pl-PL" sz="1968" dirty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968" dirty="0">
                <a:latin typeface="Century Gothic" pitchFamily="34" charset="0"/>
              </a:rPr>
              <a:t>wzmocnienie konkurencyjności i trwałości unijnych przedsiębiorstw, szczególnie małych i średnich</a:t>
            </a:r>
          </a:p>
          <a:p>
            <a:pPr lvl="1">
              <a:buFont typeface="Wingdings" pitchFamily="2" charset="2"/>
              <a:buChar char="Ø"/>
            </a:pPr>
            <a:r>
              <a:rPr lang="pl-PL" sz="1968" dirty="0">
                <a:latin typeface="Century Gothic" pitchFamily="34" charset="0"/>
              </a:rPr>
              <a:t>krzewienie kultury przedsiębiorczości, wspieranie tworzenia miejsc pracy oraz wzrostu MSP</a:t>
            </a:r>
          </a:p>
          <a:p>
            <a:r>
              <a:rPr lang="pl-PL" sz="1968" dirty="0">
                <a:latin typeface="Century Gothic" pitchFamily="34" charset="0"/>
              </a:rPr>
              <a:t>Budżet programu: </a:t>
            </a:r>
            <a:r>
              <a:rPr lang="pl-PL" sz="1968" b="1" dirty="0">
                <a:latin typeface="Century Gothic" pitchFamily="34" charset="0"/>
              </a:rPr>
              <a:t>2,3 miliarda euro</a:t>
            </a:r>
            <a:r>
              <a:rPr lang="pl-PL" sz="1968" dirty="0">
                <a:latin typeface="Century Gothic" pitchFamily="34" charset="0"/>
              </a:rPr>
              <a:t>, z czego co najmniej </a:t>
            </a:r>
            <a:br>
              <a:rPr lang="pl-PL" sz="1968" dirty="0">
                <a:latin typeface="Century Gothic" pitchFamily="34" charset="0"/>
              </a:rPr>
            </a:br>
            <a:r>
              <a:rPr lang="pl-PL" sz="1968" dirty="0">
                <a:latin typeface="Century Gothic" pitchFamily="34" charset="0"/>
              </a:rPr>
              <a:t>60% (1,4 mld euro) przeznaczone na </a:t>
            </a:r>
            <a:br>
              <a:rPr lang="pl-PL" sz="1968" dirty="0">
                <a:latin typeface="Century Gothic" pitchFamily="34" charset="0"/>
              </a:rPr>
            </a:br>
            <a:r>
              <a:rPr lang="pl-PL" sz="1968" dirty="0">
                <a:latin typeface="Century Gothic" pitchFamily="34" charset="0"/>
              </a:rPr>
              <a:t>instrumenty finansowe</a:t>
            </a:r>
          </a:p>
        </p:txBody>
      </p:sp>
      <p:pic>
        <p:nvPicPr>
          <p:cNvPr id="5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283371"/>
            <a:ext cx="2160240" cy="153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3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Documents and Settings\MICHAL\Moje dokumenty\idea_ba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25" y="2287633"/>
            <a:ext cx="2808312" cy="457168"/>
          </a:xfrm>
          <a:prstGeom prst="rect">
            <a:avLst/>
          </a:prstGeom>
          <a:noFill/>
        </p:spPr>
      </p:pic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76470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CIP i COSME: aktualni pośrednicy</a:t>
            </a:r>
            <a:endParaRPr lang="pl-P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916832"/>
            <a:ext cx="7848227" cy="4622800"/>
          </a:xfrm>
        </p:spPr>
        <p:txBody>
          <a:bodyPr/>
          <a:lstStyle/>
          <a:p>
            <a:pPr marL="276225" indent="-276225">
              <a:spcBef>
                <a:spcPts val="300"/>
              </a:spcBef>
              <a:buNone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9" y="4215701"/>
            <a:ext cx="1951187" cy="443167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1" b="19523"/>
          <a:stretch/>
        </p:blipFill>
        <p:spPr>
          <a:xfrm>
            <a:off x="1828623" y="3423613"/>
            <a:ext cx="2017607" cy="414302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4" y="3394748"/>
            <a:ext cx="922078" cy="55309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496" y="3459861"/>
            <a:ext cx="1512524" cy="37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00" y="4215701"/>
            <a:ext cx="635309" cy="434411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95" y="4215701"/>
            <a:ext cx="1921986" cy="299395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t="17883" r="13498" b="12766"/>
          <a:stretch/>
        </p:blipFill>
        <p:spPr>
          <a:xfrm>
            <a:off x="2761927" y="5018632"/>
            <a:ext cx="939641" cy="405231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20" y="4925501"/>
            <a:ext cx="1495084" cy="498362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18309" r="9508" b="14204"/>
          <a:stretch/>
        </p:blipFill>
        <p:spPr>
          <a:xfrm>
            <a:off x="1061436" y="5018632"/>
            <a:ext cx="1157691" cy="405231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38" y="4899148"/>
            <a:ext cx="527549" cy="651887"/>
          </a:xfrm>
          <a:prstGeom prst="rect">
            <a:avLst/>
          </a:prstGeom>
        </p:spPr>
      </p:pic>
      <p:pic>
        <p:nvPicPr>
          <p:cNvPr id="30" name="Picture 2" descr="C:\Documents and Settings\MICHAL\Moje dokumenty\Moje obrazy\BGK_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11562" y="2287633"/>
            <a:ext cx="1728192" cy="1238981"/>
          </a:xfrm>
          <a:prstGeom prst="rect">
            <a:avLst/>
          </a:prstGeom>
          <a:noFill/>
        </p:spPr>
      </p:pic>
      <p:pic>
        <p:nvPicPr>
          <p:cNvPr id="33" name="Symbol zastępczy zawartości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7773" y="5661248"/>
            <a:ext cx="144622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 descr="http://instrumentyfinansoweue.gov.pl/img/rlp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67944" y="2078089"/>
            <a:ext cx="2003462" cy="768319"/>
          </a:xfrm>
          <a:prstGeom prst="rect">
            <a:avLst/>
          </a:prstGeom>
          <a:noFill/>
        </p:spPr>
      </p:pic>
      <p:pic>
        <p:nvPicPr>
          <p:cNvPr id="31" name="Picture 2" descr="C:\Documents and Settings\MICHAL\Moje dokumenty\idea_ba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895" y="4287709"/>
            <a:ext cx="1399010" cy="227746"/>
          </a:xfrm>
          <a:prstGeom prst="rect">
            <a:avLst/>
          </a:prstGeom>
          <a:noFill/>
        </p:spPr>
      </p:pic>
      <p:sp>
        <p:nvSpPr>
          <p:cNvPr id="37" name="Symbol zastępczy zawartości 2"/>
          <p:cNvSpPr txBox="1">
            <a:spLocks/>
          </p:cNvSpPr>
          <p:nvPr/>
        </p:nvSpPr>
        <p:spPr bwMode="auto">
          <a:xfrm>
            <a:off x="504923" y="5888737"/>
            <a:ext cx="7956376" cy="76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1800" dirty="0" smtClean="0">
                <a:latin typeface="Century Gothic" pitchFamily="34" charset="0"/>
              </a:rPr>
              <a:t>Aktualna oferta pośredników: kredyty, leasing i pożyczki,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maksymalnie do równowartości 150 tys. euro.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476672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7 Program Ramowy </a:t>
            </a:r>
            <a:b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i program Horyzont 2020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916832"/>
            <a:ext cx="8064896" cy="4622800"/>
          </a:xfrm>
        </p:spPr>
        <p:txBody>
          <a:bodyPr/>
          <a:lstStyle/>
          <a:p>
            <a:pPr marL="276225" indent="-276225">
              <a:spcBef>
                <a:spcPts val="300"/>
              </a:spcBef>
              <a:buFontTx/>
              <a:buChar char="•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7 program ramowy 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Wspólnoty Europejskiej w zakresie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badań, rozwoju technologicznego i demonstracji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na lata 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2007-2013 - oferta finansowania zakończona</a:t>
            </a:r>
          </a:p>
          <a:p>
            <a:pPr marL="276225" indent="-276225">
              <a:spcBef>
                <a:spcPts val="1200"/>
              </a:spcBef>
              <a:buFontTx/>
              <a:buChar char="•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"Horyzont 2020” 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– program ramowy w zakresie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badań naukowych i innowacji na lata 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2014-2020 </a:t>
            </a:r>
            <a:br>
              <a:rPr lang="pl-PL" sz="1800" b="1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(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The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 Framework Programme for 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Research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and 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Innovation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)</a:t>
            </a:r>
          </a:p>
          <a:p>
            <a:pPr marL="276225" indent="-276225">
              <a:spcBef>
                <a:spcPts val="1200"/>
              </a:spcBef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W programach 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gwarancje 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obejmujące:</a:t>
            </a: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kredyty inwestycyjne i obrotowe,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leasing, poręczenia</a:t>
            </a: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dirty="0">
                <a:latin typeface="Century Gothic" pitchFamily="34" charset="0"/>
                <a:cs typeface="Times New Roman" pitchFamily="18" charset="0"/>
              </a:rPr>
              <a:t>możliwe finansowanie 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25 tys. – 7,5 mln euro</a:t>
            </a: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dla przedsiębiorców &lt;500 zatrudnionych</a:t>
            </a: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warunek: szybki wzrost lub innowacyjność</a:t>
            </a: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dirty="0">
                <a:latin typeface="Century Gothic" pitchFamily="34" charset="0"/>
                <a:cs typeface="Times New Roman" pitchFamily="18" charset="0"/>
              </a:rPr>
              <a:t>gwarancja 50%</a:t>
            </a:r>
          </a:p>
          <a:p>
            <a:pPr marL="400050" lvl="1" indent="0">
              <a:spcBef>
                <a:spcPts val="300"/>
              </a:spcBef>
              <a:buNone/>
            </a:pPr>
            <a:endParaRPr lang="pl-PL" sz="1800" dirty="0" smtClean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3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276872"/>
            <a:ext cx="1562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293096"/>
            <a:ext cx="1571433" cy="10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MICHAL\Moje dokumenty\idea_ba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3250646" cy="529176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00808"/>
            <a:ext cx="8208962" cy="4137025"/>
          </a:xfrm>
        </p:spPr>
        <p:txBody>
          <a:bodyPr/>
          <a:lstStyle/>
          <a:p>
            <a:pPr marL="354013" indent="-354013">
              <a:spcBef>
                <a:spcPts val="400"/>
              </a:spcBef>
              <a:buNone/>
            </a:pPr>
            <a:r>
              <a:rPr lang="pl-PL" sz="2400" b="1" dirty="0" smtClean="0">
                <a:solidFill>
                  <a:srgbClr val="00B050"/>
                </a:solidFill>
                <a:latin typeface="Century Gothic" pitchFamily="34" charset="0"/>
              </a:rPr>
              <a:t>Pierwsi polscy pośrednicy:</a:t>
            </a:r>
          </a:p>
          <a:p>
            <a:pPr marL="354013" indent="-354013">
              <a:spcBef>
                <a:spcPts val="600"/>
              </a:spcBef>
              <a:buNone/>
            </a:pPr>
            <a:endParaRPr lang="pl-PL" sz="1800" dirty="0" smtClean="0">
              <a:latin typeface="Century Gothic" pitchFamily="34" charset="0"/>
            </a:endParaRPr>
          </a:p>
          <a:p>
            <a:pPr marL="354013" indent="-354013">
              <a:spcBef>
                <a:spcPts val="600"/>
              </a:spcBef>
              <a:buNone/>
            </a:pPr>
            <a:endParaRPr lang="pl-PL" sz="1800" dirty="0" smtClean="0">
              <a:latin typeface="Century Gothic" pitchFamily="34" charset="0"/>
            </a:endParaRPr>
          </a:p>
          <a:p>
            <a:pPr marL="354013" indent="-354013">
              <a:spcBef>
                <a:spcPts val="600"/>
              </a:spcBef>
              <a:buNone/>
            </a:pPr>
            <a:endParaRPr lang="pl-PL" sz="1800" dirty="0" smtClean="0">
              <a:latin typeface="Century Gothic" pitchFamily="34" charset="0"/>
            </a:endParaRPr>
          </a:p>
          <a:p>
            <a:pPr marL="354013" indent="-354013">
              <a:spcBef>
                <a:spcPts val="0"/>
              </a:spcBef>
              <a:buNone/>
            </a:pPr>
            <a:r>
              <a:rPr lang="pl-PL" sz="1800" dirty="0" smtClean="0">
                <a:latin typeface="Century Gothic" pitchFamily="34" charset="0"/>
              </a:rPr>
              <a:t>(oferta: preferencyjne kredyty do 5 mln zł, leasing i pożyczki do 4 mln zł)</a:t>
            </a:r>
          </a:p>
          <a:p>
            <a:pPr marL="354013" indent="-354013">
              <a:spcBef>
                <a:spcPts val="1800"/>
              </a:spcBef>
              <a:buNone/>
            </a:pPr>
            <a:r>
              <a:rPr lang="pl-PL" sz="1800" b="1" dirty="0" smtClean="0">
                <a:latin typeface="Century Gothic" pitchFamily="34" charset="0"/>
              </a:rPr>
              <a:t>Kryteria kwalifikowalności</a:t>
            </a:r>
            <a:r>
              <a:rPr lang="pl-PL" sz="1800" dirty="0" smtClean="0">
                <a:latin typeface="Century Gothic" pitchFamily="34" charset="0"/>
              </a:rPr>
              <a:t>:</a:t>
            </a:r>
          </a:p>
          <a:p>
            <a:pPr marL="354013" indent="-354013">
              <a:spcBef>
                <a:spcPts val="600"/>
              </a:spcBef>
            </a:pPr>
            <a:r>
              <a:rPr lang="pl-PL" sz="1800" b="1" dirty="0" smtClean="0">
                <a:latin typeface="Century Gothic" pitchFamily="34" charset="0"/>
              </a:rPr>
              <a:t>szybki wzrost </a:t>
            </a:r>
            <a:r>
              <a:rPr lang="pl-PL" sz="1800" dirty="0" smtClean="0">
                <a:latin typeface="Century Gothic" pitchFamily="34" charset="0"/>
              </a:rPr>
              <a:t>(20% rocznie przychody lub zatrudnienie przez 3 lata),</a:t>
            </a:r>
          </a:p>
          <a:p>
            <a:pPr marL="354013" indent="-354013">
              <a:spcBef>
                <a:spcPts val="600"/>
              </a:spcBef>
            </a:pPr>
            <a:r>
              <a:rPr lang="pl-PL" sz="1800" b="1" dirty="0" smtClean="0">
                <a:latin typeface="Century Gothic" pitchFamily="34" charset="0"/>
              </a:rPr>
              <a:t>związki z innowacyjnością w ostatnich 2 latach </a:t>
            </a:r>
            <a:r>
              <a:rPr lang="pl-PL" sz="1800" dirty="0" smtClean="0">
                <a:latin typeface="Century Gothic" pitchFamily="34" charset="0"/>
              </a:rPr>
              <a:t>(patenty, nagrody, udział w programach wsparcia, wydatki na </a:t>
            </a:r>
            <a:r>
              <a:rPr lang="pl-PL" sz="1800" dirty="0" err="1" smtClean="0">
                <a:latin typeface="Century Gothic" pitchFamily="34" charset="0"/>
              </a:rPr>
              <a:t>B+I</a:t>
            </a:r>
            <a:r>
              <a:rPr lang="pl-PL" sz="1800" dirty="0" smtClean="0">
                <a:latin typeface="Century Gothic" pitchFamily="34" charset="0"/>
              </a:rPr>
              <a:t> itp.),</a:t>
            </a:r>
          </a:p>
          <a:p>
            <a:pPr marL="354013" indent="-354013">
              <a:spcBef>
                <a:spcPts val="600"/>
              </a:spcBef>
            </a:pPr>
            <a:r>
              <a:rPr lang="pl-PL" sz="1800" b="1" dirty="0" smtClean="0">
                <a:latin typeface="Century Gothic" pitchFamily="34" charset="0"/>
              </a:rPr>
              <a:t>plany </a:t>
            </a:r>
            <a:r>
              <a:rPr lang="pl-PL" sz="1800" dirty="0" smtClean="0">
                <a:latin typeface="Century Gothic" pitchFamily="34" charset="0"/>
              </a:rPr>
              <a:t>dot. inwestycji w działalność badawczo-innowacyjną;</a:t>
            </a:r>
          </a:p>
          <a:p>
            <a:pPr marL="354013" indent="-354013">
              <a:spcBef>
                <a:spcPts val="600"/>
              </a:spcBef>
            </a:pPr>
            <a:r>
              <a:rPr lang="pl-PL" sz="1800" b="1" dirty="0" smtClean="0">
                <a:latin typeface="Century Gothic" pitchFamily="34" charset="0"/>
              </a:rPr>
              <a:t>wystarczy spełnić dowolne z kryteriów.</a:t>
            </a:r>
            <a:endParaRPr lang="pl-PL" sz="1800" dirty="0" smtClean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 smtClean="0">
              <a:latin typeface="Century Gothic" pitchFamily="34" charset="0"/>
            </a:endParaRPr>
          </a:p>
        </p:txBody>
      </p:sp>
      <p:pic>
        <p:nvPicPr>
          <p:cNvPr id="41989" name="Picture 1" descr="C:\Documents and Settings\MICHAL\Moje dokumenty\Moje obrazy\horizon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539552" y="692696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Oferta w ramach Horyzont 2020</a:t>
            </a:r>
          </a:p>
        </p:txBody>
      </p:sp>
      <p:pic>
        <p:nvPicPr>
          <p:cNvPr id="9" name="Picture 2" descr="http://banqsoft.laboremus.pl/wp-content/uploads/2014/01/Raiffeis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060848"/>
            <a:ext cx="3096344" cy="109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476672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Mikrofinansowanie Progress</a:t>
            </a:r>
          </a:p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oraz program EaSI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916832"/>
            <a:ext cx="8208912" cy="4622800"/>
          </a:xfrm>
        </p:spPr>
        <p:txBody>
          <a:bodyPr/>
          <a:lstStyle/>
          <a:p>
            <a:pPr marL="276225" indent="-276225">
              <a:spcBef>
                <a:spcPts val="300"/>
              </a:spcBef>
              <a:buFontTx/>
              <a:buChar char="•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Europejski instrument Mikrofinansowy Progress </a:t>
            </a:r>
            <a:br>
              <a:rPr lang="pl-PL" sz="1800" b="1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(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European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 Progress 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Microfinance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Facility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), 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2010-2016</a:t>
            </a:r>
          </a:p>
          <a:p>
            <a:pPr marL="276225" indent="-276225">
              <a:spcBef>
                <a:spcPts val="1200"/>
              </a:spcBef>
              <a:buFontTx/>
              <a:buChar char="•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Program na rzecz zatrudnienia i innowacji społecznych </a:t>
            </a:r>
            <a:br>
              <a:rPr lang="pl-PL" sz="1800" b="1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"EaSI" 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(EU Programme for 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Employment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 and </a:t>
            </a: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Social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Innovation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) 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2014-2020 </a:t>
            </a:r>
            <a:endParaRPr lang="pl-PL" sz="1800" dirty="0" smtClean="0">
              <a:latin typeface="Century Gothic" pitchFamily="34" charset="0"/>
              <a:cs typeface="Times New Roman" pitchFamily="18" charset="0"/>
            </a:endParaRPr>
          </a:p>
          <a:p>
            <a:pPr marL="276225" indent="-276225">
              <a:spcBef>
                <a:spcPts val="1200"/>
              </a:spcBef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W programach 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wsparcie dla mikrofinansowania:</a:t>
            </a:r>
            <a:endParaRPr lang="pl-PL" sz="1800" dirty="0" smtClean="0">
              <a:latin typeface="Century Gothic" pitchFamily="34" charset="0"/>
              <a:cs typeface="Times New Roman" pitchFamily="18" charset="0"/>
            </a:endParaRP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pożyczki do wysokości 25 tys. euro</a:t>
            </a: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dla mikroprzedsiębiorców i osób planujących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rozpoczęcie działalności gosp.</a:t>
            </a:r>
          </a:p>
          <a:p>
            <a:pPr marL="676275" lvl="1" indent="-276225">
              <a:spcBef>
                <a:spcPts val="300"/>
              </a:spcBef>
              <a:buFont typeface="Courier New" pitchFamily="49" charset="0"/>
              <a:buChar char="o"/>
            </a:pPr>
            <a:r>
              <a:rPr lang="pl-PL" sz="1800" dirty="0">
                <a:latin typeface="Century Gothic" pitchFamily="34" charset="0"/>
                <a:cs typeface="Times New Roman" pitchFamily="18" charset="0"/>
              </a:rPr>
              <a:t>gwarancja 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80%</a:t>
            </a:r>
            <a:endParaRPr lang="pl-PL" sz="1800" dirty="0">
              <a:latin typeface="Century Gothic" pitchFamily="34" charset="0"/>
              <a:cs typeface="Times New Roman" pitchFamily="18" charset="0"/>
            </a:endParaRPr>
          </a:p>
          <a:p>
            <a:pPr marL="276225" lvl="0" indent="-276225">
              <a:spcBef>
                <a:spcPts val="1200"/>
              </a:spcBef>
              <a:buFontTx/>
              <a:buChar char="•"/>
            </a:pPr>
            <a:r>
              <a:rPr lang="pl-PL" sz="1800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W EaSI także </a:t>
            </a:r>
            <a:r>
              <a:rPr lang="pl-PL" sz="1800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wsparcie dla finansowania przedsiębiorstw społecznych</a:t>
            </a:r>
            <a:endParaRPr lang="pl-PL" sz="1800" dirty="0" smtClean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0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916832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356992"/>
            <a:ext cx="1295499" cy="129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http://instrumentyfinansoweue.gov.pl/img/tis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2393" y="5589240"/>
            <a:ext cx="1666875" cy="1085850"/>
          </a:xfrm>
          <a:prstGeom prst="rect">
            <a:avLst/>
          </a:prstGeom>
          <a:noFill/>
        </p:spPr>
      </p:pic>
      <p:pic>
        <p:nvPicPr>
          <p:cNvPr id="15" name="Picture 14" descr="http://instrumentyfinansoweue.gov.pl/img/inicjatywamikr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962798"/>
            <a:ext cx="3210673" cy="576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060848"/>
            <a:ext cx="7956376" cy="39501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l-PL" sz="2000" dirty="0" smtClean="0">
                <a:latin typeface="Century Gothic" panose="020B0502020202020204" pitchFamily="34" charset="0"/>
              </a:rPr>
              <a:t>obejmuje </a:t>
            </a:r>
            <a:r>
              <a:rPr lang="pl-PL" sz="2000" b="1" dirty="0">
                <a:latin typeface="Century Gothic" panose="020B0502020202020204" pitchFamily="34" charset="0"/>
              </a:rPr>
              <a:t>produkty dla małych i średnich przedsiębiorstw </a:t>
            </a:r>
            <a:r>
              <a:rPr lang="pl-PL" sz="2000" b="1" dirty="0" smtClean="0">
                <a:latin typeface="Century Gothic" panose="020B0502020202020204" pitchFamily="34" charset="0"/>
              </a:rPr>
              <a:t/>
            </a:r>
            <a:br>
              <a:rPr lang="pl-PL" sz="2000" b="1" dirty="0" smtClean="0">
                <a:latin typeface="Century Gothic" panose="020B0502020202020204" pitchFamily="34" charset="0"/>
              </a:rPr>
            </a:br>
            <a:r>
              <a:rPr lang="pl-PL" sz="2000" dirty="0" smtClean="0">
                <a:latin typeface="Century Gothic" panose="020B0502020202020204" pitchFamily="34" charset="0"/>
              </a:rPr>
              <a:t>(</a:t>
            </a:r>
            <a:r>
              <a:rPr lang="pl-PL" sz="2000" dirty="0">
                <a:latin typeface="Century Gothic" panose="020B0502020202020204" pitchFamily="34" charset="0"/>
              </a:rPr>
              <a:t>w tym z udziałem sektora publicznego &gt;25</a:t>
            </a:r>
            <a:r>
              <a:rPr lang="pl-PL" sz="2000" dirty="0" smtClean="0">
                <a:latin typeface="Century Gothic" panose="020B0502020202020204" pitchFamily="34" charset="0"/>
              </a:rPr>
              <a:t>%)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>
                <a:latin typeface="Century Gothic" panose="020B0502020202020204" pitchFamily="34" charset="0"/>
              </a:rPr>
              <a:t>należących </a:t>
            </a:r>
            <a:r>
              <a:rPr lang="pl-PL" sz="2000" b="1" dirty="0">
                <a:latin typeface="Century Gothic" panose="020B0502020202020204" pitchFamily="34" charset="0"/>
              </a:rPr>
              <a:t>do sektorów kultury i kreatywnych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smtClean="0">
                <a:latin typeface="Century Gothic" panose="020B0502020202020204" pitchFamily="34" charset="0"/>
              </a:rPr>
              <a:t/>
            </a:r>
            <a:br>
              <a:rPr lang="pl-PL" sz="2000" dirty="0" smtClean="0">
                <a:latin typeface="Century Gothic" panose="020B0502020202020204" pitchFamily="34" charset="0"/>
              </a:rPr>
            </a:br>
            <a:r>
              <a:rPr lang="pl-PL" sz="2000" dirty="0" smtClean="0">
                <a:latin typeface="Century Gothic" panose="020B0502020202020204" pitchFamily="34" charset="0"/>
              </a:rPr>
              <a:t>(</a:t>
            </a:r>
            <a:r>
              <a:rPr lang="pl-PL" sz="2000" dirty="0">
                <a:latin typeface="Century Gothic" panose="020B0502020202020204" pitchFamily="34" charset="0"/>
              </a:rPr>
              <a:t>klasyfikacja na podstawie listy kodów NACE/EKD</a:t>
            </a:r>
            <a:r>
              <a:rPr lang="pl-PL" sz="2000" dirty="0" smtClean="0">
                <a:latin typeface="Century Gothic" panose="020B0502020202020204" pitchFamily="34" charset="0"/>
              </a:rPr>
              <a:t>),</a:t>
            </a:r>
            <a:r>
              <a:rPr lang="pl-PL" sz="2000" b="1" dirty="0">
                <a:latin typeface="Century Gothic" panose="020B0502020202020204" pitchFamily="34" charset="0"/>
              </a:rPr>
              <a:t> </a:t>
            </a:r>
            <a:endParaRPr lang="pl-PL" sz="2000" b="1" dirty="0" smtClean="0"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000" b="1" dirty="0" smtClean="0">
                <a:latin typeface="Century Gothic" panose="020B0502020202020204" pitchFamily="34" charset="0"/>
              </a:rPr>
              <a:t>finansowanie </a:t>
            </a:r>
            <a:r>
              <a:rPr lang="pl-PL" sz="2000" b="1" dirty="0">
                <a:latin typeface="Century Gothic" panose="020B0502020202020204" pitchFamily="34" charset="0"/>
              </a:rPr>
              <a:t>dla klienta do 2 mln euro</a:t>
            </a:r>
            <a:r>
              <a:rPr lang="pl-PL" sz="2000" dirty="0">
                <a:latin typeface="Century Gothic" panose="020B0502020202020204" pitchFamily="34" charset="0"/>
              </a:rPr>
              <a:t>,</a:t>
            </a:r>
          </a:p>
          <a:p>
            <a:pPr>
              <a:spcBef>
                <a:spcPts val="1200"/>
              </a:spcBef>
            </a:pPr>
            <a:r>
              <a:rPr lang="pl-PL" sz="2000" dirty="0" smtClean="0">
                <a:latin typeface="Century Gothic" panose="020B0502020202020204" pitchFamily="34" charset="0"/>
              </a:rPr>
              <a:t>gwarancja </a:t>
            </a:r>
            <a:r>
              <a:rPr lang="pl-PL" sz="2000" b="1" dirty="0" smtClean="0">
                <a:latin typeface="Century Gothic" panose="020B0502020202020204" pitchFamily="34" charset="0"/>
              </a:rPr>
              <a:t>do </a:t>
            </a:r>
            <a:r>
              <a:rPr lang="pl-PL" sz="2000" b="1" dirty="0">
                <a:latin typeface="Century Gothic" panose="020B0502020202020204" pitchFamily="34" charset="0"/>
              </a:rPr>
              <a:t>70</a:t>
            </a:r>
            <a:r>
              <a:rPr lang="pl-PL" sz="2000" b="1" dirty="0" smtClean="0">
                <a:latin typeface="Century Gothic" panose="020B0502020202020204" pitchFamily="34" charset="0"/>
              </a:rPr>
              <a:t>%</a:t>
            </a:r>
            <a:endParaRPr lang="pl-PL" sz="20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2000" b="1" dirty="0" smtClean="0">
                <a:latin typeface="Century Gothic" panose="020B0502020202020204" pitchFamily="34" charset="0"/>
              </a:rPr>
              <a:t>Pośrednicy </a:t>
            </a:r>
            <a:r>
              <a:rPr lang="pl-PL" sz="2000" b="1" dirty="0">
                <a:latin typeface="Century Gothic" panose="020B0502020202020204" pitchFamily="34" charset="0"/>
              </a:rPr>
              <a:t>w </a:t>
            </a:r>
            <a:r>
              <a:rPr lang="pl-PL" sz="2000" b="1" dirty="0" smtClean="0">
                <a:latin typeface="Century Gothic" panose="020B0502020202020204" pitchFamily="34" charset="0"/>
              </a:rPr>
              <a:t>Polsce: oczekiwani w 2017 r. </a:t>
            </a:r>
            <a:br>
              <a:rPr lang="pl-PL" sz="2000" b="1" dirty="0" smtClean="0">
                <a:latin typeface="Century Gothic" panose="020B0502020202020204" pitchFamily="34" charset="0"/>
              </a:rPr>
            </a:br>
            <a:r>
              <a:rPr lang="pl-PL" sz="2000" dirty="0" smtClean="0">
                <a:latin typeface="Century Gothic" panose="020B0502020202020204" pitchFamily="34" charset="0"/>
              </a:rPr>
              <a:t>(instrument ogłoszony w lipcu 2016 r.).</a:t>
            </a:r>
            <a:endParaRPr lang="pl-PL" sz="2000" dirty="0">
              <a:latin typeface="Century Gothic" panose="020B0502020202020204" pitchFamily="34" charset="0"/>
            </a:endParaRPr>
          </a:p>
        </p:txBody>
      </p:sp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39552" y="573849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rgbClr val="C00000"/>
                </a:solidFill>
                <a:latin typeface="Century Gothic" pitchFamily="34" charset="0"/>
              </a:rPr>
              <a:t>Kreatywna Europa, </a:t>
            </a: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gwarancja 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dla </a:t>
            </a:r>
            <a:r>
              <a:rPr lang="pl-PL" sz="2400" b="1" dirty="0">
                <a:solidFill>
                  <a:srgbClr val="C00000"/>
                </a:solidFill>
                <a:latin typeface="Century Gothic" pitchFamily="34" charset="0"/>
              </a:rPr>
              <a:t>sektorów kultury i kreatywnych</a:t>
            </a:r>
            <a:endParaRPr lang="pl-PL" sz="2400" b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5" name="Picture 4" descr="C:\Documents and Settings\MICHAL\Moje dokumenty\Moje obrazy\Kreatywna Euro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153" y="5445224"/>
            <a:ext cx="3853554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5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16832"/>
            <a:ext cx="8318698" cy="4266034"/>
          </a:xfrm>
        </p:spPr>
        <p:txBody>
          <a:bodyPr/>
          <a:lstStyle/>
          <a:p>
            <a:pPr marL="0" indent="3175"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2007-2013:</a:t>
            </a:r>
            <a:r>
              <a:rPr lang="pl-PL" sz="2000" dirty="0" smtClean="0">
                <a:latin typeface="Century Gothic" pitchFamily="34" charset="0"/>
              </a:rPr>
              <a:t> Krajowy Punkt Kontaktowy ds. Programu ramowego na rzecz konkurencyjności innowacji (CIP).</a:t>
            </a:r>
          </a:p>
          <a:p>
            <a:pPr marL="273050" indent="-273050"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marL="273050" indent="-273050">
              <a:buNone/>
              <a:defRPr/>
            </a:pPr>
            <a:r>
              <a:rPr lang="pl-PL" sz="2000" b="1" dirty="0" smtClean="0">
                <a:solidFill>
                  <a:srgbClr val="0070C0"/>
                </a:solidFill>
                <a:latin typeface="Century Gothic" pitchFamily="34" charset="0"/>
              </a:rPr>
              <a:t>Od 2014: KPK ds. Instrumentów Finansowych Programów UE</a:t>
            </a:r>
          </a:p>
          <a:p>
            <a:pPr marL="444500" indent="-273050">
              <a:defRPr/>
            </a:pPr>
            <a:r>
              <a:rPr lang="pl-PL" sz="2000" dirty="0" smtClean="0">
                <a:latin typeface="Century Gothic" pitchFamily="34" charset="0"/>
              </a:rPr>
              <a:t>Działa na mocy uchwały Rady Ministrów</a:t>
            </a:r>
          </a:p>
          <a:p>
            <a:pPr marL="444500" lvl="1" indent="-273050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entury Gothic" pitchFamily="34" charset="0"/>
              </a:rPr>
              <a:t>Działa przy </a:t>
            </a:r>
            <a:r>
              <a:rPr lang="pl-PL" sz="2000" b="1" dirty="0" smtClean="0">
                <a:latin typeface="Century Gothic" pitchFamily="34" charset="0"/>
              </a:rPr>
              <a:t>Związku Banków Polskich</a:t>
            </a:r>
            <a:r>
              <a:rPr lang="pl-PL" sz="2000" dirty="0" smtClean="0">
                <a:latin typeface="Century Gothic" pitchFamily="34" charset="0"/>
              </a:rPr>
              <a:t>.</a:t>
            </a:r>
          </a:p>
          <a:p>
            <a:pPr marL="444500" lvl="1" indent="-273050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entury Gothic" pitchFamily="34" charset="0"/>
              </a:rPr>
              <a:t>Oferuje wsparcie informacyjno-promocyjne i doradcze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dotyczące instrumentów finansowych programów UE.</a:t>
            </a:r>
          </a:p>
          <a:p>
            <a:pPr marL="444500" lvl="1" indent="-273050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entury Gothic" pitchFamily="34" charset="0"/>
              </a:rPr>
              <a:t>Bezpłatnie, na terenie całego kraju.</a:t>
            </a:r>
          </a:p>
          <a:p>
            <a:pPr marL="1588" indent="-1588">
              <a:buFont typeface="Arial" pitchFamily="34" charset="0"/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39552" y="40466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Krajowy Punkt Kontaktowy 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ds. Instrumentów Finansowych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Programów Unii Europejskiej</a:t>
            </a:r>
            <a:endParaRPr lang="pl-PL" sz="2400" b="1" dirty="0">
              <a:latin typeface="Century Gothic" pitchFamily="34" charset="0"/>
            </a:endParaRPr>
          </a:p>
        </p:txBody>
      </p:sp>
      <p:pic>
        <p:nvPicPr>
          <p:cNvPr id="9" name="Picture 8" descr="C:\Documents and Settings\MICHAL\Moje dokumenty\WWW\WWW COSME\20140207 cosme.info.pl\po zmianach\images\kp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377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869160"/>
            <a:ext cx="2721903" cy="170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1434" y="4312133"/>
            <a:ext cx="3012566" cy="235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46935"/>
            <a:ext cx="7776864" cy="3838134"/>
          </a:xfrm>
        </p:spPr>
        <p:txBody>
          <a:bodyPr>
            <a:normAutofit fontScale="85000" lnSpcReduction="10000"/>
          </a:bodyPr>
          <a:lstStyle/>
          <a:p>
            <a:pPr marL="350013" indent="-264834">
              <a:spcBef>
                <a:spcPts val="585"/>
              </a:spcBef>
            </a:pPr>
            <a:r>
              <a:rPr lang="pl-PL" sz="1797" b="1" dirty="0">
                <a:latin typeface="Century Gothic" pitchFamily="34" charset="0"/>
              </a:rPr>
              <a:t>Instrumenty kapitałowe w ramach COSME/H2020/Planu </a:t>
            </a:r>
            <a:r>
              <a:rPr lang="pl-PL" sz="1797" b="1" dirty="0">
                <a:latin typeface="Century Gothic" pitchFamily="34" charset="0"/>
              </a:rPr>
              <a:t>Inwestycyjnego</a:t>
            </a:r>
          </a:p>
          <a:p>
            <a:pPr marL="350013" indent="-264834">
              <a:spcBef>
                <a:spcPts val="585"/>
              </a:spcBef>
            </a:pPr>
            <a:r>
              <a:rPr lang="pl-PL" sz="1797" b="1" dirty="0">
                <a:latin typeface="Century Gothic" pitchFamily="34" charset="0"/>
              </a:rPr>
              <a:t>Bezpośrednie pożyczki EBI w ramach Horyzont 2020:</a:t>
            </a:r>
          </a:p>
          <a:p>
            <a:pPr marL="740292" lvl="1" indent="-264834">
              <a:spcBef>
                <a:spcPts val="585"/>
              </a:spcBef>
              <a:buFont typeface="Wingdings" pitchFamily="2" charset="2"/>
              <a:buChar char="Ø"/>
            </a:pPr>
            <a:r>
              <a:rPr lang="pl-PL" sz="1797" dirty="0">
                <a:latin typeface="Century Gothic" pitchFamily="34" charset="0"/>
              </a:rPr>
              <a:t>InnovFin </a:t>
            </a:r>
            <a:r>
              <a:rPr lang="pl-PL" sz="1797" dirty="0" err="1">
                <a:latin typeface="Century Gothic" pitchFamily="34" charset="0"/>
              </a:rPr>
              <a:t>Midcap</a:t>
            </a:r>
            <a:r>
              <a:rPr lang="pl-PL" sz="1797" dirty="0">
                <a:latin typeface="Century Gothic" pitchFamily="34" charset="0"/>
              </a:rPr>
              <a:t> Growth Finance: 7,5-25 mln euro dla przedsiębiorstw</a:t>
            </a:r>
          </a:p>
          <a:p>
            <a:pPr marL="740292" lvl="1" indent="-264834">
              <a:spcBef>
                <a:spcPts val="585"/>
              </a:spcBef>
              <a:buFont typeface="Wingdings" pitchFamily="2" charset="2"/>
              <a:buChar char="Ø"/>
            </a:pPr>
            <a:r>
              <a:rPr lang="pl-PL" sz="1797" dirty="0">
                <a:latin typeface="Century Gothic" pitchFamily="34" charset="0"/>
              </a:rPr>
              <a:t>InnovFin </a:t>
            </a:r>
            <a:r>
              <a:rPr lang="pl-PL" sz="1797" dirty="0" err="1">
                <a:latin typeface="Century Gothic" pitchFamily="34" charset="0"/>
              </a:rPr>
              <a:t>Large</a:t>
            </a:r>
            <a:r>
              <a:rPr lang="pl-PL" sz="1797" dirty="0">
                <a:latin typeface="Century Gothic" pitchFamily="34" charset="0"/>
              </a:rPr>
              <a:t> </a:t>
            </a:r>
            <a:r>
              <a:rPr lang="pl-PL" sz="1797" dirty="0" err="1">
                <a:latin typeface="Century Gothic" pitchFamily="34" charset="0"/>
              </a:rPr>
              <a:t>Projects</a:t>
            </a:r>
            <a:r>
              <a:rPr lang="pl-PL" sz="1797" dirty="0">
                <a:latin typeface="Century Gothic" pitchFamily="34" charset="0"/>
              </a:rPr>
              <a:t>: pow. 25 mln euro, także dla podmiotów niebędących </a:t>
            </a:r>
            <a:r>
              <a:rPr lang="pl-PL" sz="1797" dirty="0" err="1">
                <a:latin typeface="Century Gothic" pitchFamily="34" charset="0"/>
              </a:rPr>
              <a:t>przeds</a:t>
            </a:r>
            <a:r>
              <a:rPr lang="pl-PL" sz="1797" dirty="0">
                <a:latin typeface="Century Gothic" pitchFamily="34" charset="0"/>
              </a:rPr>
              <a:t>.</a:t>
            </a:r>
          </a:p>
          <a:p>
            <a:pPr marL="350013" indent="-264834">
              <a:spcBef>
                <a:spcPts val="585"/>
              </a:spcBef>
            </a:pPr>
            <a:r>
              <a:rPr lang="pl-PL" sz="1797" b="1" dirty="0">
                <a:latin typeface="Century Gothic" pitchFamily="34" charset="0"/>
              </a:rPr>
              <a:t>Instrumenty w ramach Planu Inwestycyjnego dla Europy (EFSI):</a:t>
            </a:r>
          </a:p>
          <a:p>
            <a:pPr marL="740292" lvl="1" indent="-264834">
              <a:spcBef>
                <a:spcPts val="585"/>
              </a:spcBef>
              <a:buFont typeface="Wingdings" pitchFamily="2" charset="2"/>
              <a:buChar char="Ø"/>
            </a:pPr>
            <a:r>
              <a:rPr lang="pl-PL" sz="1797" dirty="0">
                <a:latin typeface="Century Gothic" pitchFamily="34" charset="0"/>
              </a:rPr>
              <a:t>pożyczki </a:t>
            </a:r>
            <a:r>
              <a:rPr lang="pl-PL" sz="1797" dirty="0">
                <a:latin typeface="Century Gothic" pitchFamily="34" charset="0"/>
              </a:rPr>
              <a:t>w ramach EFSI </a:t>
            </a:r>
            <a:r>
              <a:rPr lang="pl-PL" sz="1797" dirty="0" err="1">
                <a:latin typeface="Century Gothic" pitchFamily="34" charset="0"/>
              </a:rPr>
              <a:t>Infrastructure</a:t>
            </a:r>
            <a:r>
              <a:rPr lang="pl-PL" sz="1797" dirty="0">
                <a:latin typeface="Century Gothic" pitchFamily="34" charset="0"/>
              </a:rPr>
              <a:t> </a:t>
            </a:r>
            <a:r>
              <a:rPr lang="pl-PL" sz="1797" dirty="0">
                <a:latin typeface="Century Gothic" pitchFamily="34" charset="0"/>
              </a:rPr>
              <a:t>&amp; </a:t>
            </a:r>
            <a:r>
              <a:rPr lang="pl-PL" sz="1797" dirty="0" err="1">
                <a:latin typeface="Century Gothic" pitchFamily="34" charset="0"/>
              </a:rPr>
              <a:t>Innovation</a:t>
            </a:r>
            <a:r>
              <a:rPr lang="pl-PL" sz="1797" dirty="0">
                <a:latin typeface="Century Gothic" pitchFamily="34" charset="0"/>
              </a:rPr>
              <a:t> </a:t>
            </a:r>
            <a:r>
              <a:rPr lang="pl-PL" sz="1797" dirty="0" err="1">
                <a:latin typeface="Century Gothic" pitchFamily="34" charset="0"/>
              </a:rPr>
              <a:t>Window</a:t>
            </a:r>
            <a:r>
              <a:rPr lang="pl-PL" sz="1797" dirty="0">
                <a:latin typeface="Century Gothic" pitchFamily="34" charset="0"/>
              </a:rPr>
              <a:t> </a:t>
            </a:r>
            <a:br>
              <a:rPr lang="pl-PL" sz="1797" dirty="0">
                <a:latin typeface="Century Gothic" pitchFamily="34" charset="0"/>
              </a:rPr>
            </a:br>
            <a:r>
              <a:rPr lang="pl-PL" sz="1797" dirty="0">
                <a:latin typeface="Century Gothic" pitchFamily="34" charset="0"/>
              </a:rPr>
              <a:t>(projekty &gt;25 mln euro). Zakres zgodny z celami strategicznymi UE m.in. gospodarka cyfrowa, transport, energia, badania i innowacje, OZE,</a:t>
            </a:r>
          </a:p>
          <a:p>
            <a:pPr marL="740292" lvl="1" indent="-264834">
              <a:spcBef>
                <a:spcPts val="585"/>
              </a:spcBef>
              <a:buFont typeface="Wingdings" pitchFamily="2" charset="2"/>
              <a:buChar char="Ø"/>
            </a:pPr>
            <a:r>
              <a:rPr lang="pl-PL" sz="1797" dirty="0">
                <a:latin typeface="Century Gothic" pitchFamily="34" charset="0"/>
              </a:rPr>
              <a:t>promocja w ramach EPPI - Europejski Portal Projektów Inwestycyjnych </a:t>
            </a:r>
            <a:br>
              <a:rPr lang="pl-PL" sz="1797" dirty="0">
                <a:latin typeface="Century Gothic" pitchFamily="34" charset="0"/>
              </a:rPr>
            </a:br>
            <a:r>
              <a:rPr lang="pl-PL" sz="1797" dirty="0">
                <a:latin typeface="Century Gothic" pitchFamily="34" charset="0"/>
              </a:rPr>
              <a:t>(projekty &gt;10 mln euro, w przygotowaniu),</a:t>
            </a:r>
          </a:p>
          <a:p>
            <a:pPr marL="740292" lvl="1" indent="-264834">
              <a:spcBef>
                <a:spcPts val="585"/>
              </a:spcBef>
              <a:buFont typeface="Wingdings" pitchFamily="2" charset="2"/>
              <a:buChar char="Ø"/>
            </a:pPr>
            <a:r>
              <a:rPr lang="pl-PL" sz="1797" dirty="0">
                <a:latin typeface="Century Gothic" pitchFamily="34" charset="0"/>
              </a:rPr>
              <a:t>wsparcie doradcze: EIAH (Europejskie Centrum Doradztwa Inwestycyjnego)</a:t>
            </a:r>
          </a:p>
          <a:p>
            <a:pPr marL="348465" lvl="1" indent="-264834">
              <a:spcBef>
                <a:spcPts val="585"/>
              </a:spcBef>
              <a:buFont typeface="Arial" pitchFamily="34" charset="0"/>
              <a:buChar char="•"/>
            </a:pPr>
            <a:r>
              <a:rPr lang="pl-PL" sz="1797" b="1" dirty="0">
                <a:latin typeface="Century Gothic" pitchFamily="34" charset="0"/>
              </a:rPr>
              <a:t>Inne – w przygotowaniu?</a:t>
            </a:r>
          </a:p>
          <a:p>
            <a:pPr marL="350013" indent="-264834">
              <a:spcBef>
                <a:spcPts val="585"/>
              </a:spcBef>
              <a:buNone/>
            </a:pPr>
            <a:endParaRPr lang="pl-PL" sz="1797" dirty="0">
              <a:latin typeface="Century Gothic" pitchFamily="34" charset="0"/>
            </a:endParaRPr>
          </a:p>
          <a:p>
            <a:pPr marL="345367" indent="-253992">
              <a:spcBef>
                <a:spcPts val="585"/>
              </a:spcBef>
              <a:buNone/>
            </a:pPr>
            <a:endParaRPr lang="pl-PL" sz="1797" dirty="0">
              <a:latin typeface="Century Gothic" pitchFamily="34" charset="0"/>
            </a:endParaRPr>
          </a:p>
          <a:p>
            <a:pPr>
              <a:spcBef>
                <a:spcPts val="585"/>
              </a:spcBef>
              <a:spcAft>
                <a:spcPts val="585"/>
              </a:spcAft>
              <a:buNone/>
              <a:defRPr/>
            </a:pPr>
            <a:endParaRPr lang="pl-PL" sz="1797" b="1" dirty="0">
              <a:latin typeface="Century Gothic" pitchFamily="34" charset="0"/>
            </a:endParaRPr>
          </a:p>
          <a:p>
            <a:pPr>
              <a:spcBef>
                <a:spcPts val="585"/>
              </a:spcBef>
              <a:spcAft>
                <a:spcPts val="585"/>
              </a:spcAft>
              <a:buNone/>
              <a:defRPr/>
            </a:pPr>
            <a:endParaRPr lang="pl-PL" sz="1797" b="1" dirty="0">
              <a:latin typeface="Century Gothic" pitchFamily="34" charset="0"/>
            </a:endParaRPr>
          </a:p>
          <a:p>
            <a:pPr>
              <a:spcBef>
                <a:spcPts val="585"/>
              </a:spcBef>
              <a:spcAft>
                <a:spcPts val="585"/>
              </a:spcAft>
              <a:buNone/>
              <a:defRPr/>
            </a:pPr>
            <a:endParaRPr lang="pl-PL" sz="1797" b="1" dirty="0">
              <a:latin typeface="Century Gothic" pitchFamily="34" charset="0"/>
            </a:endParaRPr>
          </a:p>
          <a:p>
            <a:pPr>
              <a:buNone/>
              <a:defRPr/>
            </a:pPr>
            <a:endParaRPr lang="pl-PL" sz="1797" dirty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pl-PL" sz="1797" dirty="0">
              <a:latin typeface="Century Gothic" pitchFamily="34" charset="0"/>
            </a:endParaRPr>
          </a:p>
        </p:txBody>
      </p:sp>
      <p:pic>
        <p:nvPicPr>
          <p:cNvPr id="12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07869"/>
            <a:ext cx="2801888" cy="1239065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611561" y="915470"/>
            <a:ext cx="5616625" cy="445559"/>
          </a:xfrm>
          <a:prstGeom prst="rect">
            <a:avLst/>
          </a:prstGeom>
        </p:spPr>
        <p:txBody>
          <a:bodyPr wrap="square" lIns="89205" tIns="44603" rIns="89205" bIns="44603">
            <a:spAutoFit/>
          </a:bodyPr>
          <a:lstStyle/>
          <a:p>
            <a:pPr>
              <a:defRPr/>
            </a:pPr>
            <a:r>
              <a:rPr lang="pl-PL" sz="2310" b="1" dirty="0">
                <a:solidFill>
                  <a:srgbClr val="C00000"/>
                </a:solidFill>
                <a:latin typeface="Century Gothic" pitchFamily="34" charset="0"/>
              </a:rPr>
              <a:t>Inne instrumenty</a:t>
            </a:r>
            <a:endParaRPr lang="pl-PL" sz="231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16832"/>
            <a:ext cx="8318698" cy="4266034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>
                <a:latin typeface="Century Gothic" pitchFamily="34" charset="0"/>
              </a:rPr>
              <a:t>Krajowy Punkt Kontaktowy ds. Instrumentów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Finansowych Programów UE jest częścią systemu</a:t>
            </a:r>
          </a:p>
          <a:p>
            <a:pPr marL="0" indent="0">
              <a:buNone/>
            </a:pPr>
            <a:r>
              <a:rPr lang="pl-PL" sz="1800" dirty="0" smtClean="0">
                <a:latin typeface="Century Gothic" pitchFamily="34" charset="0"/>
              </a:rPr>
              <a:t>wdrażania EFSI.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>
                <a:latin typeface="Century Gothic" pitchFamily="34" charset="0"/>
              </a:rPr>
              <a:t>KPK jest także partnerem EBI i KE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w zakresie </a:t>
            </a:r>
            <a:r>
              <a:rPr lang="pl-PL" sz="1800" b="1" dirty="0" smtClean="0">
                <a:latin typeface="Century Gothic" pitchFamily="34" charset="0"/>
              </a:rPr>
              <a:t>Europejskiego Centrum Doradztwa </a:t>
            </a:r>
            <a:br>
              <a:rPr lang="pl-PL" sz="1800" b="1" dirty="0" smtClean="0">
                <a:latin typeface="Century Gothic" pitchFamily="34" charset="0"/>
              </a:rPr>
            </a:br>
            <a:r>
              <a:rPr lang="pl-PL" sz="1800" b="1" dirty="0" smtClean="0">
                <a:latin typeface="Century Gothic" pitchFamily="34" charset="0"/>
              </a:rPr>
              <a:t>Inwestycyjnego (ECDI)</a:t>
            </a:r>
            <a:r>
              <a:rPr lang="pl-PL" sz="1800" dirty="0" smtClean="0">
                <a:latin typeface="Century Gothic" pitchFamily="34" charset="0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800" dirty="0" smtClean="0">
                <a:latin typeface="Century Gothic" pitchFamily="34" charset="0"/>
              </a:rPr>
              <a:t>Porozumienie przewiduje m.in. wymianę wiedzy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i dobrych praktyk w zakresie:</a:t>
            </a:r>
          </a:p>
          <a:p>
            <a:pPr marL="358775" indent="-271463"/>
            <a:r>
              <a:rPr lang="pl-PL" sz="1800" dirty="0" smtClean="0">
                <a:latin typeface="Century Gothic" pitchFamily="34" charset="0"/>
              </a:rPr>
              <a:t>korzystania z pomocy technicznej, </a:t>
            </a:r>
          </a:p>
          <a:p>
            <a:pPr marL="358775" indent="-271463"/>
            <a:r>
              <a:rPr lang="pl-PL" sz="1800" dirty="0" smtClean="0">
                <a:latin typeface="Century Gothic" pitchFamily="34" charset="0"/>
              </a:rPr>
              <a:t>innowacyjnych instrumentów finansowych,</a:t>
            </a:r>
          </a:p>
          <a:p>
            <a:pPr marL="358775" indent="-271463"/>
            <a:r>
              <a:rPr lang="pl-PL" sz="1800" dirty="0" smtClean="0">
                <a:latin typeface="Century Gothic" pitchFamily="34" charset="0"/>
              </a:rPr>
              <a:t>stosowania PPP i adekwatnych regulacji EU.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800" dirty="0" smtClean="0">
                <a:latin typeface="Century Gothic" pitchFamily="34" charset="0"/>
              </a:rPr>
              <a:t>Na mocy porozumienia z EBI, KPK staje się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b="1" dirty="0" smtClean="0">
                <a:latin typeface="Century Gothic" pitchFamily="34" charset="0"/>
              </a:rPr>
              <a:t>instytucją pierwszego kontaktu </a:t>
            </a:r>
            <a:r>
              <a:rPr lang="pl-PL" sz="1800" dirty="0" smtClean="0">
                <a:latin typeface="Century Gothic" pitchFamily="34" charset="0"/>
              </a:rPr>
              <a:t>dla podmiotów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zainteresowanych ofertą Centrum   </a:t>
            </a:r>
          </a:p>
          <a:p>
            <a:pPr marL="0" indent="3175">
              <a:buNone/>
              <a:defRPr/>
            </a:pPr>
            <a:endParaRPr lang="pl-PL" sz="1800" dirty="0" smtClean="0">
              <a:latin typeface="Century Gothic" pitchFamily="34" charset="0"/>
            </a:endParaRPr>
          </a:p>
          <a:p>
            <a:pPr marL="0" indent="3175">
              <a:buNone/>
              <a:defRPr/>
            </a:pPr>
            <a:endParaRPr lang="pl-PL" sz="1800" dirty="0" smtClean="0">
              <a:latin typeface="Century Gothic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39552" y="548680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Wsparcie w zakresie Centrum Doradztwa Inwestycyjnego</a:t>
            </a:r>
          </a:p>
        </p:txBody>
      </p:sp>
      <p:pic>
        <p:nvPicPr>
          <p:cNvPr id="3075" name="Picture 3" descr="C:\Documents and Settings\MICHAL\Moje dokumenty\Moje obrazy\ei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869160"/>
            <a:ext cx="2040227" cy="1584176"/>
          </a:xfrm>
          <a:prstGeom prst="rect">
            <a:avLst/>
          </a:prstGeom>
          <a:noFill/>
        </p:spPr>
      </p:pic>
      <p:pic>
        <p:nvPicPr>
          <p:cNvPr id="10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645024"/>
            <a:ext cx="2037322" cy="88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5" descr="http://www.europedirect-gdansk.morena.org.pl/images/logo_ce-pl-rvb-h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060848"/>
            <a:ext cx="1728192" cy="1195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9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690" y="1713457"/>
            <a:ext cx="7776864" cy="3240087"/>
          </a:xfrm>
        </p:spPr>
        <p:txBody>
          <a:bodyPr/>
          <a:lstStyle/>
          <a:p>
            <a:pPr marL="358775" indent="-271463">
              <a:spcBef>
                <a:spcPts val="600"/>
              </a:spcBef>
            </a:pPr>
            <a:r>
              <a:rPr lang="pl-PL" sz="2000" dirty="0" smtClean="0">
                <a:latin typeface="Century Gothic" pitchFamily="34" charset="0"/>
              </a:rPr>
              <a:t>W przygotowaniu umowy </a:t>
            </a:r>
            <a:r>
              <a:rPr lang="pl-PL" sz="2000" b="1" dirty="0" smtClean="0">
                <a:latin typeface="Century Gothic" pitchFamily="34" charset="0"/>
              </a:rPr>
              <a:t>kolejnych polskich pośredników</a:t>
            </a:r>
            <a:r>
              <a:rPr lang="pl-PL" sz="2000" dirty="0" smtClean="0">
                <a:latin typeface="Century Gothic" pitchFamily="34" charset="0"/>
              </a:rPr>
              <a:t/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w programach COSME, Horyzont 2020, EaSI</a:t>
            </a:r>
          </a:p>
          <a:p>
            <a:pPr marL="358775" indent="-271463">
              <a:spcBef>
                <a:spcPts val="600"/>
              </a:spcBef>
            </a:pPr>
            <a:r>
              <a:rPr lang="pl-PL" sz="2000" b="1" dirty="0" smtClean="0">
                <a:latin typeface="Century Gothic" pitchFamily="34" charset="0"/>
              </a:rPr>
              <a:t>Finansowanie kapitałowe </a:t>
            </a:r>
            <a:r>
              <a:rPr lang="pl-PL" sz="2000" dirty="0" smtClean="0">
                <a:latin typeface="Century Gothic" pitchFamily="34" charset="0"/>
              </a:rPr>
              <a:t>w COSME i Horyzont 2020</a:t>
            </a:r>
          </a:p>
          <a:p>
            <a:pPr marL="358775" indent="-271463">
              <a:spcBef>
                <a:spcPts val="600"/>
              </a:spcBef>
            </a:pPr>
            <a:r>
              <a:rPr lang="pl-PL" sz="2000" dirty="0" smtClean="0">
                <a:latin typeface="Century Gothic" pitchFamily="34" charset="0"/>
              </a:rPr>
              <a:t>W 2016-2017 r. </a:t>
            </a:r>
            <a:r>
              <a:rPr lang="pl-PL" sz="2000" b="1" dirty="0" smtClean="0">
                <a:latin typeface="Century Gothic" pitchFamily="34" charset="0"/>
              </a:rPr>
              <a:t>kolejne instrumenty finansowe </a:t>
            </a:r>
            <a:r>
              <a:rPr lang="pl-PL" sz="2000" dirty="0" smtClean="0">
                <a:latin typeface="Century Gothic" pitchFamily="34" charset="0"/>
              </a:rPr>
              <a:t>UE, m.in.:</a:t>
            </a:r>
          </a:p>
          <a:p>
            <a:pPr marL="758825" lvl="1" indent="-271463">
              <a:spcBef>
                <a:spcPts val="600"/>
              </a:spcBef>
              <a:buFont typeface="Courier New" pitchFamily="49" charset="0"/>
              <a:buChar char="o"/>
            </a:pPr>
            <a:r>
              <a:rPr lang="pl-PL" sz="2000" dirty="0" smtClean="0">
                <a:latin typeface="Century Gothic" pitchFamily="34" charset="0"/>
              </a:rPr>
              <a:t>nowa gwarancja dla MSP w Horyzont 2020</a:t>
            </a:r>
          </a:p>
          <a:p>
            <a:pPr marL="758825" lvl="1" indent="-271463">
              <a:spcBef>
                <a:spcPts val="600"/>
              </a:spcBef>
              <a:buFont typeface="Courier New" pitchFamily="49" charset="0"/>
              <a:buChar char="o"/>
            </a:pPr>
            <a:r>
              <a:rPr lang="pl-PL" sz="2000" dirty="0" smtClean="0">
                <a:latin typeface="Century Gothic" pitchFamily="34" charset="0"/>
              </a:rPr>
              <a:t>nowe instrumenty finansowe Europejskiego Funduszu Inwestycji Strategicznych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(w ramach Planu Inwestycyjnego dla Europy)</a:t>
            </a:r>
          </a:p>
          <a:p>
            <a:pPr marL="358775" lvl="1" indent="-176213">
              <a:spcBef>
                <a:spcPts val="600"/>
              </a:spcBef>
              <a:buNone/>
            </a:pPr>
            <a:endParaRPr lang="pl-PL" sz="2000" b="1" dirty="0" smtClean="0"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000" b="1" dirty="0" smtClean="0">
              <a:latin typeface="Century Gothic" pitchFamily="34" charset="0"/>
            </a:endParaRPr>
          </a:p>
          <a:p>
            <a:pPr marL="354013" indent="-260350">
              <a:spcBef>
                <a:spcPts val="600"/>
              </a:spcBef>
              <a:buNone/>
            </a:pPr>
            <a:endParaRPr lang="pl-PL" sz="2000" dirty="0" smtClean="0">
              <a:latin typeface="Century Gothic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l-PL" sz="2000" b="1" dirty="0" smtClean="0">
              <a:latin typeface="Century Gothic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l-PL" sz="2000" b="1" dirty="0" smtClean="0">
              <a:latin typeface="Century Gothic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l-PL" sz="2000" b="1" dirty="0" smtClean="0">
              <a:latin typeface="Century Gothic" pitchFamily="34" charset="0"/>
            </a:endParaRPr>
          </a:p>
          <a:p>
            <a:pPr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</p:txBody>
      </p:sp>
      <p:pic>
        <p:nvPicPr>
          <p:cNvPr id="12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611560" y="76470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Wybrane plany i zapowiedzi</a:t>
            </a:r>
            <a:endParaRPr lang="pl-P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7544" y="5373216"/>
            <a:ext cx="8064896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rnd" cmpd="dbl">
            <a:solidFill>
              <a:schemeClr val="accent1"/>
            </a:solidFill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Szczegółowe informacje:</a:t>
            </a:r>
          </a:p>
          <a:p>
            <a:pPr algn="ctr">
              <a:defRPr/>
            </a:pPr>
            <a:r>
              <a:rPr lang="pl-PL" sz="3200" b="1" dirty="0" smtClean="0">
                <a:solidFill>
                  <a:schemeClr val="tx2"/>
                </a:solidFill>
                <a:latin typeface="Century Gothic" pitchFamily="34" charset="0"/>
              </a:rPr>
              <a:t>InstrumentyFinansoweUE.gov.pl/oferta</a:t>
            </a:r>
          </a:p>
        </p:txBody>
      </p:sp>
    </p:spTree>
    <p:extLst>
      <p:ext uri="{BB962C8B-B14F-4D97-AF65-F5344CB8AC3E}">
        <p14:creationId xmlns:p14="http://schemas.microsoft.com/office/powerpoint/2010/main" val="7044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>
          <a:xfrm>
            <a:off x="767737" y="1866537"/>
            <a:ext cx="7506149" cy="3726643"/>
          </a:xfrm>
        </p:spPr>
        <p:txBody>
          <a:bodyPr/>
          <a:lstStyle/>
          <a:p>
            <a:pPr>
              <a:spcBef>
                <a:spcPts val="377"/>
              </a:spcBef>
              <a:buNone/>
            </a:pPr>
            <a:r>
              <a:rPr lang="pl-PL" sz="1887" b="1" dirty="0">
                <a:latin typeface="Century Gothic" pitchFamily="34" charset="0"/>
              </a:rPr>
              <a:t>Instrumenty uruchamiane w latach 2007-2013: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14 pośredników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wartość udostępnionego finansowania &gt;6,5 mld zł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skorzystało &gt;16 tys. przedsiębiorców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oferta aktywna do marca 2017 (u ostatniego pośrednika)</a:t>
            </a:r>
          </a:p>
          <a:p>
            <a:pPr>
              <a:spcBef>
                <a:spcPts val="377"/>
              </a:spcBef>
              <a:buNone/>
            </a:pPr>
            <a:r>
              <a:rPr lang="pl-PL" sz="1887" b="1" dirty="0">
                <a:latin typeface="Century Gothic" pitchFamily="34" charset="0"/>
              </a:rPr>
              <a:t>Instrumenty programów 2014-2020: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do października 2016 r. </a:t>
            </a:r>
            <a:r>
              <a:rPr lang="pl-PL" sz="1887" b="1" dirty="0">
                <a:latin typeface="Century Gothic" pitchFamily="34" charset="0"/>
              </a:rPr>
              <a:t>17 pośredników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wartość udostępnionego finansowania &gt;2,3 mld zł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skorzystało &gt;3 tys. przedsiębiorców</a:t>
            </a:r>
          </a:p>
          <a:p>
            <a:pPr>
              <a:spcBef>
                <a:spcPts val="377"/>
              </a:spcBef>
            </a:pPr>
            <a:r>
              <a:rPr lang="pl-PL" sz="1887" dirty="0">
                <a:latin typeface="Century Gothic" pitchFamily="34" charset="0"/>
              </a:rPr>
              <a:t>w przygotowaniu oferta kolejnych pośredników</a:t>
            </a:r>
          </a:p>
          <a:p>
            <a:pPr>
              <a:spcBef>
                <a:spcPts val="377"/>
              </a:spcBef>
              <a:buNone/>
            </a:pPr>
            <a:endParaRPr lang="pl-PL" sz="1887" b="1" dirty="0">
              <a:latin typeface="Century Gothic" pitchFamily="34" charset="0"/>
            </a:endParaRPr>
          </a:p>
          <a:p>
            <a:pPr>
              <a:spcBef>
                <a:spcPts val="377"/>
              </a:spcBef>
              <a:buNone/>
            </a:pPr>
            <a:endParaRPr lang="pl-PL" sz="1887" dirty="0">
              <a:latin typeface="Century Gothic" pitchFamily="34" charset="0"/>
            </a:endParaRPr>
          </a:p>
        </p:txBody>
      </p:sp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665" y="507871"/>
            <a:ext cx="2643338" cy="123906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767736" y="915471"/>
            <a:ext cx="5366730" cy="44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265" b="1" dirty="0">
                <a:solidFill>
                  <a:srgbClr val="C00000"/>
                </a:solidFill>
                <a:latin typeface="Century Gothic" pitchFamily="34" charset="0"/>
              </a:rPr>
              <a:t>Efekty realizacji w Polsce</a:t>
            </a:r>
          </a:p>
        </p:txBody>
      </p:sp>
      <p:sp>
        <p:nvSpPr>
          <p:cNvPr id="7" name="Prostokąt 6"/>
          <p:cNvSpPr/>
          <p:nvPr/>
        </p:nvSpPr>
        <p:spPr>
          <a:xfrm>
            <a:off x="716546" y="5663889"/>
            <a:ext cx="7608528" cy="7894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rnd" cmpd="dbl">
            <a:solidFill>
              <a:schemeClr val="accent1"/>
            </a:solidFill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65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Wszyscy pośrednicy na etapie aplikowania</a:t>
            </a:r>
            <a:br>
              <a:rPr lang="pl-PL" sz="2265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pl-PL" sz="2265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korzystali ze wsparcia KPK</a:t>
            </a:r>
          </a:p>
        </p:txBody>
      </p:sp>
    </p:spTree>
    <p:extLst>
      <p:ext uri="{BB962C8B-B14F-4D97-AF65-F5344CB8AC3E}">
        <p14:creationId xmlns:p14="http://schemas.microsoft.com/office/powerpoint/2010/main" val="32844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773238"/>
            <a:ext cx="7704211" cy="41370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pl-PL" sz="2400" b="1" dirty="0" smtClean="0">
                <a:latin typeface="Century Gothic" pitchFamily="34" charset="0"/>
              </a:rPr>
              <a:t>Zapraszamy do współpracy</a:t>
            </a:r>
          </a:p>
          <a:p>
            <a:r>
              <a:rPr lang="pl-PL" sz="2400" b="1" dirty="0" smtClean="0">
                <a:latin typeface="Century Gothic" pitchFamily="34" charset="0"/>
              </a:rPr>
              <a:t>przedsiębiorców, </a:t>
            </a:r>
          </a:p>
          <a:p>
            <a:r>
              <a:rPr lang="pl-PL" sz="2400" b="1" dirty="0" smtClean="0">
                <a:latin typeface="Century Gothic" pitchFamily="34" charset="0"/>
              </a:rPr>
              <a:t>instytucje finansowe, </a:t>
            </a:r>
          </a:p>
          <a:p>
            <a:r>
              <a:rPr lang="pl-PL" sz="2400" b="1" dirty="0" smtClean="0">
                <a:latin typeface="Century Gothic" pitchFamily="34" charset="0"/>
              </a:rPr>
              <a:t>instytucje otoczenia biznesu,</a:t>
            </a:r>
          </a:p>
          <a:p>
            <a:r>
              <a:rPr lang="pl-PL" sz="2400" b="1" dirty="0" smtClean="0">
                <a:latin typeface="Century Gothic" pitchFamily="34" charset="0"/>
              </a:rPr>
              <a:t>przedstawicieli administracji,</a:t>
            </a:r>
          </a:p>
          <a:p>
            <a:r>
              <a:rPr lang="pl-PL" sz="2400" b="1" dirty="0" smtClean="0">
                <a:latin typeface="Century Gothic" pitchFamily="34" charset="0"/>
              </a:rPr>
              <a:t>dziennikarzy,</a:t>
            </a:r>
          </a:p>
          <a:p>
            <a:r>
              <a:rPr lang="pl-PL" sz="2400" b="1" dirty="0" smtClean="0">
                <a:latin typeface="Century Gothic" pitchFamily="34" charset="0"/>
              </a:rPr>
              <a:t>wszystkich zainteresowanych instrumentami finansowymi programów UE:</a:t>
            </a:r>
          </a:p>
          <a:p>
            <a:pPr algn="ctr">
              <a:buNone/>
            </a:pPr>
            <a:r>
              <a:rPr lang="pl-PL" sz="4800" b="1" dirty="0" err="1" smtClean="0">
                <a:latin typeface="Century Gothic" pitchFamily="34" charset="0"/>
                <a:hlinkClick r:id="rId2"/>
              </a:rPr>
              <a:t>programy@zbp.pl</a:t>
            </a:r>
            <a:r>
              <a:rPr lang="pl-PL" sz="4800" b="1" dirty="0" smtClean="0">
                <a:latin typeface="Century Gothic" pitchFamily="34" charset="0"/>
              </a:rPr>
              <a:t> </a:t>
            </a:r>
          </a:p>
        </p:txBody>
      </p:sp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332656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  <a:t>Krajowy Punkt Kontaktowy </a:t>
            </a:r>
            <a:b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  <a:t>ds. Instrumentów Finansowych</a:t>
            </a:r>
            <a:b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  <a:t>Programów Unii Europejskiej</a:t>
            </a:r>
            <a:endParaRPr lang="pl-PL" sz="28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71563"/>
            <a:ext cx="8569325" cy="392907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1800" b="1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1000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2000" b="1" dirty="0" smtClean="0">
                <a:latin typeface="Century Gothic" pitchFamily="34" charset="0"/>
                <a:cs typeface="Arial" panose="020B0604020202020204" pitchFamily="34" charset="0"/>
              </a:rPr>
              <a:t>Krajowy Punkt Kontaktowy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ds. Instrumentów Finansowych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Programów Unii Europejskiej</a:t>
            </a:r>
            <a:r>
              <a:rPr lang="pl-PL" altLang="pl-PL" sz="2000" dirty="0" smtClean="0">
                <a:latin typeface="Century Gothic" pitchFamily="34" charset="0"/>
                <a:cs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Century Gothic" pitchFamily="34" charset="0"/>
                <a:cs typeface="Arial" panose="020B0604020202020204" pitchFamily="34" charset="0"/>
              </a:rPr>
            </a:br>
            <a:endParaRPr lang="pl-PL" altLang="pl-PL" sz="2000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1400" dirty="0" smtClean="0">
                <a:latin typeface="Century Gothic" pitchFamily="34" charset="0"/>
                <a:cs typeface="Arial" panose="020B0604020202020204" pitchFamily="34" charset="0"/>
              </a:rPr>
              <a:t>Związek Banków Polskich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1400" dirty="0" smtClean="0">
                <a:latin typeface="Century Gothic" pitchFamily="34" charset="0"/>
                <a:cs typeface="Arial" panose="020B0604020202020204" pitchFamily="34" charset="0"/>
              </a:rPr>
              <a:t>ul. Kruczkowskiego 8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1400" dirty="0" smtClean="0">
                <a:latin typeface="Century Gothic" pitchFamily="34" charset="0"/>
                <a:cs typeface="Arial" panose="020B0604020202020204" pitchFamily="34" charset="0"/>
              </a:rPr>
              <a:t>00–380 Warszawa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1400" dirty="0" err="1" smtClean="0">
                <a:latin typeface="Century Gothic" pitchFamily="34" charset="0"/>
                <a:cs typeface="Arial" panose="020B0604020202020204" pitchFamily="34" charset="0"/>
              </a:rPr>
              <a:t>tel</a:t>
            </a:r>
            <a:r>
              <a:rPr lang="pl-PL" altLang="pl-PL" sz="1400" dirty="0" smtClean="0">
                <a:latin typeface="Century Gothic" pitchFamily="34" charset="0"/>
                <a:cs typeface="Arial" panose="020B0604020202020204" pitchFamily="34" charset="0"/>
              </a:rPr>
              <a:t>/fax +48 22 696 64 95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pl-PL" altLang="pl-PL" b="1" dirty="0" smtClean="0">
                <a:solidFill>
                  <a:srgbClr val="002060"/>
                </a:solidFill>
                <a:latin typeface="Century Gothic" pitchFamily="34" charset="0"/>
                <a:cs typeface="Arial" panose="020B0604020202020204" pitchFamily="34" charset="0"/>
              </a:rPr>
              <a:t>kontakt: </a:t>
            </a:r>
            <a:r>
              <a:rPr lang="pl-PL" altLang="pl-PL" b="1" dirty="0" err="1" smtClean="0">
                <a:solidFill>
                  <a:srgbClr val="0070C0"/>
                </a:solidFill>
                <a:latin typeface="Century Gothic" pitchFamily="34" charset="0"/>
                <a:cs typeface="Arial" panose="020B0604020202020204" pitchFamily="34" charset="0"/>
              </a:rPr>
              <a:t>programy@zbp.pl</a:t>
            </a:r>
            <a:endParaRPr lang="pl-PL" altLang="pl-PL" b="1" dirty="0" smtClean="0">
              <a:solidFill>
                <a:srgbClr val="0070C0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pl-PL" altLang="pl-PL" sz="2000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pl-PL" altLang="pl-PL" sz="2000" dirty="0" smtClean="0">
                <a:latin typeface="Century Gothic" pitchFamily="34" charset="0"/>
                <a:cs typeface="Arial" panose="020B0604020202020204" pitchFamily="34" charset="0"/>
              </a:rPr>
              <a:t>więcej na: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pl-PL" altLang="pl-PL" b="1" dirty="0" err="1" smtClean="0">
                <a:solidFill>
                  <a:srgbClr val="0070C0"/>
                </a:solidFill>
                <a:latin typeface="Century Gothic" pitchFamily="34" charset="0"/>
                <a:cs typeface="Arial" panose="020B0604020202020204" pitchFamily="34" charset="0"/>
              </a:rPr>
              <a:t>www.InstrumentyFinansoweUE.gov.pl</a:t>
            </a:r>
            <a:endParaRPr lang="pl-PL" altLang="pl-PL" b="1" dirty="0" smtClean="0">
              <a:solidFill>
                <a:srgbClr val="0070C0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pl-PL" altLang="pl-PL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1800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1800" b="1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2400" dirty="0" smtClean="0">
              <a:latin typeface="Century Gothic" pitchFamily="34" charset="0"/>
            </a:endParaRPr>
          </a:p>
        </p:txBody>
      </p:sp>
      <p:sp>
        <p:nvSpPr>
          <p:cNvPr id="48131" name="pole tekstowe 7"/>
          <p:cNvSpPr txBox="1">
            <a:spLocks noChangeArrowheads="1"/>
          </p:cNvSpPr>
          <p:nvPr/>
        </p:nvSpPr>
        <p:spPr bwMode="auto">
          <a:xfrm>
            <a:off x="0" y="6211669"/>
            <a:ext cx="9144000" cy="6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1000" b="1" dirty="0" smtClean="0">
                <a:solidFill>
                  <a:prstClr val="black"/>
                </a:solidFill>
                <a:latin typeface="Century Gothic" pitchFamily="34" charset="0"/>
              </a:rPr>
              <a:t>© 2016 Krajowy Punkt Kontaktowy ds. Instrumentów Finansowych Programów Unii Europejskiej, Związek Banków Polskich.</a:t>
            </a:r>
            <a:br>
              <a:rPr lang="pl-PL" sz="1000" b="1" dirty="0" smtClean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pl-PL" sz="1000" b="1" dirty="0" smtClean="0">
                <a:solidFill>
                  <a:prstClr val="black"/>
                </a:solidFill>
                <a:latin typeface="Century Gothic" pitchFamily="34" charset="0"/>
              </a:rPr>
              <a:t>Wszelkie prawa zastrzeżone. Rozpowszechnianie, kopiowanie, wykorzystanie całości bądź fragmentów wyłącznie z powołaniem się na źródło.</a:t>
            </a:r>
          </a:p>
          <a:p>
            <a:pPr algn="ctr" eaLnBrk="1" hangingPunct="1">
              <a:spcBef>
                <a:spcPts val="200"/>
              </a:spcBef>
            </a:pPr>
            <a:r>
              <a:rPr lang="pl-PL" altLang="pl-PL" sz="800" i="1" dirty="0" smtClean="0">
                <a:latin typeface="Century Gothic" pitchFamily="34" charset="0"/>
              </a:rPr>
              <a:t>Prezentacja </a:t>
            </a:r>
            <a:r>
              <a:rPr lang="pl-PL" altLang="pl-PL" sz="800" i="1" dirty="0">
                <a:latin typeface="Century Gothic" pitchFamily="34" charset="0"/>
              </a:rPr>
              <a:t>służy wyłącznie celom informacyjnym. KPK nie ponosi </a:t>
            </a:r>
            <a:r>
              <a:rPr lang="pl-PL" altLang="pl-PL" sz="800" i="1" dirty="0" smtClean="0">
                <a:latin typeface="Century Gothic" pitchFamily="34" charset="0"/>
              </a:rPr>
              <a:t>odpowiedzialności </a:t>
            </a:r>
            <a:r>
              <a:rPr lang="pl-PL" altLang="pl-PL" sz="800" i="1" dirty="0">
                <a:latin typeface="Century Gothic" pitchFamily="34" charset="0"/>
              </a:rPr>
              <a:t>za wykorzystywanie informacji zawartych w niniejszym dokumencie w celach prowadzonej działalności gospodarczej przez osoby trzecie. Ponadto, dokument  ten nie może stanowić podstawy do zgłaszania roszczeń wobec KPK.</a:t>
            </a:r>
            <a:endParaRPr lang="pl-PL" altLang="pl-PL" sz="800" dirty="0">
              <a:latin typeface="Century Gothic" pitchFamily="34" charset="0"/>
            </a:endParaRPr>
          </a:p>
        </p:txBody>
      </p:sp>
      <p:pic>
        <p:nvPicPr>
          <p:cNvPr id="48132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52"/>
            <a:ext cx="10287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Obraz 51" descr="C:\Documents and Settings\Arkadiusz\Pulpit\BIO _I_PRASA_AL\LOGOTYPY\1.3.Wzór.Logo ZB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517232"/>
            <a:ext cx="14287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26" y="2060848"/>
            <a:ext cx="288032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Symbol zastępczy zawartości 2"/>
          <p:cNvSpPr txBox="1">
            <a:spLocks/>
          </p:cNvSpPr>
          <p:nvPr/>
        </p:nvSpPr>
        <p:spPr bwMode="auto">
          <a:xfrm>
            <a:off x="539552" y="1628800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180975">
              <a:buFont typeface="Arial" pitchFamily="34" charset="0"/>
              <a:buChar char="•"/>
              <a:defRPr/>
            </a:pPr>
            <a:r>
              <a:rPr lang="pl-PL" b="1" dirty="0" smtClean="0">
                <a:latin typeface="Century Gothic" pitchFamily="34" charset="0"/>
              </a:rPr>
              <a:t>przedsiębiorców </a:t>
            </a:r>
            <a:r>
              <a:rPr lang="pl-PL" dirty="0" smtClean="0">
                <a:latin typeface="Century Gothic" pitchFamily="34" charset="0"/>
              </a:rPr>
              <a:t>i innych beneficjentów ostatecznych </a:t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instrumentów finansowych,</a:t>
            </a:r>
            <a:endParaRPr lang="pl-PL" dirty="0">
              <a:latin typeface="Century Gothic" pitchFamily="34" charset="0"/>
            </a:endParaRP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b="1" dirty="0" smtClean="0">
                <a:latin typeface="Century Gothic" pitchFamily="34" charset="0"/>
              </a:rPr>
              <a:t>rynku finansowego </a:t>
            </a:r>
            <a:r>
              <a:rPr lang="pl-PL" dirty="0" smtClean="0">
                <a:latin typeface="Century Gothic" pitchFamily="34" charset="0"/>
              </a:rPr>
              <a:t>(obsługa pośredników  </a:t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finansowych oraz kandydatów na pośredników),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b="1" dirty="0" smtClean="0">
                <a:latin typeface="Century Gothic" pitchFamily="34" charset="0"/>
              </a:rPr>
              <a:t>instytucji </a:t>
            </a:r>
            <a:r>
              <a:rPr lang="pl-PL" b="1" dirty="0">
                <a:latin typeface="Century Gothic" pitchFamily="34" charset="0"/>
              </a:rPr>
              <a:t>otoczenia biznesu </a:t>
            </a:r>
            <a:r>
              <a:rPr lang="pl-PL" b="1" dirty="0" smtClean="0">
                <a:latin typeface="Century Gothic" pitchFamily="34" charset="0"/>
              </a:rPr>
              <a:t/>
            </a:r>
            <a:br>
              <a:rPr lang="pl-PL" b="1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(uzupełnienie </a:t>
            </a:r>
            <a:r>
              <a:rPr lang="pl-PL" dirty="0">
                <a:latin typeface="Century Gothic" pitchFamily="34" charset="0"/>
              </a:rPr>
              <a:t>oferty, </a:t>
            </a:r>
            <a:r>
              <a:rPr lang="pl-PL" dirty="0" smtClean="0">
                <a:latin typeface="Century Gothic" pitchFamily="34" charset="0"/>
              </a:rPr>
              <a:t>współpraca</a:t>
            </a:r>
            <a:r>
              <a:rPr lang="pl-PL" dirty="0">
                <a:latin typeface="Century Gothic" pitchFamily="34" charset="0"/>
              </a:rPr>
              <a:t>),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b="1" dirty="0">
                <a:latin typeface="Century Gothic" pitchFamily="34" charset="0"/>
              </a:rPr>
              <a:t>regulatorów </a:t>
            </a:r>
            <a:r>
              <a:rPr lang="pl-PL" dirty="0">
                <a:latin typeface="Century Gothic" pitchFamily="34" charset="0"/>
              </a:rPr>
              <a:t>(wsparcie w planowaniu </a:t>
            </a:r>
            <a:r>
              <a:rPr lang="pl-PL" dirty="0" smtClean="0">
                <a:latin typeface="Century Gothic" pitchFamily="34" charset="0"/>
              </a:rPr>
              <a:t/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i </a:t>
            </a:r>
            <a:r>
              <a:rPr lang="pl-PL" dirty="0">
                <a:latin typeface="Century Gothic" pitchFamily="34" charset="0"/>
              </a:rPr>
              <a:t>wdrożeniu instrumentów publicznych, </a:t>
            </a:r>
            <a:r>
              <a:rPr lang="pl-PL" dirty="0" smtClean="0">
                <a:latin typeface="Century Gothic" pitchFamily="34" charset="0"/>
              </a:rPr>
              <a:t/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w </a:t>
            </a:r>
            <a:r>
              <a:rPr lang="pl-PL" dirty="0">
                <a:latin typeface="Century Gothic" pitchFamily="34" charset="0"/>
              </a:rPr>
              <a:t>kwestiach pomocy publicznej itp.)</a:t>
            </a:r>
          </a:p>
          <a:p>
            <a:pPr>
              <a:defRPr/>
            </a:pPr>
            <a:endParaRPr lang="pl-PL" sz="1600" dirty="0">
              <a:latin typeface="Century Gothic" pitchFamily="34" charset="0"/>
            </a:endParaRPr>
          </a:p>
        </p:txBody>
      </p:sp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39552" y="54868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KPK IF PUE oferuje</a:t>
            </a:r>
            <a:b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wsparcie dla: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39552" y="4293096"/>
            <a:ext cx="806489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rnd" cmpd="dbl">
            <a:solidFill>
              <a:schemeClr val="accent1"/>
            </a:solidFill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MISJA: </a:t>
            </a:r>
            <a:r>
              <a:rPr lang="pl-PL" sz="2400" b="1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</a:t>
            </a:r>
            <a:r>
              <a:rPr lang="pl-PL" sz="2400" b="1" i="1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ne-stop-shop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 zakresie informacji</a:t>
            </a: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 instrumentach finansowych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we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wszystkich programach UE</a:t>
            </a:r>
          </a:p>
        </p:txBody>
      </p:sp>
      <p:pic>
        <p:nvPicPr>
          <p:cNvPr id="17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949280"/>
            <a:ext cx="945101" cy="70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az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021288"/>
            <a:ext cx="883734" cy="60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az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877272"/>
            <a:ext cx="765903" cy="7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6021288"/>
            <a:ext cx="765903" cy="64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6021288"/>
            <a:ext cx="589156" cy="625018"/>
          </a:xfrm>
          <a:prstGeom prst="rect">
            <a:avLst/>
          </a:prstGeom>
          <a:noFill/>
        </p:spPr>
      </p:pic>
      <p:pic>
        <p:nvPicPr>
          <p:cNvPr id="26" name="Obraz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5949280"/>
            <a:ext cx="706988" cy="7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Documents and Settings\MICHAL\Moje dokumenty\Moje obrazy\Kreatywna Europ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6021288"/>
            <a:ext cx="730882" cy="648072"/>
          </a:xfrm>
          <a:prstGeom prst="rect">
            <a:avLst/>
          </a:prstGeom>
          <a:noFill/>
        </p:spPr>
      </p:pic>
      <p:pic>
        <p:nvPicPr>
          <p:cNvPr id="28" name="Picture 2" descr="C:\Documents and Settings\MICHAL\Moje dokumenty\Moje obrazy\junckerPL_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6021288"/>
            <a:ext cx="1224136" cy="66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:\Documents and Settings\MICHAL\Moje dokumenty\_Aktualne promocyjne\logotypy małe\Logo_KPK_k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08920"/>
            <a:ext cx="2057359" cy="2006534"/>
          </a:xfrm>
          <a:prstGeom prst="rect">
            <a:avLst/>
          </a:prstGeom>
          <a:noFill/>
        </p:spPr>
      </p:pic>
      <p:grpSp>
        <p:nvGrpSpPr>
          <p:cNvPr id="2" name="Grupa 23"/>
          <p:cNvGrpSpPr/>
          <p:nvPr/>
        </p:nvGrpSpPr>
        <p:grpSpPr>
          <a:xfrm>
            <a:off x="6804248" y="3501008"/>
            <a:ext cx="1486331" cy="579261"/>
            <a:chOff x="5796136" y="4797152"/>
            <a:chExt cx="1486331" cy="57926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00" y="4797152"/>
              <a:ext cx="910267" cy="53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l_fi" descr="http://www.jakiznaktwoj.pl/_/rsrc/1380207203552/herb/Herb_RP_Aleksander.Bak%C2%A9200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6" y="4797152"/>
              <a:ext cx="496508" cy="57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4074" y="5445225"/>
            <a:ext cx="132091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437112"/>
            <a:ext cx="139407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5" descr="http://www.europedirect-gdansk.morena.org.pl/images/logo_ce-pl-rvb-h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373216"/>
            <a:ext cx="1537125" cy="1063698"/>
          </a:xfrm>
          <a:prstGeom prst="rect">
            <a:avLst/>
          </a:prstGeom>
          <a:noFill/>
        </p:spPr>
      </p:pic>
      <p:pic>
        <p:nvPicPr>
          <p:cNvPr id="1034" name="Picture 10" descr="Polska Agencja Rozwoju Przedsi&amp;eogon;biorczo&amp;sacute;c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1556792"/>
            <a:ext cx="1224136" cy="432048"/>
          </a:xfrm>
          <a:prstGeom prst="rect">
            <a:avLst/>
          </a:prstGeom>
          <a:noFill/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1844824"/>
            <a:ext cx="2880320" cy="53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C:\Documents and Settings\Acer\Moje dokumenty\Pobrane\e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2204864"/>
            <a:ext cx="864096" cy="713666"/>
          </a:xfrm>
          <a:prstGeom prst="rect">
            <a:avLst/>
          </a:prstGeom>
          <a:noFill/>
        </p:spPr>
      </p:pic>
      <p:pic>
        <p:nvPicPr>
          <p:cNvPr id="1026" name="Picture 2" descr="http://static.goldenline.pl/firm_logo/080/firm_31312_64d64f_bi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0888"/>
            <a:ext cx="885895" cy="8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MICHAL\Moje dokumenty\Moje obrazy\Creative_Europe_Desk_Polska_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4437112"/>
            <a:ext cx="1364313" cy="452111"/>
          </a:xfrm>
          <a:prstGeom prst="rect">
            <a:avLst/>
          </a:prstGeom>
          <a:noFill/>
        </p:spPr>
      </p:pic>
      <p:pic>
        <p:nvPicPr>
          <p:cNvPr id="4" name="Picture 2" descr="C:\Documents and Settings\MICHAL\Moje dokumenty\Moje obrazy\Ministerstwo Rozwoju_logo_p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74455" y="1101696"/>
            <a:ext cx="2321681" cy="743128"/>
          </a:xfrm>
          <a:prstGeom prst="rect">
            <a:avLst/>
          </a:prstGeom>
          <a:noFill/>
        </p:spPr>
      </p:pic>
      <p:pic>
        <p:nvPicPr>
          <p:cNvPr id="1028" name="Picture 4" descr="Ministerstwo Rodziny, Pracy i Polityki Spo&amp;lstrok;ecznej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80112" y="5229200"/>
            <a:ext cx="2448268" cy="612068"/>
          </a:xfrm>
          <a:prstGeom prst="rect">
            <a:avLst/>
          </a:prstGeom>
          <a:noFill/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3284984"/>
            <a:ext cx="1080120" cy="86268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539552" y="33265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Współpracujemy z: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476672"/>
            <a:ext cx="5041900" cy="6151562"/>
          </a:xfrm>
        </p:spPr>
      </p:pic>
      <p:sp>
        <p:nvSpPr>
          <p:cNvPr id="18435" name="Tytuł 1"/>
          <p:cNvSpPr>
            <a:spLocks noGrp="1"/>
          </p:cNvSpPr>
          <p:nvPr>
            <p:ph type="title"/>
          </p:nvPr>
        </p:nvSpPr>
        <p:spPr>
          <a:xfrm>
            <a:off x="323528" y="33338"/>
            <a:ext cx="8534722" cy="782637"/>
          </a:xfrm>
        </p:spPr>
        <p:txBody>
          <a:bodyPr/>
          <a:lstStyle/>
          <a:p>
            <a:r>
              <a:rPr lang="pl-PL" sz="3600" b="1" dirty="0" smtClean="0">
                <a:solidFill>
                  <a:srgbClr val="C00000"/>
                </a:solidFill>
                <a:latin typeface="Century Gothic" pitchFamily="34" charset="0"/>
              </a:rPr>
              <a:t>POTWIERDZONA JAKOŚĆ</a:t>
            </a:r>
          </a:p>
        </p:txBody>
      </p:sp>
      <p:pic>
        <p:nvPicPr>
          <p:cNvPr id="18436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94970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ymbol zastępczy zawartości 2"/>
          <p:cNvSpPr txBox="1">
            <a:spLocks/>
          </p:cNvSpPr>
          <p:nvPr/>
        </p:nvSpPr>
        <p:spPr bwMode="auto">
          <a:xfrm>
            <a:off x="539552" y="1844824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pl-PL" sz="1500" b="1" dirty="0" smtClean="0">
                <a:latin typeface="Century Gothic" pitchFamily="34" charset="0"/>
              </a:rPr>
              <a:t>KPK </a:t>
            </a:r>
            <a:r>
              <a:rPr lang="pl-PL" sz="1500" b="1" dirty="0">
                <a:latin typeface="Century Gothic" pitchFamily="34" charset="0"/>
              </a:rPr>
              <a:t>oferuje wsparcie w zakresie instrumentów </a:t>
            </a:r>
            <a:r>
              <a:rPr lang="pl-PL" sz="1500" b="1" dirty="0" smtClean="0">
                <a:latin typeface="Century Gothic" pitchFamily="34" charset="0"/>
              </a:rPr>
              <a:t>finansowych we </a:t>
            </a:r>
            <a:r>
              <a:rPr lang="pl-PL" sz="1500" b="1" u="sng" dirty="0" smtClean="0">
                <a:latin typeface="Century Gothic" pitchFamily="34" charset="0"/>
              </a:rPr>
              <a:t>wszystkich</a:t>
            </a:r>
            <a:r>
              <a:rPr lang="pl-PL" sz="1500" b="1" dirty="0" smtClean="0">
                <a:latin typeface="Century Gothic" pitchFamily="34" charset="0"/>
              </a:rPr>
              <a:t> </a:t>
            </a:r>
            <a:br>
              <a:rPr lang="pl-PL" sz="1500" b="1" dirty="0" smtClean="0">
                <a:latin typeface="Century Gothic" pitchFamily="34" charset="0"/>
              </a:rPr>
            </a:br>
            <a:r>
              <a:rPr lang="pl-PL" sz="1500" b="1" dirty="0" smtClean="0">
                <a:latin typeface="Century Gothic" pitchFamily="34" charset="0"/>
              </a:rPr>
              <a:t>programach UE, </a:t>
            </a:r>
            <a:r>
              <a:rPr lang="pl-PL" sz="1500" b="1" dirty="0">
                <a:latin typeface="Century Gothic" pitchFamily="34" charset="0"/>
              </a:rPr>
              <a:t>w których uwzględniono </a:t>
            </a:r>
            <a:r>
              <a:rPr lang="pl-PL" sz="1500" b="1" dirty="0" smtClean="0">
                <a:latin typeface="Century Gothic" pitchFamily="34" charset="0"/>
              </a:rPr>
              <a:t>instrumenty </a:t>
            </a:r>
            <a:r>
              <a:rPr lang="pl-PL" sz="1500" b="1" dirty="0">
                <a:latin typeface="Century Gothic" pitchFamily="34" charset="0"/>
              </a:rPr>
              <a:t>finansowe dla </a:t>
            </a:r>
            <a:r>
              <a:rPr lang="pl-PL" sz="1500" b="1" dirty="0" smtClean="0">
                <a:latin typeface="Century Gothic" pitchFamily="34" charset="0"/>
              </a:rPr>
              <a:t>przedsiębiorców.</a:t>
            </a:r>
          </a:p>
          <a:p>
            <a:pPr>
              <a:spcBef>
                <a:spcPts val="200"/>
              </a:spcBef>
              <a:defRPr/>
            </a:pPr>
            <a:endParaRPr lang="pl-PL" sz="1500" b="1" dirty="0">
              <a:latin typeface="Century Gothic" pitchFamily="34" charset="0"/>
            </a:endParaRPr>
          </a:p>
          <a:p>
            <a:pPr>
              <a:spcBef>
                <a:spcPts val="200"/>
              </a:spcBef>
              <a:defRPr/>
            </a:pPr>
            <a:r>
              <a:rPr lang="pl-PL" sz="1500" b="1" dirty="0" smtClean="0">
                <a:solidFill>
                  <a:srgbClr val="FF0000"/>
                </a:solidFill>
                <a:latin typeface="Century Gothic" pitchFamily="34" charset="0"/>
              </a:rPr>
              <a:t>Programy rozpoczęte przed rokiem 2014, częściowo wciąż aktywne:</a:t>
            </a:r>
            <a:endParaRPr lang="pl-PL" sz="15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361950" indent="-180975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pl-PL" sz="1500" b="1" dirty="0">
                <a:latin typeface="Century Gothic" pitchFamily="34" charset="0"/>
              </a:rPr>
              <a:t>Program ramowy na rzecz konkurencyjności i innowacji </a:t>
            </a:r>
            <a:r>
              <a:rPr lang="pl-PL" sz="1500" dirty="0">
                <a:latin typeface="Century Gothic" pitchFamily="34" charset="0"/>
              </a:rPr>
              <a:t>(</a:t>
            </a:r>
            <a:r>
              <a:rPr lang="pl-PL" sz="1500" b="1" dirty="0" smtClean="0">
                <a:latin typeface="Century Gothic" pitchFamily="34" charset="0"/>
              </a:rPr>
              <a:t>CIP</a:t>
            </a:r>
            <a:r>
              <a:rPr lang="pl-PL" sz="1500" dirty="0" smtClean="0">
                <a:latin typeface="Century Gothic" pitchFamily="34" charset="0"/>
              </a:rPr>
              <a:t>)</a:t>
            </a:r>
          </a:p>
          <a:p>
            <a:pPr marL="361950" indent="-180975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pl-PL" sz="1500" b="1" dirty="0" smtClean="0">
                <a:latin typeface="Century Gothic" pitchFamily="34" charset="0"/>
              </a:rPr>
              <a:t>Siódmy program ramowy </a:t>
            </a:r>
            <a:r>
              <a:rPr lang="pl-PL" sz="1500" dirty="0" smtClean="0">
                <a:latin typeface="Century Gothic" pitchFamily="34" charset="0"/>
              </a:rPr>
              <a:t>Wspólnoty Europejskiej w zakresie badań, rozwoju technologicznego i demonstracji</a:t>
            </a:r>
          </a:p>
          <a:p>
            <a:pPr marL="361950" indent="-180975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pl-PL" sz="1500" b="1" dirty="0" smtClean="0">
                <a:latin typeface="Century Gothic" pitchFamily="34" charset="0"/>
              </a:rPr>
              <a:t>Europejski </a:t>
            </a:r>
            <a:r>
              <a:rPr lang="pl-PL" sz="1500" b="1" dirty="0">
                <a:latin typeface="Century Gothic" pitchFamily="34" charset="0"/>
              </a:rPr>
              <a:t>Instrument Mikrofinansowy </a:t>
            </a:r>
            <a:r>
              <a:rPr lang="pl-PL" sz="1500" b="1" dirty="0" smtClean="0">
                <a:latin typeface="Century Gothic" pitchFamily="34" charset="0"/>
              </a:rPr>
              <a:t>Progress</a:t>
            </a:r>
            <a:endParaRPr lang="pl-PL" sz="1500" dirty="0">
              <a:latin typeface="Century Gothic" pitchFamily="34" charset="0"/>
            </a:endParaRPr>
          </a:p>
          <a:p>
            <a:pPr>
              <a:spcBef>
                <a:spcPts val="200"/>
              </a:spcBef>
            </a:pPr>
            <a:r>
              <a:rPr lang="pl-PL" sz="1500" b="1" dirty="0" smtClean="0">
                <a:solidFill>
                  <a:srgbClr val="FF0000"/>
                </a:solidFill>
                <a:latin typeface="Century Gothic" pitchFamily="34" charset="0"/>
              </a:rPr>
              <a:t>Programy na lata 2014-2020:</a:t>
            </a:r>
            <a:endParaRPr lang="pl-PL" sz="15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361950" indent="-180975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pl-PL" sz="1500" b="1" dirty="0">
                <a:latin typeface="Century Gothic" pitchFamily="34" charset="0"/>
              </a:rPr>
              <a:t>COSME </a:t>
            </a:r>
            <a:r>
              <a:rPr lang="pl-PL" sz="1500" dirty="0">
                <a:latin typeface="Century Gothic" pitchFamily="34" charset="0"/>
              </a:rPr>
              <a:t>- program na rzecz konkurencyjności przedsiębiorstw oraz </a:t>
            </a:r>
            <a:r>
              <a:rPr lang="pl-PL" sz="1500" dirty="0" smtClean="0">
                <a:latin typeface="Century Gothic" pitchFamily="34" charset="0"/>
              </a:rPr>
              <a:t>MŚP</a:t>
            </a:r>
            <a:endParaRPr lang="pl-PL" sz="1500" dirty="0">
              <a:latin typeface="Century Gothic" pitchFamily="34" charset="0"/>
            </a:endParaRPr>
          </a:p>
          <a:p>
            <a:pPr marL="361950" indent="-180975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pl-PL" sz="1500" b="1" dirty="0">
                <a:latin typeface="Century Gothic" pitchFamily="34" charset="0"/>
              </a:rPr>
              <a:t>Horyzont 2020 </a:t>
            </a:r>
            <a:r>
              <a:rPr lang="pl-PL" sz="1500" dirty="0">
                <a:latin typeface="Century Gothic" pitchFamily="34" charset="0"/>
              </a:rPr>
              <a:t>– program ramowy na rzecz badań naukowych i </a:t>
            </a:r>
            <a:r>
              <a:rPr lang="pl-PL" sz="1500" dirty="0" smtClean="0">
                <a:latin typeface="Century Gothic" pitchFamily="34" charset="0"/>
              </a:rPr>
              <a:t>innowacji </a:t>
            </a:r>
            <a:endParaRPr lang="pl-PL" sz="1500" dirty="0">
              <a:latin typeface="Century Gothic" pitchFamily="34" charset="0"/>
            </a:endParaRPr>
          </a:p>
          <a:p>
            <a:pPr marL="361950" indent="-180975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pl-PL" sz="1500" dirty="0" smtClean="0">
                <a:latin typeface="Century Gothic" pitchFamily="34" charset="0"/>
              </a:rPr>
              <a:t>Program </a:t>
            </a:r>
            <a:r>
              <a:rPr lang="pl-PL" sz="1500" dirty="0">
                <a:latin typeface="Century Gothic" pitchFamily="34" charset="0"/>
              </a:rPr>
              <a:t>na rzecz </a:t>
            </a:r>
            <a:r>
              <a:rPr lang="pl-PL" sz="1500" dirty="0" smtClean="0">
                <a:latin typeface="Century Gothic" pitchFamily="34" charset="0"/>
              </a:rPr>
              <a:t>zatrudnienia </a:t>
            </a:r>
            <a:r>
              <a:rPr lang="pl-PL" sz="1500" dirty="0">
                <a:latin typeface="Century Gothic" pitchFamily="34" charset="0"/>
              </a:rPr>
              <a:t>i innowacji społecznych (</a:t>
            </a:r>
            <a:r>
              <a:rPr lang="pl-PL" sz="1500" b="1" dirty="0">
                <a:latin typeface="Century Gothic" pitchFamily="34" charset="0"/>
              </a:rPr>
              <a:t>„EaSI</a:t>
            </a:r>
            <a:r>
              <a:rPr lang="pl-PL" sz="1500" b="1" dirty="0" smtClean="0">
                <a:latin typeface="Century Gothic" pitchFamily="34" charset="0"/>
              </a:rPr>
              <a:t>”</a:t>
            </a:r>
            <a:r>
              <a:rPr lang="pl-PL" sz="1500" dirty="0" smtClean="0">
                <a:latin typeface="Century Gothic" pitchFamily="34" charset="0"/>
              </a:rPr>
              <a:t>)</a:t>
            </a:r>
          </a:p>
          <a:p>
            <a:pPr marL="361950" indent="-180975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pl-PL" sz="1500" dirty="0" smtClean="0">
                <a:latin typeface="Century Gothic" pitchFamily="34" charset="0"/>
              </a:rPr>
              <a:t>Program </a:t>
            </a:r>
            <a:r>
              <a:rPr lang="pl-PL" sz="1500" b="1" dirty="0" smtClean="0">
                <a:latin typeface="Century Gothic" pitchFamily="34" charset="0"/>
              </a:rPr>
              <a:t>„Kreatywna Europa” </a:t>
            </a:r>
            <a:r>
              <a:rPr lang="pl-PL" sz="1500" dirty="0" smtClean="0">
                <a:latin typeface="Century Gothic" pitchFamily="34" charset="0"/>
              </a:rPr>
              <a:t>na rzecz sektorów kultury i kreatywnego</a:t>
            </a:r>
          </a:p>
          <a:p>
            <a:pPr>
              <a:spcBef>
                <a:spcPts val="200"/>
              </a:spcBef>
              <a:defRPr/>
            </a:pPr>
            <a:r>
              <a:rPr lang="pl-PL" sz="1500" dirty="0" smtClean="0">
                <a:latin typeface="Century Gothic" pitchFamily="34" charset="0"/>
              </a:rPr>
              <a:t>(ze wsparciem </a:t>
            </a:r>
            <a:r>
              <a:rPr lang="pl-PL" sz="1500" b="1" dirty="0" smtClean="0">
                <a:latin typeface="Century Gothic" pitchFamily="34" charset="0"/>
              </a:rPr>
              <a:t>Europejskiego Funduszu Inwestycji Strategicznych </a:t>
            </a:r>
            <a:r>
              <a:rPr lang="pl-PL" sz="1500" dirty="0" smtClean="0">
                <a:latin typeface="Century Gothic" pitchFamily="34" charset="0"/>
              </a:rPr>
              <a:t>dla wybranych </a:t>
            </a:r>
            <a:r>
              <a:rPr lang="pl-PL" sz="1500" dirty="0" err="1" smtClean="0">
                <a:latin typeface="Century Gothic" pitchFamily="34" charset="0"/>
              </a:rPr>
              <a:t>instr</a:t>
            </a:r>
            <a:r>
              <a:rPr lang="pl-PL" sz="1500" dirty="0" smtClean="0">
                <a:latin typeface="Century Gothic" pitchFamily="34" charset="0"/>
              </a:rPr>
              <a:t>.)</a:t>
            </a:r>
          </a:p>
          <a:p>
            <a:pPr marL="361950" indent="-180975">
              <a:defRPr/>
            </a:pPr>
            <a:endParaRPr lang="pl-PL" sz="1500" dirty="0">
              <a:latin typeface="Century Gothic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39552" y="54868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Jakie programy</a:t>
            </a:r>
          </a:p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obsługuje KPK IF PUE?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pic>
        <p:nvPicPr>
          <p:cNvPr id="12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877272"/>
            <a:ext cx="945101" cy="70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949280"/>
            <a:ext cx="883734" cy="60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877272"/>
            <a:ext cx="765903" cy="7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5949280"/>
            <a:ext cx="765903" cy="64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5949280"/>
            <a:ext cx="589156" cy="625018"/>
          </a:xfrm>
          <a:prstGeom prst="rect">
            <a:avLst/>
          </a:prstGeom>
          <a:noFill/>
        </p:spPr>
      </p:pic>
      <p:pic>
        <p:nvPicPr>
          <p:cNvPr id="24" name="Obraz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5877272"/>
            <a:ext cx="706988" cy="7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Documents and Settings\MICHAL\Moje dokumenty\Moje obrazy\Kreatywna Europ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5949280"/>
            <a:ext cx="730882" cy="648072"/>
          </a:xfrm>
          <a:prstGeom prst="rect">
            <a:avLst/>
          </a:prstGeom>
          <a:noFill/>
        </p:spPr>
      </p:pic>
      <p:pic>
        <p:nvPicPr>
          <p:cNvPr id="26" name="Picture 2" descr="C:\Documents and Settings\MICHAL\Moje dokumenty\Moje obrazy\junckerPL_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5949280"/>
            <a:ext cx="1224136" cy="66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39552" y="54868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Jak działają instrumenty finansowe programów UE?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539552" y="1700808"/>
            <a:ext cx="82089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Program (ramowy) Unii Europejskiej: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zarządzany bezpośrednio przez Komisję Europejską za pośrednictwem wybranej agencji wykonawczej (np. EASME, EFI)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latin typeface="Century Gothic" pitchFamily="34" charset="0"/>
              </a:rPr>
              <a:t>dla państw członkowskich UE i krajów stowarzyszonych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1600" dirty="0" smtClean="0">
                <a:latin typeface="Century Gothic" pitchFamily="34" charset="0"/>
              </a:rPr>
              <a:t>instrumenty finansowe obsługiwane przez Narodowych Pośredników Finansowych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najczęstsze narzędzia:</a:t>
            </a:r>
            <a:r>
              <a:rPr kumimoji="0" lang="pl-PL" sz="1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gwarancja, pożyczka, finansowanie kapitałowe</a:t>
            </a:r>
            <a:endParaRPr kumimoji="0" lang="pl-PL" sz="16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8067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9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7956376" cy="3950171"/>
          </a:xfrm>
        </p:spPr>
        <p:txBody>
          <a:bodyPr/>
          <a:lstStyle/>
          <a:p>
            <a:pPr>
              <a:spcBef>
                <a:spcPts val="1200"/>
              </a:spcBef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Dostępne formy wsparcia:</a:t>
            </a:r>
          </a:p>
          <a:p>
            <a:pPr>
              <a:spcBef>
                <a:spcPts val="1200"/>
              </a:spcBef>
              <a:defRPr/>
            </a:pPr>
            <a:r>
              <a:rPr lang="pl-PL" sz="2000" dirty="0" smtClean="0">
                <a:latin typeface="Century Gothic" pitchFamily="34" charset="0"/>
              </a:rPr>
              <a:t>kredyty inwestycyjne</a:t>
            </a:r>
          </a:p>
          <a:p>
            <a:pPr lvl="0">
              <a:spcBef>
                <a:spcPts val="1200"/>
              </a:spcBef>
            </a:pPr>
            <a:r>
              <a:rPr lang="pl-PL" sz="2000" dirty="0" smtClean="0">
                <a:latin typeface="Century Gothic" pitchFamily="34" charset="0"/>
              </a:rPr>
              <a:t>kredyty obrotowe</a:t>
            </a:r>
          </a:p>
          <a:p>
            <a:pPr lvl="0">
              <a:spcBef>
                <a:spcPts val="1200"/>
              </a:spcBef>
            </a:pPr>
            <a:r>
              <a:rPr lang="pl-PL" sz="2000" dirty="0" smtClean="0">
                <a:latin typeface="Century Gothic" pitchFamily="34" charset="0"/>
              </a:rPr>
              <a:t>leasing</a:t>
            </a:r>
          </a:p>
          <a:p>
            <a:pPr lvl="0">
              <a:spcBef>
                <a:spcPts val="1200"/>
              </a:spcBef>
            </a:pPr>
            <a:r>
              <a:rPr lang="pl-PL" sz="2000" dirty="0" smtClean="0">
                <a:latin typeface="Century Gothic" pitchFamily="34" charset="0"/>
              </a:rPr>
              <a:t>pożyczki</a:t>
            </a:r>
          </a:p>
          <a:p>
            <a:pPr lvl="0">
              <a:spcBef>
                <a:spcPts val="1200"/>
              </a:spcBef>
            </a:pPr>
            <a:r>
              <a:rPr lang="pl-PL" sz="2000" dirty="0" smtClean="0">
                <a:latin typeface="Century Gothic" pitchFamily="34" charset="0"/>
              </a:rPr>
              <a:t>poręczenia kredytowe</a:t>
            </a:r>
          </a:p>
          <a:p>
            <a:pPr lvl="0">
              <a:spcBef>
                <a:spcPts val="1200"/>
              </a:spcBef>
            </a:pPr>
            <a:r>
              <a:rPr lang="pl-PL" sz="2000" dirty="0" smtClean="0">
                <a:latin typeface="Century Gothic" pitchFamily="34" charset="0"/>
              </a:rPr>
              <a:t>finansowanie kapitałowe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(przez fundusze </a:t>
            </a:r>
            <a:r>
              <a:rPr lang="pl-PL" sz="2000" dirty="0" err="1" smtClean="0">
                <a:latin typeface="Century Gothic" pitchFamily="34" charset="0"/>
              </a:rPr>
              <a:t>venture</a:t>
            </a:r>
            <a:r>
              <a:rPr lang="pl-PL" sz="2000" dirty="0" smtClean="0">
                <a:latin typeface="Century Gothic" pitchFamily="34" charset="0"/>
              </a:rPr>
              <a:t> capital)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pl-PL" sz="2000" b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39552" y="692696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Czym jest preferencyjne finansowanie?</a:t>
            </a:r>
          </a:p>
        </p:txBody>
      </p:sp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0379" y="4149080"/>
            <a:ext cx="327362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7956376" cy="395017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l-PL" sz="2000" b="1" dirty="0" smtClean="0">
                <a:latin typeface="Century Gothic" pitchFamily="34" charset="0"/>
              </a:rPr>
              <a:t>Preferencyjne finansowanie jest dostępne dla wszystkich przedsiębiorców, w tym:</a:t>
            </a:r>
          </a:p>
          <a:p>
            <a:pPr lvl="0"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dla rozpoczynających działalność</a:t>
            </a:r>
          </a:p>
          <a:p>
            <a:pPr lvl="0"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dla samozatrudnionych i mikroprzedsiębiorców</a:t>
            </a:r>
          </a:p>
          <a:p>
            <a:pPr lvl="0"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dla małych i średnich przedsiębiorstw ze wszystkich branż</a:t>
            </a:r>
          </a:p>
          <a:p>
            <a:pPr lvl="0"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dla dużych (do 3000 zatrudnionych, powyżej 3000 </a:t>
            </a:r>
            <a:r>
              <a:rPr lang="pl-PL" sz="2000" dirty="0" err="1" smtClean="0">
                <a:latin typeface="Century Gothic" pitchFamily="34" charset="0"/>
              </a:rPr>
              <a:t>zatr</a:t>
            </a:r>
            <a:r>
              <a:rPr lang="pl-PL" sz="2000" dirty="0" smtClean="0">
                <a:latin typeface="Century Gothic" pitchFamily="34" charset="0"/>
              </a:rPr>
              <a:t>.)</a:t>
            </a:r>
          </a:p>
          <a:p>
            <a:pPr lvl="0">
              <a:spcBef>
                <a:spcPts val="0"/>
              </a:spcBef>
              <a:buNone/>
            </a:pPr>
            <a:endParaRPr lang="pl-PL" sz="20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pl-PL" sz="2000" b="1" dirty="0" smtClean="0">
                <a:latin typeface="Century Gothic" pitchFamily="34" charset="0"/>
              </a:rPr>
              <a:t>Na co można przeznaczyć finansowanie?</a:t>
            </a:r>
          </a:p>
          <a:p>
            <a:pPr>
              <a:spcBef>
                <a:spcPts val="0"/>
              </a:spcBef>
            </a:pPr>
            <a:r>
              <a:rPr lang="pl-PL" sz="2000" b="1" dirty="0" smtClean="0">
                <a:solidFill>
                  <a:srgbClr val="C00000"/>
                </a:solidFill>
                <a:latin typeface="Century Gothic" pitchFamily="34" charset="0"/>
              </a:rPr>
              <a:t>na inwestycje i kapitał obrotowy</a:t>
            </a:r>
            <a:r>
              <a:rPr lang="pl-PL" sz="2000" dirty="0" smtClean="0">
                <a:latin typeface="Century Gothic" pitchFamily="34" charset="0"/>
              </a:rPr>
              <a:t>, w tym m.in.:</a:t>
            </a:r>
          </a:p>
          <a:p>
            <a:pPr lvl="1"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na działalność badawczo-innowacyjną</a:t>
            </a:r>
          </a:p>
          <a:p>
            <a:pPr lvl="1"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na zakup środków transportu</a:t>
            </a:r>
          </a:p>
          <a:p>
            <a:pPr lvl="1"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na finansowanie kontraktów</a:t>
            </a:r>
          </a:p>
          <a:p>
            <a:pPr lvl="0"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[w części programów] </a:t>
            </a:r>
            <a:r>
              <a:rPr lang="pl-PL" sz="2000" b="1" dirty="0" smtClean="0">
                <a:solidFill>
                  <a:srgbClr val="C00000"/>
                </a:solidFill>
                <a:latin typeface="Century Gothic" pitchFamily="34" charset="0"/>
              </a:rPr>
              <a:t>na zakup przedsiębiorstwa</a:t>
            </a:r>
          </a:p>
        </p:txBody>
      </p:sp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39552" y="692696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Preferencyjne finansowanie:</a:t>
            </a:r>
          </a:p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dla kogo? Na co? </a:t>
            </a:r>
          </a:p>
        </p:txBody>
      </p:sp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7773" y="5661248"/>
            <a:ext cx="144622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7136</TotalTime>
  <Words>702</Words>
  <Application>Microsoft Office PowerPoint</Application>
  <PresentationFormat>Pokaz na ekranie (4:3)</PresentationFormat>
  <Paragraphs>212</Paragraphs>
  <Slides>25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POTWIERDZONA JAKOŚĆ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ZBP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Preferencyjne finansowanie w programach UE</dc:title>
  <dc:creator>Krajowy Punkt Kontaktowy ds. Instrumentów Finansowych</dc:creator>
  <cp:lastModifiedBy>RasińskiR</cp:lastModifiedBy>
  <cp:revision>818</cp:revision>
  <cp:lastPrinted>2016-10-18T08:58:19Z</cp:lastPrinted>
  <dcterms:created xsi:type="dcterms:W3CDTF">2013-04-03T07:01:38Z</dcterms:created>
  <dcterms:modified xsi:type="dcterms:W3CDTF">2016-12-12T09:33:44Z</dcterms:modified>
</cp:coreProperties>
</file>