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9" r:id="rId3"/>
    <p:sldId id="310" r:id="rId4"/>
    <p:sldId id="311" r:id="rId5"/>
    <p:sldId id="312" r:id="rId6"/>
    <p:sldId id="308" r:id="rId7"/>
    <p:sldId id="313" r:id="rId8"/>
    <p:sldId id="314" r:id="rId9"/>
    <p:sldId id="315" r:id="rId10"/>
    <p:sldId id="316" r:id="rId11"/>
    <p:sldId id="259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k-Trocha Hanna (PS)" initials="MH(" lastIdx="1" clrIdx="0">
    <p:extLst>
      <p:ext uri="{19B8F6BF-5375-455C-9EA6-DF929625EA0E}">
        <p15:presenceInfo xmlns:p15="http://schemas.microsoft.com/office/powerpoint/2012/main" userId="S-1-5-21-2141459047-2080261149-618671499-138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D2F"/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67574" autoAdjust="0"/>
  </p:normalViewPr>
  <p:slideViewPr>
    <p:cSldViewPr snapToGrid="0" showGuides="1">
      <p:cViewPr varScale="1">
        <p:scale>
          <a:sx n="58" d="100"/>
          <a:sy n="58" d="100"/>
        </p:scale>
        <p:origin x="155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9E83-143D-4489-81E0-C31503DD76B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EDD4-FCA3-4CAA-A466-CBB564357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00288" y="931863"/>
            <a:ext cx="4462462" cy="25098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0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00288" y="931863"/>
            <a:ext cx="4462462" cy="25098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50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276622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8">
            <a:extLst>
              <a:ext uri="{FF2B5EF4-FFF2-40B4-BE49-F238E27FC236}">
                <a16:creationId xmlns:a16="http://schemas.microsoft.com/office/drawing/2014/main" id="{AE921C64-0565-41B9-8D4A-B4701B52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731" y="4116721"/>
            <a:ext cx="8422547" cy="958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80">
                <a:solidFill>
                  <a:schemeClr val="bg1"/>
                </a:solidFill>
                <a:latin typeface="Engram Warsaw" pitchFamily="2" charset="-18"/>
              </a:defRPr>
            </a:lvl1pPr>
            <a:lvl2pPr marL="411460" indent="0">
              <a:buNone/>
              <a:defRPr/>
            </a:lvl2pPr>
            <a:lvl3pPr marL="822919" indent="0">
              <a:buNone/>
              <a:defRPr/>
            </a:lvl3pPr>
            <a:lvl4pPr marL="1234379" indent="0">
              <a:buNone/>
              <a:defRPr/>
            </a:lvl4pPr>
            <a:lvl5pPr marL="1645838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5996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k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83" y="1280272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35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35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35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35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35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9" y="1280272"/>
            <a:ext cx="3884615" cy="4525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9" y="121768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25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1" y="6624385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601" y="66240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95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04304" y="4328725"/>
            <a:ext cx="8422547" cy="21979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21">
                <a:solidFill>
                  <a:schemeClr val="bg1"/>
                </a:solidFill>
                <a:latin typeface="Engram Warsaw Light" pitchFamily="50" charset="-18"/>
              </a:defRPr>
            </a:lvl1pPr>
            <a:lvl2pPr marL="411460" indent="0">
              <a:buNone/>
              <a:defRPr/>
            </a:lvl2pPr>
            <a:lvl3pPr marL="822919" indent="0">
              <a:buNone/>
              <a:defRPr/>
            </a:lvl3pPr>
            <a:lvl4pPr marL="1234379" indent="0">
              <a:buNone/>
              <a:defRPr/>
            </a:lvl4pPr>
            <a:lvl5pPr marL="1645838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276622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765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7FBD-9D2A-4786-A2A1-B12EFA2AA8C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4477-8EC4-47DD-B8C2-73FDC1CC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493" y="2901933"/>
            <a:ext cx="1084231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Standardy dostępności </a:t>
            </a:r>
            <a:br>
              <a:rPr lang="pl-PL" sz="4000" dirty="0"/>
            </a:br>
            <a:r>
              <a:rPr lang="pl-PL" sz="4000" dirty="0"/>
              <a:t>m.st. Warszawy 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3182265" y="5438894"/>
            <a:ext cx="8422547" cy="958176"/>
          </a:xfrm>
        </p:spPr>
        <p:txBody>
          <a:bodyPr>
            <a:normAutofit lnSpcReduction="10000"/>
          </a:bodyPr>
          <a:lstStyle/>
          <a:p>
            <a:pPr algn="r"/>
            <a:r>
              <a:rPr lang="pl-PL" dirty="0"/>
              <a:t>Donata Kończyk</a:t>
            </a:r>
          </a:p>
          <a:p>
            <a:pPr algn="r"/>
            <a:r>
              <a:rPr lang="pl-PL" dirty="0"/>
              <a:t>22 listopada 2023</a:t>
            </a:r>
          </a:p>
        </p:txBody>
      </p:sp>
    </p:spTree>
    <p:extLst>
      <p:ext uri="{BB962C8B-B14F-4D97-AF65-F5344CB8AC3E}">
        <p14:creationId xmlns:p14="http://schemas.microsoft.com/office/powerpoint/2010/main" val="352785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4247" y="727248"/>
            <a:ext cx="6975475" cy="742304"/>
          </a:xfrm>
        </p:spPr>
        <p:txBody>
          <a:bodyPr>
            <a:normAutofit fontScale="90000"/>
          </a:bodyPr>
          <a:lstStyle/>
          <a:p>
            <a:r>
              <a:rPr lang="pl-PL" sz="6700" b="1" dirty="0"/>
              <a:t>#efekty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dziedziniec szkoły podstawowwej nr 400 w Wilanowie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0" y="727248"/>
            <a:ext cx="7796084" cy="51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6567" y="1952369"/>
            <a:ext cx="9551773" cy="2434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Dziękuję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0" y="4023925"/>
            <a:ext cx="12084908" cy="21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b="1" dirty="0">
                <a:solidFill>
                  <a:prstClr val="white"/>
                </a:solidFill>
                <a:latin typeface="Engram Warsaw" pitchFamily="2" charset="-18"/>
              </a:rPr>
              <a:t>Donata</a:t>
            </a:r>
            <a:r>
              <a:rPr lang="pl-PL" sz="2400" b="1" i="1" dirty="0">
                <a:solidFill>
                  <a:prstClr val="white"/>
                </a:solidFill>
                <a:latin typeface="Engram Warsaw" pitchFamily="2" charset="-18"/>
              </a:rPr>
              <a:t> </a:t>
            </a:r>
            <a:r>
              <a:rPr lang="pl-PL" sz="2400" b="1" dirty="0">
                <a:solidFill>
                  <a:prstClr val="white"/>
                </a:solidFill>
                <a:latin typeface="Engram Warsaw" pitchFamily="2" charset="-18"/>
              </a:rPr>
              <a:t>Kończyk</a:t>
            </a:r>
            <a:r>
              <a:rPr lang="pl-PL" sz="2400" b="1" i="1" dirty="0">
                <a:solidFill>
                  <a:prstClr val="white"/>
                </a:solidFill>
                <a:latin typeface="Engram Warsaw" pitchFamily="2" charset="-18"/>
              </a:rPr>
              <a:t> </a:t>
            </a:r>
          </a:p>
          <a:p>
            <a:pPr>
              <a:defRPr/>
            </a:pPr>
            <a:r>
              <a:rPr lang="pl-PL" sz="2400" b="1" dirty="0">
                <a:solidFill>
                  <a:prstClr val="white"/>
                </a:solidFill>
                <a:latin typeface="Engram Warsaw" pitchFamily="2" charset="-18"/>
              </a:rPr>
              <a:t>Pełnomocniczka Prezydenta m.st. Warszawy ds. dostępności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4904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5170" y="776677"/>
            <a:ext cx="6975475" cy="742304"/>
          </a:xfrm>
        </p:spPr>
        <p:txBody>
          <a:bodyPr>
            <a:noAutofit/>
          </a:bodyPr>
          <a:lstStyle/>
          <a:p>
            <a:r>
              <a:rPr lang="pl-PL" altLang="pl-PL" sz="6000" b="1" dirty="0"/>
              <a:t>#miasto</a:t>
            </a:r>
            <a:endParaRPr lang="pl-PL" sz="5400" dirty="0"/>
          </a:p>
        </p:txBody>
      </p:sp>
      <p:pic>
        <p:nvPicPr>
          <p:cNvPr id="5" name="Picture 5" descr="warszawa-dzielnice mapa"/>
          <p:cNvPicPr>
            <a:picLocks noGrp="1"/>
          </p:cNvPicPr>
          <p:nvPr>
            <p:ph type="chart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19" y="690179"/>
            <a:ext cx="6314303" cy="56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78103" y="714893"/>
            <a:ext cx="5136201" cy="742304"/>
          </a:xfrm>
        </p:spPr>
        <p:txBody>
          <a:bodyPr>
            <a:normAutofit fontScale="90000"/>
          </a:bodyPr>
          <a:lstStyle/>
          <a:p>
            <a:r>
              <a:rPr lang="pl-PL" altLang="pl-PL" sz="6700" b="1" dirty="0"/>
              <a:t>#geneza</a:t>
            </a:r>
            <a:br>
              <a:rPr lang="en-US" altLang="pl-PL" sz="2400" b="1" dirty="0"/>
            </a:br>
            <a:endParaRPr lang="pl-PL" dirty="0"/>
          </a:p>
        </p:txBody>
      </p:sp>
      <p:pic>
        <p:nvPicPr>
          <p:cNvPr id="2050" name="Picture 2" descr="Nagroda za dostępność dla Miasta Warszawy. Złota statuetka na drewnianym postumencie. Napis: Access City Award 2020.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r="14814" b="6328"/>
          <a:stretch/>
        </p:blipFill>
        <p:spPr bwMode="auto">
          <a:xfrm>
            <a:off x="6425516" y="192788"/>
            <a:ext cx="4065371" cy="62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70759" y="518308"/>
            <a:ext cx="6975475" cy="742304"/>
          </a:xfrm>
        </p:spPr>
        <p:txBody>
          <a:bodyPr>
            <a:normAutofit fontScale="90000"/>
          </a:bodyPr>
          <a:lstStyle/>
          <a:p>
            <a:r>
              <a:rPr lang="pl-PL" altLang="pl-PL" sz="6700" b="1" dirty="0"/>
              <a:t>#regulacje</a:t>
            </a:r>
            <a:br>
              <a:rPr lang="en-US" altLang="pl-PL" sz="2400" b="1" dirty="0"/>
            </a:br>
            <a:endParaRPr lang="pl-PL" dirty="0"/>
          </a:p>
        </p:txBody>
      </p:sp>
      <p:pic>
        <p:nvPicPr>
          <p:cNvPr id="5" name="Symbol zastępczy wykresu 4" descr="panorama Centrum Warszawy z Pałacem Kultury i Nauki na pierwszym planie"/>
          <p:cNvPicPr>
            <a:picLocks noGrp="1" noChangeAspect="1"/>
          </p:cNvPicPr>
          <p:nvPr>
            <p:ph type="chart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7" y="1395638"/>
            <a:ext cx="7033099" cy="46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7970" y="863174"/>
            <a:ext cx="11693521" cy="742304"/>
          </a:xfrm>
        </p:spPr>
        <p:txBody>
          <a:bodyPr>
            <a:normAutofit fontScale="90000"/>
          </a:bodyPr>
          <a:lstStyle/>
          <a:p>
            <a:r>
              <a:rPr lang="pl-PL" sz="6000" b="1" dirty="0"/>
              <a:t>#strategie, polityki, programy</a:t>
            </a:r>
            <a:br>
              <a:rPr lang="pl-PL" sz="2400" b="1" dirty="0"/>
            </a:br>
            <a:endParaRPr lang="pl-PL" dirty="0"/>
          </a:p>
        </p:txBody>
      </p:sp>
      <p:pic>
        <p:nvPicPr>
          <p:cNvPr id="5" name="Symbol zastępczy wykresu 4" descr="zdjęcie z placu zabaw, dwoje dzieci huśtanych na huśtawkach przez kobietę "/>
          <p:cNvPicPr>
            <a:picLocks noGrp="1" noChangeAspect="1"/>
          </p:cNvPicPr>
          <p:nvPr>
            <p:ph type="chart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9" y="1804087"/>
            <a:ext cx="6705180" cy="43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97954" y="4134683"/>
            <a:ext cx="6841432" cy="133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https://wsparcie.um.warszawa.pl/dostepnosc-architektoniczna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3911" y="875103"/>
            <a:ext cx="6975475" cy="742304"/>
          </a:xfrm>
        </p:spPr>
        <p:txBody>
          <a:bodyPr>
            <a:normAutofit fontScale="90000"/>
          </a:bodyPr>
          <a:lstStyle/>
          <a:p>
            <a:r>
              <a:rPr lang="pl-PL" altLang="pl-PL" sz="6700" b="1" dirty="0"/>
              <a:t>#standardy</a:t>
            </a:r>
            <a:br>
              <a:rPr lang="pl-PL" altLang="pl-PL" sz="2400" b="1" dirty="0"/>
            </a:br>
            <a:endParaRPr lang="pl-PL" dirty="0"/>
          </a:p>
        </p:txBody>
      </p:sp>
      <p:pic>
        <p:nvPicPr>
          <p:cNvPr id="5" name="Symbol zastępczy wykresu 4" descr="Strona tytułowa Standardów dostępności architektonicznej dla m.st. Warszawy">
            <a:extLst>
              <a:ext uri="{FF2B5EF4-FFF2-40B4-BE49-F238E27FC236}">
                <a16:creationId xmlns:a16="http://schemas.microsoft.com/office/drawing/2014/main" id="{D351F709-07F6-5A49-E0F4-C46729E26536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2"/>
          <a:stretch>
            <a:fillRect/>
          </a:stretch>
        </p:blipFill>
        <p:spPr>
          <a:xfrm>
            <a:off x="7414263" y="652681"/>
            <a:ext cx="3472039" cy="49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2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3070" y="5161932"/>
            <a:ext cx="10573170" cy="6781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https://wsparcie.um.warszawa.pl/dostepnosc-cyfrowa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38992" y="1280272"/>
            <a:ext cx="10301326" cy="742304"/>
          </a:xfrm>
        </p:spPr>
        <p:txBody>
          <a:bodyPr>
            <a:normAutofit fontScale="90000"/>
          </a:bodyPr>
          <a:lstStyle/>
          <a:p>
            <a:r>
              <a:rPr lang="pl-PL" sz="6000" b="1" dirty="0"/>
              <a:t>#standard </a:t>
            </a:r>
            <a:br>
              <a:rPr lang="pl-PL" sz="6000" b="1" dirty="0"/>
            </a:br>
            <a:r>
              <a:rPr lang="pl-PL" sz="6000" b="1" dirty="0"/>
              <a:t>dostępności </a:t>
            </a:r>
            <a:br>
              <a:rPr lang="pl-PL" sz="6000" b="1" dirty="0"/>
            </a:br>
            <a:r>
              <a:rPr lang="pl-PL" sz="6000" b="1" dirty="0"/>
              <a:t>cyfrowej</a:t>
            </a:r>
            <a:br>
              <a:rPr lang="pl-PL" dirty="0"/>
            </a:br>
            <a:endParaRPr lang="pl-PL" dirty="0"/>
          </a:p>
        </p:txBody>
      </p:sp>
      <p:sp>
        <p:nvSpPr>
          <p:cNvPr id="6" name="AutoShape 2" descr="blob:https://umsw.sharepoint.com/88b772e6-3f71-41fd-96e5-f3a5f6245b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blob:https://umsw.sharepoint.com/88b772e6-3f71-41fd-96e5-f3a5f6245bd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Kobieta w dłoni trzyma smarfon, na ekranie żółte tło z napisem Warszawa 191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10639" r="30883" b="18910"/>
          <a:stretch/>
        </p:blipFill>
        <p:spPr>
          <a:xfrm>
            <a:off x="5389655" y="582154"/>
            <a:ext cx="5684107" cy="4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djęcie zbiorowe koordynatorów ds. dostępności w parku na tle drzewa stojących około 40 osoó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22293" r="254" b="13802"/>
          <a:stretch/>
        </p:blipFill>
        <p:spPr bwMode="auto">
          <a:xfrm>
            <a:off x="-1" y="-86497"/>
            <a:ext cx="12192001" cy="52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9515" y="314386"/>
            <a:ext cx="6975475" cy="742304"/>
          </a:xfrm>
        </p:spPr>
        <p:txBody>
          <a:bodyPr>
            <a:normAutofit fontScale="90000"/>
          </a:bodyPr>
          <a:lstStyle/>
          <a:p>
            <a:r>
              <a:rPr lang="pl-PL" sz="6700" b="1" dirty="0">
                <a:solidFill>
                  <a:schemeClr val="bg1"/>
                </a:solidFill>
              </a:rPr>
              <a:t>#ludzie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Picture 4" descr="Oslo. Zdjęcie grupowe przez urzędem miast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55" y="3670687"/>
            <a:ext cx="4134421" cy="3100816"/>
          </a:xfrm>
          <a:prstGeom prst="rect">
            <a:avLst/>
          </a:prstGeom>
          <a:noFill/>
          <a:ln w="15240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9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2127" y="773645"/>
            <a:ext cx="11413224" cy="742304"/>
          </a:xfrm>
        </p:spPr>
        <p:txBody>
          <a:bodyPr>
            <a:noAutofit/>
          </a:bodyPr>
          <a:lstStyle/>
          <a:p>
            <a:r>
              <a:rPr lang="pl-PL" sz="5400" b="1" dirty="0"/>
              <a:t>#działania </a:t>
            </a:r>
            <a:br>
              <a:rPr lang="pl-PL" sz="5400" b="1" dirty="0"/>
            </a:br>
            <a:r>
              <a:rPr lang="pl-PL" sz="4800" b="1" dirty="0"/>
              <a:t>upowszechnienie / wdrożenie</a:t>
            </a:r>
          </a:p>
        </p:txBody>
      </p:sp>
      <p:pic>
        <p:nvPicPr>
          <p:cNvPr id="5" name="Symbol zastępczy wykresu 4" descr="przed urzędem miejsce parkigowe dla osób na wózkach jedna osoba na wózku, dwie z miarką i notesem"/>
          <p:cNvPicPr>
            <a:picLocks noGrp="1"/>
          </p:cNvPicPr>
          <p:nvPr>
            <p:ph type="chart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89" y="2107549"/>
            <a:ext cx="5505472" cy="39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32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89</Words>
  <Application>Microsoft Office PowerPoint</Application>
  <PresentationFormat>Panoramiczny</PresentationFormat>
  <Paragraphs>19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Engram Warsaw</vt:lpstr>
      <vt:lpstr>Engram Warsaw Light</vt:lpstr>
      <vt:lpstr>Motyw pakietu Office</vt:lpstr>
      <vt:lpstr>Standardy dostępności  m.st. Warszawy  </vt:lpstr>
      <vt:lpstr>#miasto</vt:lpstr>
      <vt:lpstr>#geneza </vt:lpstr>
      <vt:lpstr>#regulacje </vt:lpstr>
      <vt:lpstr>#strategie, polityki, programy </vt:lpstr>
      <vt:lpstr>#standardy </vt:lpstr>
      <vt:lpstr>#standard  dostępności  cyfrowej </vt:lpstr>
      <vt:lpstr>#ludzie </vt:lpstr>
      <vt:lpstr>#działania  upowszechnienie / wdrożenie</vt:lpstr>
      <vt:lpstr>#efekty </vt:lpstr>
      <vt:lpstr>Dziękuję </vt:lpstr>
    </vt:vector>
  </TitlesOfParts>
  <Company>UMSTW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WSA na Radę Dostępności 22_11_2023</dc:title>
  <dc:creator>Donata Kończyk</dc:creator>
  <cp:lastModifiedBy>Wierzbowska Dominika</cp:lastModifiedBy>
  <cp:revision>85</cp:revision>
  <dcterms:created xsi:type="dcterms:W3CDTF">2023-05-17T07:10:58Z</dcterms:created>
  <dcterms:modified xsi:type="dcterms:W3CDTF">2023-11-21T06:20:15Z</dcterms:modified>
</cp:coreProperties>
</file>