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7132" r:id="rId1"/>
  </p:sldMasterIdLst>
  <p:notesMasterIdLst>
    <p:notesMasterId r:id="rId8"/>
  </p:notesMasterIdLst>
  <p:handoutMasterIdLst>
    <p:handoutMasterId r:id="rId9"/>
  </p:handoutMasterIdLst>
  <p:sldIdLst>
    <p:sldId id="422" r:id="rId2"/>
    <p:sldId id="686" r:id="rId3"/>
    <p:sldId id="687" r:id="rId4"/>
    <p:sldId id="688" r:id="rId5"/>
    <p:sldId id="689" r:id="rId6"/>
    <p:sldId id="375" r:id="rId7"/>
  </p:sldIdLst>
  <p:sldSz cx="9144000" cy="6858000" type="screen4x3"/>
  <p:notesSz cx="7099300" cy="10234613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szewska Magdalena" initials="OM" lastIdx="13" clrIdx="0"/>
  <p:cmAuthor id="2" name="Wierzbowska Dominika" initials="WD" lastIdx="3" clrIdx="1">
    <p:extLst>
      <p:ext uri="{19B8F6BF-5375-455C-9EA6-DF929625EA0E}">
        <p15:presenceInfo xmlns:p15="http://schemas.microsoft.com/office/powerpoint/2012/main" userId="S::Dominika.Wierzbowska@mfipr.gov.pl::ae35a2c2-7c47-4ca5-92a6-f39dd4946f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99"/>
    <a:srgbClr val="990033"/>
    <a:srgbClr val="663300"/>
    <a:srgbClr val="993300"/>
    <a:srgbClr val="996600"/>
    <a:srgbClr val="FF6600"/>
    <a:srgbClr val="6600FF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8" autoAdjust="0"/>
    <p:restoredTop sz="86385" autoAdjust="0"/>
  </p:normalViewPr>
  <p:slideViewPr>
    <p:cSldViewPr>
      <p:cViewPr varScale="1">
        <p:scale>
          <a:sx n="74" d="100"/>
          <a:sy n="74" d="100"/>
        </p:scale>
        <p:origin x="1133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4014" y="96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F2130A1D-7B78-430C-9842-8544B7B8D0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1B93692-5BED-413C-A5FB-F096ED1550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7CFC8AEE-A10E-4845-8B55-AA352DC893E8}" type="datetimeFigureOut">
              <a:rPr lang="pl-PL"/>
              <a:pPr>
                <a:defRPr/>
              </a:pPr>
              <a:t>2023-09-06</a:t>
            </a:fld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AE24E34-6AD2-477D-AED3-923C0CD7170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20263"/>
            <a:ext cx="3076575" cy="512762"/>
          </a:xfrm>
          <a:prstGeom prst="rect">
            <a:avLst/>
          </a:prstGeom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5699AC2-7A70-4724-9B03-8E5412F5020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C5528ED9-AEDB-47AB-9EAD-A70844CE89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288A3B9-A1C9-448E-A77B-3255971D6BA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6175E2C-1B21-445C-AD29-498CAB760C3F}" type="datetimeFigureOut">
              <a:rPr lang="pl-PL"/>
              <a:pPr>
                <a:defRPr/>
              </a:pPr>
              <a:t>2023-09-06</a:t>
            </a:fld>
            <a:endParaRPr lang="pl-PL"/>
          </a:p>
        </p:txBody>
      </p:sp>
      <p:sp>
        <p:nvSpPr>
          <p:cNvPr id="4" name="Symbol zastępczy obrazu slajdu 3">
            <a:extLst>
              <a:ext uri="{FF2B5EF4-FFF2-40B4-BE49-F238E27FC236}">
                <a16:creationId xmlns:a16="http://schemas.microsoft.com/office/drawing/2014/main" id="{41544CBB-7DB3-48DF-BCFD-2D5B6AA8A82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>
            <a:extLst>
              <a:ext uri="{FF2B5EF4-FFF2-40B4-BE49-F238E27FC236}">
                <a16:creationId xmlns:a16="http://schemas.microsoft.com/office/drawing/2014/main" id="{C3A1A6B8-B15D-44DE-B524-AE544C03F8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E1E2EA7-B0A9-4F8D-BB57-7412A376B5C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6575" cy="512762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70BF218-8373-4174-9E8A-72C674802B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1138" y="9720263"/>
            <a:ext cx="3076575" cy="512762"/>
          </a:xfrm>
          <a:prstGeom prst="rect">
            <a:avLst/>
          </a:prstGeom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CCCA116-00ED-4430-AE77-0D33696B902C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>
            <a:extLst>
              <a:ext uri="{FF2B5EF4-FFF2-40B4-BE49-F238E27FC236}">
                <a16:creationId xmlns:a16="http://schemas.microsoft.com/office/drawing/2014/main" id="{A3114129-F6A0-4741-8E6C-4CDF4882A9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>
            <a:extLst>
              <a:ext uri="{FF2B5EF4-FFF2-40B4-BE49-F238E27FC236}">
                <a16:creationId xmlns:a16="http://schemas.microsoft.com/office/drawing/2014/main" id="{42E622C8-56FA-4E62-8F93-2E84DB120C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87044" name="Slide Number Placeholder 3">
            <a:extLst>
              <a:ext uri="{FF2B5EF4-FFF2-40B4-BE49-F238E27FC236}">
                <a16:creationId xmlns:a16="http://schemas.microsoft.com/office/drawing/2014/main" id="{D5E3C497-D798-4644-ABF3-B96C9F1113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9938" indent="-295275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4275" indent="-236538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7350" indent="-236538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2013" indent="-236538" defTabSz="9445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9213" indent="-236538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6413" indent="-236538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3613" indent="-236538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813" indent="-236538" defTabSz="9445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2B776A5-CACA-497F-B839-E0767E6580A1}" type="slidenum">
              <a:rPr lang="en-GB" altLang="pl-PL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ymbol zastępczy obrazu slajdu 1">
            <a:extLst>
              <a:ext uri="{FF2B5EF4-FFF2-40B4-BE49-F238E27FC236}">
                <a16:creationId xmlns:a16="http://schemas.microsoft.com/office/drawing/2014/main" id="{D8524792-9460-41D4-A738-9EFED554CD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Symbol zastępczy notatek 2">
            <a:extLst>
              <a:ext uri="{FF2B5EF4-FFF2-40B4-BE49-F238E27FC236}">
                <a16:creationId xmlns:a16="http://schemas.microsoft.com/office/drawing/2014/main" id="{77415263-1F9A-4E7C-9DDE-DAD3F73F71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>
                <a:solidFill>
                  <a:prstClr val="black"/>
                </a:solidFill>
              </a:rPr>
              <a:t>, temat omawiany w sekcji dot. znaków drogowych, wspólna z MI kampania informacyjna </a:t>
            </a:r>
          </a:p>
          <a:p>
            <a:endParaRPr lang="pl-PL" altLang="pl-PL" dirty="0"/>
          </a:p>
        </p:txBody>
      </p:sp>
      <p:sp>
        <p:nvSpPr>
          <p:cNvPr id="92164" name="Symbol zastępczy numeru slajdu 3">
            <a:extLst>
              <a:ext uri="{FF2B5EF4-FFF2-40B4-BE49-F238E27FC236}">
                <a16:creationId xmlns:a16="http://schemas.microsoft.com/office/drawing/2014/main" id="{8BD29C31-9F15-47F9-A196-DF333F736B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9938" indent="-2952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84275" indent="-2365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57350" indent="-2365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32013" indent="-2365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892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464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036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608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7E3D87-0307-4885-ABA7-158DE3BEA85D}" type="slidenum">
              <a:rPr kumimoji="0" lang="pl-PL" altLang="pl-P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781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ymbol zastępczy obrazu slajdu 1">
            <a:extLst>
              <a:ext uri="{FF2B5EF4-FFF2-40B4-BE49-F238E27FC236}">
                <a16:creationId xmlns:a16="http://schemas.microsoft.com/office/drawing/2014/main" id="{D8524792-9460-41D4-A738-9EFED554CD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Symbol zastępczy notatek 2">
            <a:extLst>
              <a:ext uri="{FF2B5EF4-FFF2-40B4-BE49-F238E27FC236}">
                <a16:creationId xmlns:a16="http://schemas.microsoft.com/office/drawing/2014/main" id="{77415263-1F9A-4E7C-9DDE-DAD3F73F71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92164" name="Symbol zastępczy numeru slajdu 3">
            <a:extLst>
              <a:ext uri="{FF2B5EF4-FFF2-40B4-BE49-F238E27FC236}">
                <a16:creationId xmlns:a16="http://schemas.microsoft.com/office/drawing/2014/main" id="{8BD29C31-9F15-47F9-A196-DF333F736B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9938" indent="-2952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84275" indent="-2365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57350" indent="-2365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32013" indent="-2365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892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464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036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608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7E3D87-0307-4885-ABA7-158DE3BEA85D}" type="slidenum">
              <a:rPr kumimoji="0" lang="pl-PL" altLang="pl-P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871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ymbol zastępczy obrazu slajdu 1">
            <a:extLst>
              <a:ext uri="{FF2B5EF4-FFF2-40B4-BE49-F238E27FC236}">
                <a16:creationId xmlns:a16="http://schemas.microsoft.com/office/drawing/2014/main" id="{D8524792-9460-41D4-A738-9EFED554CD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Symbol zastępczy notatek 2">
            <a:extLst>
              <a:ext uri="{FF2B5EF4-FFF2-40B4-BE49-F238E27FC236}">
                <a16:creationId xmlns:a16="http://schemas.microsoft.com/office/drawing/2014/main" id="{77415263-1F9A-4E7C-9DDE-DAD3F73F71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92164" name="Symbol zastępczy numeru slajdu 3">
            <a:extLst>
              <a:ext uri="{FF2B5EF4-FFF2-40B4-BE49-F238E27FC236}">
                <a16:creationId xmlns:a16="http://schemas.microsoft.com/office/drawing/2014/main" id="{8BD29C31-9F15-47F9-A196-DF333F736B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9938" indent="-2952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84275" indent="-2365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57350" indent="-2365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32013" indent="-2365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892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464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036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608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7E3D87-0307-4885-ABA7-158DE3BEA85D}" type="slidenum">
              <a:rPr kumimoji="0" lang="pl-PL" altLang="pl-P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816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ymbol zastępczy obrazu slajdu 1">
            <a:extLst>
              <a:ext uri="{FF2B5EF4-FFF2-40B4-BE49-F238E27FC236}">
                <a16:creationId xmlns:a16="http://schemas.microsoft.com/office/drawing/2014/main" id="{D8524792-9460-41D4-A738-9EFED554CD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Symbol zastępczy notatek 2">
            <a:extLst>
              <a:ext uri="{FF2B5EF4-FFF2-40B4-BE49-F238E27FC236}">
                <a16:creationId xmlns:a16="http://schemas.microsoft.com/office/drawing/2014/main" id="{77415263-1F9A-4E7C-9DDE-DAD3F73F71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92164" name="Symbol zastępczy numeru slajdu 3">
            <a:extLst>
              <a:ext uri="{FF2B5EF4-FFF2-40B4-BE49-F238E27FC236}">
                <a16:creationId xmlns:a16="http://schemas.microsoft.com/office/drawing/2014/main" id="{8BD29C31-9F15-47F9-A196-DF333F736B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69938" indent="-2952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84275" indent="-2365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57350" indent="-2365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132013" indent="-23653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892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464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5036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60813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7E3D87-0307-4885-ABA7-158DE3BEA85D}" type="slidenum">
              <a:rPr kumimoji="0" lang="pl-PL" altLang="pl-P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728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ymbol zastępczy obrazu slajdu 1">
            <a:extLst>
              <a:ext uri="{FF2B5EF4-FFF2-40B4-BE49-F238E27FC236}">
                <a16:creationId xmlns:a16="http://schemas.microsoft.com/office/drawing/2014/main" id="{E57C4B56-2178-428D-A39B-D7B4D7F01D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Symbol zastępczy notatek 2">
            <a:extLst>
              <a:ext uri="{FF2B5EF4-FFF2-40B4-BE49-F238E27FC236}">
                <a16:creationId xmlns:a16="http://schemas.microsoft.com/office/drawing/2014/main" id="{32F44F43-9E89-4766-9679-0B112CBCBC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6538" indent="-236538" eaLnBrk="1" hangingPunct="1">
              <a:spcBef>
                <a:spcPct val="0"/>
              </a:spcBef>
              <a:buFontTx/>
              <a:buAutoNum type="arabicPeriod"/>
            </a:pPr>
            <a:endParaRPr lang="pl-PL" altLang="pl-PL"/>
          </a:p>
        </p:txBody>
      </p:sp>
      <p:sp>
        <p:nvSpPr>
          <p:cNvPr id="125956" name="Symbol zastępczy numeru slajdu 3">
            <a:extLst>
              <a:ext uri="{FF2B5EF4-FFF2-40B4-BE49-F238E27FC236}">
                <a16:creationId xmlns:a16="http://schemas.microsoft.com/office/drawing/2014/main" id="{B2B136D0-BB0B-4EB8-A5EC-7944441B32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9938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735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201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892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464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36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81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963EF6-6B5E-42EB-A3B6-F6C39076EA75}" type="slidenum">
              <a:rPr lang="pl-PL" altLang="pl-PL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6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9B4C98DD-61EA-4237-BD10-A390060FBCC0}"/>
              </a:ext>
            </a:extLst>
          </p:cNvPr>
          <p:cNvSpPr/>
          <p:nvPr userDrawn="1"/>
        </p:nvSpPr>
        <p:spPr>
          <a:xfrm>
            <a:off x="0" y="6316663"/>
            <a:ext cx="9144000" cy="54133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pl-PL" altLang="pl-PL">
              <a:solidFill>
                <a:srgbClr val="FFFFFF"/>
              </a:solidFill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07D4AF4C-D088-4A92-A06F-3D86F268C310}"/>
              </a:ext>
            </a:extLst>
          </p:cNvPr>
          <p:cNvSpPr/>
          <p:nvPr userDrawn="1"/>
        </p:nvSpPr>
        <p:spPr>
          <a:xfrm>
            <a:off x="792163" y="620713"/>
            <a:ext cx="7559675" cy="5616575"/>
          </a:xfrm>
          <a:prstGeom prst="rect">
            <a:avLst/>
          </a:prstGeom>
          <a:noFill/>
          <a:ln w="127000" cap="sq">
            <a:solidFill>
              <a:schemeClr val="bg1">
                <a:alpha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9F9344D2-F172-4891-81E2-B27B95CBE58E}"/>
              </a:ext>
            </a:extLst>
          </p:cNvPr>
          <p:cNvSpPr/>
          <p:nvPr userDrawn="1"/>
        </p:nvSpPr>
        <p:spPr>
          <a:xfrm>
            <a:off x="2663825" y="5815013"/>
            <a:ext cx="3708400" cy="8540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7EB6856-6044-4A90-BC21-E6D6C56A5E1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68538" y="5940425"/>
            <a:ext cx="446405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pl-PL" altLang="pl-PL" sz="320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#DostępnośćPlus</a:t>
            </a:r>
          </a:p>
        </p:txBody>
      </p:sp>
    </p:spTree>
    <p:extLst>
      <p:ext uri="{BB962C8B-B14F-4D97-AF65-F5344CB8AC3E}">
        <p14:creationId xmlns:p14="http://schemas.microsoft.com/office/powerpoint/2010/main" val="294162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24CD58C0-0D23-4C6D-B4E3-112A459B8C7D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8350C285-13A8-4121-B27B-6ABE088F3B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3937C717-612E-4FED-8FB7-A3E0442E307D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697F0FEF-3552-434D-8C7A-91499ACD3C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616458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DF5ED0FE-A5C0-47F8-AD2D-F24228FFA082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A277FB9E-543E-4B0C-BA4F-B8F5DB9AF2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418719BA-E319-433D-8FCA-FA37D2AFED03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1185A261-2A7A-4161-99A2-BA1BDD522D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789004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4D84A105-CF66-4C27-B345-6112658842AB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164A5517-6D27-41DC-84B9-FF9900CE94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18C0D0EA-24CE-4EB0-9F2D-04A2F8BB1A7A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6DF32D78-E4E3-498E-9F94-484D82B3A8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920945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71CB6482-B232-48C9-A0DD-262C11F87B38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6CC5B36C-33E6-4D16-B1C2-CE4F215C4E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05BAD668-57BD-4D0B-8556-F63F2E415216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180985B3-A19C-4C14-86D6-3EDDD5430D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23312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B996FDBA-A45C-428D-9C16-E008C3A3D2C6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A8D5B172-4512-4389-AFEA-647DEA39D7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8DD42743-FB48-4403-BC5B-FD3022650F77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960B1E77-E82F-448C-AE98-AF645B0C4B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679092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E7BFE97D-AA4D-4FC2-8E93-2E5F0736FF6B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ECF8222A-70AB-4ED7-8D05-275A384262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423B5A2E-C3F6-49F4-A8D2-695E68D48E29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59255A4C-2FBB-4577-883A-D23554A132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128332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42D3D93B-017C-4850-A370-0D148D2EF00F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235ADB52-77EE-4CEE-89DB-D6630DE1B1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EF64D4C7-96E0-4BF3-88C1-7D314F539703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54155AB3-094C-45D4-ABC2-392A4002FBC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59046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3957FECD-5B0B-46A8-93ED-7EE0943384C4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CD3D78F1-894D-45A2-88D5-232C4062D0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95DD02DE-AD94-4533-88C6-1A9FF15E6BD0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76C67CAB-894C-4505-97BC-F8B6F749CC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8379395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7C9AB7FA-5185-4890-83C1-1D3680C5AD0D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EB188526-3F57-4168-B959-09EBDF4B4F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3F99B7E-7240-4666-AF11-469B8F2EC36C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35B23293-1FA4-4E8C-B142-4B95321E42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4688988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64F50B21-C9B0-4F3A-B04E-181959364FA0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3D04B92D-65C4-40FC-8B98-535CE93A83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B7B62BDE-B0FB-4A59-B900-2451A8D19D45}"/>
              </a:ext>
            </a:extLst>
          </p:cNvPr>
          <p:cNvSpPr/>
          <p:nvPr userDrawn="1"/>
        </p:nvSpPr>
        <p:spPr>
          <a:xfrm>
            <a:off x="0" y="6362700"/>
            <a:ext cx="9144000" cy="525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5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107408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wa elementy zawartośc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F8DE8E74-802A-4C6E-9BD9-CD98E2B6AD6E}"/>
              </a:ext>
            </a:extLst>
          </p:cNvPr>
          <p:cNvSpPr/>
          <p:nvPr userDrawn="1"/>
        </p:nvSpPr>
        <p:spPr>
          <a:xfrm>
            <a:off x="0" y="6362700"/>
            <a:ext cx="9144000" cy="525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pl-PL" alt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7670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BE831A1A-8D5C-406E-A97E-E7E8CEBF4AC8}"/>
              </a:ext>
            </a:extLst>
          </p:cNvPr>
          <p:cNvSpPr/>
          <p:nvPr userDrawn="1"/>
        </p:nvSpPr>
        <p:spPr>
          <a:xfrm>
            <a:off x="0" y="6316663"/>
            <a:ext cx="9144000" cy="54133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pl-PL" altLang="pl-PL">
              <a:solidFill>
                <a:srgbClr val="FFFFFF"/>
              </a:solidFill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8BCACF77-00F6-4D17-A503-AE883A2C1A5F}"/>
              </a:ext>
            </a:extLst>
          </p:cNvPr>
          <p:cNvSpPr/>
          <p:nvPr userDrawn="1"/>
        </p:nvSpPr>
        <p:spPr>
          <a:xfrm>
            <a:off x="792163" y="620713"/>
            <a:ext cx="7559675" cy="5616575"/>
          </a:xfrm>
          <a:prstGeom prst="rect">
            <a:avLst/>
          </a:prstGeom>
          <a:noFill/>
          <a:ln w="69850" cap="sq">
            <a:solidFill>
              <a:schemeClr val="bg1">
                <a:alpha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C721BF2E-6367-44A9-A01F-136339AC6FC3}"/>
              </a:ext>
            </a:extLst>
          </p:cNvPr>
          <p:cNvSpPr/>
          <p:nvPr userDrawn="1"/>
        </p:nvSpPr>
        <p:spPr>
          <a:xfrm>
            <a:off x="2663825" y="5815013"/>
            <a:ext cx="3708400" cy="8540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2D2EC66-18F8-4262-B0EC-C1567FEE0FF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68538" y="5940425"/>
            <a:ext cx="446405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pl-PL" altLang="pl-PL" sz="3200" dirty="0">
                <a:solidFill>
                  <a:prstClr val="white"/>
                </a:solidFill>
                <a:latin typeface="Helvetica" pitchFamily="34" charset="0"/>
                <a:cs typeface="Helvetica" pitchFamily="34" charset="0"/>
              </a:rPr>
              <a:t>#</a:t>
            </a:r>
            <a:r>
              <a:rPr lang="pl-PL" altLang="pl-PL" sz="3200" dirty="0" err="1">
                <a:solidFill>
                  <a:prstClr val="white"/>
                </a:solidFill>
                <a:latin typeface="Helvetica" pitchFamily="34" charset="0"/>
                <a:cs typeface="Helvetica" pitchFamily="34" charset="0"/>
              </a:rPr>
              <a:t>DostępnośćPlus</a:t>
            </a:r>
            <a:endParaRPr lang="pl-PL" altLang="pl-PL" sz="3200" dirty="0">
              <a:solidFill>
                <a:prstClr val="white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6" name="Obraz 5" title="Logotyp programu Dostępność Plus">
            <a:extLst>
              <a:ext uri="{FF2B5EF4-FFF2-40B4-BE49-F238E27FC236}">
                <a16:creationId xmlns:a16="http://schemas.microsoft.com/office/drawing/2014/main" id="{449E23FE-1E8E-4431-9CE0-03A72041E7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946775" y="692150"/>
            <a:ext cx="2370138" cy="144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title="Logotyp Ministerstwa Funduszy i Polityki Regionalnej">
            <a:extLst>
              <a:ext uri="{FF2B5EF4-FFF2-40B4-BE49-F238E27FC236}">
                <a16:creationId xmlns:a16="http://schemas.microsoft.com/office/drawing/2014/main" id="{174C051B-E6D4-4247-B350-991505A6A9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46113" y="512763"/>
            <a:ext cx="2287587" cy="18367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9BFC7A1B-7BB3-4FBB-AF7D-F3518890A3C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79613" y="3165475"/>
            <a:ext cx="5184775" cy="1200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pl-PL" altLang="pl-PL" sz="3600" dirty="0">
                <a:solidFill>
                  <a:prstClr val="white"/>
                </a:solidFill>
                <a:latin typeface="Helvetica" pitchFamily="34" charset="0"/>
                <a:cs typeface="Helvetica" pitchFamily="34" charset="0"/>
              </a:rPr>
              <a:t>III POSIEDZENIE </a:t>
            </a:r>
          </a:p>
          <a:p>
            <a:pPr algn="ctr">
              <a:defRPr/>
            </a:pPr>
            <a:r>
              <a:rPr lang="pl-PL" altLang="pl-PL" sz="3600" b="1" dirty="0">
                <a:solidFill>
                  <a:srgbClr val="404040"/>
                </a:solidFill>
                <a:latin typeface="Helvetica" pitchFamily="34" charset="0"/>
                <a:cs typeface="Helvetica" pitchFamily="34" charset="0"/>
              </a:rPr>
              <a:t>RADY DOSTĘPNOŚCI</a:t>
            </a:r>
          </a:p>
        </p:txBody>
      </p:sp>
    </p:spTree>
    <p:extLst>
      <p:ext uri="{BB962C8B-B14F-4D97-AF65-F5344CB8AC3E}">
        <p14:creationId xmlns:p14="http://schemas.microsoft.com/office/powerpoint/2010/main" val="1981869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18ADE2EF-3574-45CF-B315-63B3D3110C94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ostokąt 4">
            <a:extLst>
              <a:ext uri="{FF2B5EF4-FFF2-40B4-BE49-F238E27FC236}">
                <a16:creationId xmlns:a16="http://schemas.microsoft.com/office/drawing/2014/main" id="{C4B10B8D-142C-4943-BE97-DA49CAEAB097}"/>
              </a:ext>
            </a:extLst>
          </p:cNvPr>
          <p:cNvSpPr/>
          <p:nvPr userDrawn="1"/>
        </p:nvSpPr>
        <p:spPr>
          <a:xfrm>
            <a:off x="0" y="6362700"/>
            <a:ext cx="9144000" cy="525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pl-PL" altLang="pl-PL" dirty="0">
              <a:solidFill>
                <a:srgbClr val="FFFFFF"/>
              </a:solidFill>
            </a:endParaRPr>
          </a:p>
        </p:txBody>
      </p:sp>
      <p:pic>
        <p:nvPicPr>
          <p:cNvPr id="6" name="Obraz 10">
            <a:extLst>
              <a:ext uri="{FF2B5EF4-FFF2-40B4-BE49-F238E27FC236}">
                <a16:creationId xmlns:a16="http://schemas.microsoft.com/office/drawing/2014/main" id="{3B4B2025-C1FE-4483-BBBB-709005869E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22115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3274111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olny kształt 6">
            <a:extLst>
              <a:ext uri="{FF2B5EF4-FFF2-40B4-BE49-F238E27FC236}">
                <a16:creationId xmlns:a16="http://schemas.microsoft.com/office/drawing/2014/main" id="{67173225-C7D8-4DB1-93DE-2B7652215D61}"/>
              </a:ext>
            </a:extLst>
          </p:cNvPr>
          <p:cNvSpPr/>
          <p:nvPr userDrawn="1"/>
        </p:nvSpPr>
        <p:spPr>
          <a:xfrm>
            <a:off x="4027488" y="3"/>
            <a:ext cx="5116512" cy="6649319"/>
          </a:xfrm>
          <a:custGeom>
            <a:avLst/>
            <a:gdLst>
              <a:gd name="connsiteX0" fmla="*/ 1480843 w 4709565"/>
              <a:gd name="connsiteY0" fmla="*/ 0 h 6287511"/>
              <a:gd name="connsiteX1" fmla="*/ 4701473 w 4709565"/>
              <a:gd name="connsiteY1" fmla="*/ 0 h 6287511"/>
              <a:gd name="connsiteX2" fmla="*/ 4709565 w 4709565"/>
              <a:gd name="connsiteY2" fmla="*/ 6279419 h 6287511"/>
              <a:gd name="connsiteX3" fmla="*/ 0 w 4709565"/>
              <a:gd name="connsiteY3" fmla="*/ 6287511 h 6287511"/>
              <a:gd name="connsiteX4" fmla="*/ 1480843 w 4709565"/>
              <a:gd name="connsiteY4" fmla="*/ 0 h 628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9565" h="6287511">
                <a:moveTo>
                  <a:pt x="1480843" y="0"/>
                </a:moveTo>
                <a:lnTo>
                  <a:pt x="4701473" y="0"/>
                </a:lnTo>
                <a:cubicBezTo>
                  <a:pt x="4704170" y="2093140"/>
                  <a:pt x="4706868" y="4186279"/>
                  <a:pt x="4709565" y="6279419"/>
                </a:cubicBezTo>
                <a:lnTo>
                  <a:pt x="0" y="6287511"/>
                </a:lnTo>
                <a:lnTo>
                  <a:pt x="148084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>
              <a:schemeClr val="bg1">
                <a:lumMod val="85000"/>
              </a:schemeClr>
            </a:glow>
            <a:outerShdw dist="50800" sx="1000" sy="1000" algn="ctr" rotWithShape="0">
              <a:srgbClr val="000000"/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pl-PL" altLang="pl-PL">
              <a:solidFill>
                <a:srgbClr val="FFFFFF"/>
              </a:solidFill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54133F36-9F52-42CE-B986-844BCF90824E}"/>
              </a:ext>
            </a:extLst>
          </p:cNvPr>
          <p:cNvSpPr/>
          <p:nvPr userDrawn="1"/>
        </p:nvSpPr>
        <p:spPr>
          <a:xfrm>
            <a:off x="0" y="6316663"/>
            <a:ext cx="9144000" cy="54133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pl-PL" altLang="pl-PL">
              <a:solidFill>
                <a:srgbClr val="FFFFFF"/>
              </a:solidFill>
            </a:endParaRPr>
          </a:p>
        </p:txBody>
      </p:sp>
      <p:pic>
        <p:nvPicPr>
          <p:cNvPr id="4" name="Obraz 9">
            <a:extLst>
              <a:ext uri="{FF2B5EF4-FFF2-40B4-BE49-F238E27FC236}">
                <a16:creationId xmlns:a16="http://schemas.microsoft.com/office/drawing/2014/main" id="{03B54B05-0DCF-458A-BF8E-6B55484FAA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3505200"/>
            <a:ext cx="3598862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10535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FA2BC4D9-D2A6-4E86-85F8-55C17F8D0857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ostokąt 4">
            <a:extLst>
              <a:ext uri="{FF2B5EF4-FFF2-40B4-BE49-F238E27FC236}">
                <a16:creationId xmlns:a16="http://schemas.microsoft.com/office/drawing/2014/main" id="{C226E11F-4C82-41D8-A4A1-9BED6EF02D30}"/>
              </a:ext>
            </a:extLst>
          </p:cNvPr>
          <p:cNvSpPr/>
          <p:nvPr userDrawn="1"/>
        </p:nvSpPr>
        <p:spPr>
          <a:xfrm>
            <a:off x="0" y="6362700"/>
            <a:ext cx="9144000" cy="525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pl-PL" altLang="pl-PL">
              <a:solidFill>
                <a:srgbClr val="FFFFFF"/>
              </a:solidFill>
            </a:endParaRPr>
          </a:p>
        </p:txBody>
      </p:sp>
      <p:pic>
        <p:nvPicPr>
          <p:cNvPr id="6" name="Obraz 10">
            <a:extLst>
              <a:ext uri="{FF2B5EF4-FFF2-40B4-BE49-F238E27FC236}">
                <a16:creationId xmlns:a16="http://schemas.microsoft.com/office/drawing/2014/main" id="{7ABC8B82-F381-40EB-BC21-294BD14E26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22115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0327043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AAA8FED6-183E-4F35-8388-D4DE06CD73CC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ostokąt 4">
            <a:extLst>
              <a:ext uri="{FF2B5EF4-FFF2-40B4-BE49-F238E27FC236}">
                <a16:creationId xmlns:a16="http://schemas.microsoft.com/office/drawing/2014/main" id="{A555ACC7-467A-4D03-A2CF-30D954E64DD0}"/>
              </a:ext>
            </a:extLst>
          </p:cNvPr>
          <p:cNvSpPr/>
          <p:nvPr userDrawn="1"/>
        </p:nvSpPr>
        <p:spPr>
          <a:xfrm>
            <a:off x="0" y="6362700"/>
            <a:ext cx="9144000" cy="525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6" name="Obraz 10">
            <a:extLst>
              <a:ext uri="{FF2B5EF4-FFF2-40B4-BE49-F238E27FC236}">
                <a16:creationId xmlns:a16="http://schemas.microsoft.com/office/drawing/2014/main" id="{F987876D-BEE1-46D3-91F0-F32BDB803B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22115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394609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39E8DF89-C344-4FC9-9303-E8C5A887B25F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B0B0AC4E-129A-4013-8583-D0F25AAD5E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7CC3B400-B49B-4B03-9A70-FBD58D89E960}"/>
              </a:ext>
            </a:extLst>
          </p:cNvPr>
          <p:cNvSpPr/>
          <p:nvPr userDrawn="1"/>
        </p:nvSpPr>
        <p:spPr>
          <a:xfrm>
            <a:off x="0" y="6362700"/>
            <a:ext cx="9144000" cy="525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804765B8-64A4-4FFE-96A8-5645702F30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683972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B617E27D-874D-42BD-97D6-5EDF712BB90E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AF55A011-58D7-4782-8714-A1B29FE9FB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BBB01FEA-4440-41BA-8B23-46B344D6DA4D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5F1120C6-07BA-4D1F-B829-14821651C6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4900524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029BCCF1-B4A1-4796-8CC7-8F8D22176BEB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620EB22C-490C-4900-91F3-7A78943114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FDDC1C4A-F20D-4E99-8A81-4F9D64766405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081A2B65-182B-4F4F-B9E0-24D32C1045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7251279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A55FCAFC-3C0D-458C-B8DF-D4F8A4DB29C2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3F83F551-4469-4661-A972-7649B48DB7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A74C9FCE-CF61-495F-8CB8-D1766972A943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B629014B-F176-41DD-B773-0FABF2ED49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7572829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D6FF1B00-A5B1-450F-9C50-99DF0F47D246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CD45ADDB-0D00-4CB5-A5A7-43119EF1F5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F3CB9FC5-9A9F-46BF-87AA-7985367262A4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96CD05D3-900C-4FC8-9465-AE7A987B56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743254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C14821A5-7535-422A-97D1-0C7F53A3E1D7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ostokąt 4">
            <a:extLst>
              <a:ext uri="{FF2B5EF4-FFF2-40B4-BE49-F238E27FC236}">
                <a16:creationId xmlns:a16="http://schemas.microsoft.com/office/drawing/2014/main" id="{C944E7E8-CEC6-4632-B42A-A998B4AA9487}"/>
              </a:ext>
            </a:extLst>
          </p:cNvPr>
          <p:cNvSpPr/>
          <p:nvPr userDrawn="1"/>
        </p:nvSpPr>
        <p:spPr>
          <a:xfrm>
            <a:off x="0" y="6362700"/>
            <a:ext cx="9144000" cy="525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pl-PL" altLang="pl-PL">
              <a:solidFill>
                <a:srgbClr val="FFFFFF"/>
              </a:solidFill>
            </a:endParaRPr>
          </a:p>
        </p:txBody>
      </p:sp>
      <p:pic>
        <p:nvPicPr>
          <p:cNvPr id="6" name="Obraz 10">
            <a:extLst>
              <a:ext uri="{FF2B5EF4-FFF2-40B4-BE49-F238E27FC236}">
                <a16:creationId xmlns:a16="http://schemas.microsoft.com/office/drawing/2014/main" id="{9A9F3CF3-1136-4C35-B1B5-61990B8E25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22115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3942004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A7B886E6-B402-42C1-9B6E-1359A1F01438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BBE8F054-991E-42E9-B2DF-9C968C83F8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6FCB20D3-D9BF-4CA9-B7C6-790878A87414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42DE0467-6102-4D16-98A8-6E245B7ACA3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6549699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F202A211-2752-456D-B20F-C0C17F77DAEC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2C3827F2-67B4-4C5D-AAAA-FB2957D4C7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2F78B78F-34AB-4D2A-9F9C-6DF872D94FCE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DB883A8A-DC9F-453E-8A0A-733BD27B11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8611327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8B479B7B-AA81-4909-BFF0-AA3D98736A20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DC68FD0C-0689-4951-9128-33E9285692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52D3AC6A-BADA-40D3-9564-E58659062BD6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4D686659-0B53-4072-A967-78BF276F90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3394175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D8B15411-E70A-48C2-AAAC-7880B1E31BFF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54326AD7-CFA2-4D38-BF24-2FF1260D49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6A8C3A08-BFFB-4D5C-AA70-940C5C033ABD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61741BA4-A873-45BB-9578-12EED6F88A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6230793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1954C490-8DAA-46E6-9DAC-5B185BE0CA95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794B04A7-1915-4D78-886D-B0F8F07F76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7B38784E-C3FF-401A-8BA5-E07F105BE74D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4A1AE5A4-6B2B-4F7D-92D4-22B45F8A04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1715907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6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4327A451-2168-4657-9BAB-4A7428A9E55C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09C68811-A097-4357-8408-25B0F13D43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BB4536DC-5580-43B1-968C-F88415F037C3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1D0334F9-A956-455E-9ED1-20F73C1C91A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6949247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7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898E89DD-87D8-4029-948E-F20944B47FDB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4BFB4257-3D94-421A-B908-08C7DBF915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A96AB5F1-D2A6-4608-839E-619D933810ED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8C8E14AA-A53B-474B-8C2E-EAC366030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2158384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965DA4C7-53F3-42A2-B53A-282546FB52C7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359271FE-A88D-48D0-8141-934247AB1D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FD9D6C2-F701-4799-AF68-B70A72802D5F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3C560019-54CB-4455-8A03-033EA1F219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6123853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FFBC31E2-191D-4FAB-B0BB-A295462E003B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59BF63A4-1C51-48C3-A07E-578DBCF9DC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236CA8AF-4C2B-43AA-AE0A-C8AD9D94E14B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0776E8D7-02DA-48E1-9374-C7D4762174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3883563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5592E075-1EA2-4380-B638-BBADBC4337D9}"/>
              </a:ext>
            </a:extLst>
          </p:cNvPr>
          <p:cNvSpPr/>
          <p:nvPr userDrawn="1"/>
        </p:nvSpPr>
        <p:spPr>
          <a:xfrm>
            <a:off x="0" y="6316663"/>
            <a:ext cx="9144000" cy="54133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pl-PL" altLang="pl-PL">
              <a:solidFill>
                <a:srgbClr val="FFFFFF"/>
              </a:solidFill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1F7ED5BF-847C-45C5-A422-F7188760E370}"/>
              </a:ext>
            </a:extLst>
          </p:cNvPr>
          <p:cNvSpPr/>
          <p:nvPr userDrawn="1"/>
        </p:nvSpPr>
        <p:spPr>
          <a:xfrm>
            <a:off x="792163" y="620713"/>
            <a:ext cx="7559675" cy="5616575"/>
          </a:xfrm>
          <a:prstGeom prst="rect">
            <a:avLst/>
          </a:prstGeom>
          <a:noFill/>
          <a:ln w="127000" cap="sq">
            <a:solidFill>
              <a:schemeClr val="bg1">
                <a:alpha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AF303E7D-D922-4577-94DA-88FEA055F9B9}"/>
              </a:ext>
            </a:extLst>
          </p:cNvPr>
          <p:cNvSpPr/>
          <p:nvPr userDrawn="1"/>
        </p:nvSpPr>
        <p:spPr>
          <a:xfrm>
            <a:off x="2663825" y="5815013"/>
            <a:ext cx="3708400" cy="8540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06C300C-C832-4585-8A0A-C8B7D014FC9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68538" y="5940425"/>
            <a:ext cx="446405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pl-PL" altLang="pl-PL" sz="3200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#DostępnośćPlus</a:t>
            </a:r>
          </a:p>
        </p:txBody>
      </p:sp>
    </p:spTree>
    <p:extLst>
      <p:ext uri="{BB962C8B-B14F-4D97-AF65-F5344CB8AC3E}">
        <p14:creationId xmlns:p14="http://schemas.microsoft.com/office/powerpoint/2010/main" val="3103281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5501876F-0A83-48FF-808B-BE3AB41BA4A2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ostokąt 4">
            <a:extLst>
              <a:ext uri="{FF2B5EF4-FFF2-40B4-BE49-F238E27FC236}">
                <a16:creationId xmlns:a16="http://schemas.microsoft.com/office/drawing/2014/main" id="{B6EF1F6E-341A-4958-A163-2ED63F888934}"/>
              </a:ext>
            </a:extLst>
          </p:cNvPr>
          <p:cNvSpPr/>
          <p:nvPr userDrawn="1"/>
        </p:nvSpPr>
        <p:spPr>
          <a:xfrm>
            <a:off x="0" y="6362700"/>
            <a:ext cx="9144000" cy="525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pl-PL" altLang="pl-PL">
              <a:solidFill>
                <a:srgbClr val="FFFFFF"/>
              </a:solidFill>
            </a:endParaRPr>
          </a:p>
        </p:txBody>
      </p:sp>
      <p:pic>
        <p:nvPicPr>
          <p:cNvPr id="6" name="Obraz 10">
            <a:extLst>
              <a:ext uri="{FF2B5EF4-FFF2-40B4-BE49-F238E27FC236}">
                <a16:creationId xmlns:a16="http://schemas.microsoft.com/office/drawing/2014/main" id="{EED1E228-1873-4FD7-84D1-3A3A7BB49B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22115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4697918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wa elementy zawartośc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F2484299-8287-4124-9DA6-CE60D8005F36}"/>
              </a:ext>
            </a:extLst>
          </p:cNvPr>
          <p:cNvSpPr/>
          <p:nvPr userDrawn="1"/>
        </p:nvSpPr>
        <p:spPr>
          <a:xfrm>
            <a:off x="0" y="6362700"/>
            <a:ext cx="9144000" cy="525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pl-PL" alt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7324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EA25EA76-AD5A-4354-A893-88F69F12A294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ostokąt 4">
            <a:extLst>
              <a:ext uri="{FF2B5EF4-FFF2-40B4-BE49-F238E27FC236}">
                <a16:creationId xmlns:a16="http://schemas.microsoft.com/office/drawing/2014/main" id="{97086744-CE83-46B8-9B11-74741300A862}"/>
              </a:ext>
            </a:extLst>
          </p:cNvPr>
          <p:cNvSpPr/>
          <p:nvPr userDrawn="1"/>
        </p:nvSpPr>
        <p:spPr>
          <a:xfrm>
            <a:off x="0" y="6362700"/>
            <a:ext cx="9144000" cy="525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pl-PL" altLang="pl-PL">
              <a:solidFill>
                <a:srgbClr val="FFFFFF"/>
              </a:solidFill>
            </a:endParaRPr>
          </a:p>
        </p:txBody>
      </p:sp>
      <p:pic>
        <p:nvPicPr>
          <p:cNvPr id="6" name="Obraz 10">
            <a:extLst>
              <a:ext uri="{FF2B5EF4-FFF2-40B4-BE49-F238E27FC236}">
                <a16:creationId xmlns:a16="http://schemas.microsoft.com/office/drawing/2014/main" id="{D9C55378-09AE-4286-A626-B7BEF7D9A9D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22115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223041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D83C17B6-6BCA-4438-9ADB-1F774336B0A6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 title="Logo programu Dostępność Plus">
            <a:extLst>
              <a:ext uri="{FF2B5EF4-FFF2-40B4-BE49-F238E27FC236}">
                <a16:creationId xmlns:a16="http://schemas.microsoft.com/office/drawing/2014/main" id="{1C1CE3C3-04C8-4455-A02B-8AB80E3286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217BE324-4CF2-48C4-B799-C1FECCE656D9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FA10A008-ACC5-49C0-B6AE-43934682F5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8781100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565D399C-BA4A-4EFA-83D9-4C858D25297B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ostokąt 4">
            <a:extLst>
              <a:ext uri="{FF2B5EF4-FFF2-40B4-BE49-F238E27FC236}">
                <a16:creationId xmlns:a16="http://schemas.microsoft.com/office/drawing/2014/main" id="{26B5EFB7-E6AB-4684-BEE9-9ED84FED14E1}"/>
              </a:ext>
            </a:extLst>
          </p:cNvPr>
          <p:cNvSpPr/>
          <p:nvPr userDrawn="1"/>
        </p:nvSpPr>
        <p:spPr>
          <a:xfrm>
            <a:off x="0" y="6362700"/>
            <a:ext cx="9144000" cy="525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pl-PL" altLang="pl-PL">
              <a:solidFill>
                <a:srgbClr val="FFFFFF"/>
              </a:solidFill>
            </a:endParaRPr>
          </a:p>
        </p:txBody>
      </p:sp>
      <p:pic>
        <p:nvPicPr>
          <p:cNvPr id="6" name="Obraz 10">
            <a:extLst>
              <a:ext uri="{FF2B5EF4-FFF2-40B4-BE49-F238E27FC236}">
                <a16:creationId xmlns:a16="http://schemas.microsoft.com/office/drawing/2014/main" id="{CBAEC0EA-06F8-44A5-B9AE-4D616F14D0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22115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83273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BDDFE637-0F15-4B15-BBAE-5F6A01D95C30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ostokąt 4">
            <a:extLst>
              <a:ext uri="{FF2B5EF4-FFF2-40B4-BE49-F238E27FC236}">
                <a16:creationId xmlns:a16="http://schemas.microsoft.com/office/drawing/2014/main" id="{7221A47B-527A-4143-A432-586FB395C996}"/>
              </a:ext>
            </a:extLst>
          </p:cNvPr>
          <p:cNvSpPr/>
          <p:nvPr userDrawn="1"/>
        </p:nvSpPr>
        <p:spPr>
          <a:xfrm>
            <a:off x="0" y="6362700"/>
            <a:ext cx="9144000" cy="525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6" name="Obraz 10">
            <a:extLst>
              <a:ext uri="{FF2B5EF4-FFF2-40B4-BE49-F238E27FC236}">
                <a16:creationId xmlns:a16="http://schemas.microsoft.com/office/drawing/2014/main" id="{C03DDBC4-5512-4569-B8F1-AEA577D464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22115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9820237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3B78B364-1D81-4E13-87ED-503E50ECA5C8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A725AA99-161B-4732-A528-FE3D9317A7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880F6CE8-7239-42F6-9591-72C3148E019F}"/>
              </a:ext>
            </a:extLst>
          </p:cNvPr>
          <p:cNvSpPr/>
          <p:nvPr userDrawn="1"/>
        </p:nvSpPr>
        <p:spPr>
          <a:xfrm>
            <a:off x="0" y="6362700"/>
            <a:ext cx="9144000" cy="525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CCEC9FD0-B7F0-4523-A513-96891BD3A7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8700195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B0AAADAE-006A-4590-84D8-58FAF3562F3C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00994033-747C-4138-8FAC-5891D06E17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5F8AA9FC-5D23-4DF5-939B-F2740BA01331}"/>
              </a:ext>
            </a:extLst>
          </p:cNvPr>
          <p:cNvSpPr/>
          <p:nvPr userDrawn="1"/>
        </p:nvSpPr>
        <p:spPr>
          <a:xfrm>
            <a:off x="0" y="6362700"/>
            <a:ext cx="9144000" cy="525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pl-PL" altLang="pl-PL">
              <a:solidFill>
                <a:srgbClr val="FFFFFF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5D77A960-0849-451F-9D8B-1E0103FF5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459538"/>
            <a:ext cx="388778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7444062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0DABC8D4-85D4-47E3-91C0-EE53B0813F06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2DA79A0C-E599-42DC-A45F-5BC9965F38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E4A32C85-C644-41DF-B06A-B7BFE47FDA3F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98694E49-6F0C-47FA-AE60-95B84F7802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459538"/>
            <a:ext cx="388778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410516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20F98522-DF9A-4551-81DB-31F724CEDDBE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B70E71D4-6822-4B33-A527-E035FD6D09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BE15D317-6AF9-4940-8CF9-3A0CFC74C1E5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755E3FCA-3BAA-4EE9-8716-AC4B9E60541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0734834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63CEEC8E-11AF-4E63-86DA-3B00AB6D0E94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430109C6-A157-44BC-B649-C6527460FE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56B1148-B66A-4CDF-AD95-AACB61CCEA15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BF9A6844-F7EC-4802-8404-D1F2910542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544730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AD6E47E4-AAE6-4A18-A9FA-DAA434881145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ostokąt 4">
            <a:extLst>
              <a:ext uri="{FF2B5EF4-FFF2-40B4-BE49-F238E27FC236}">
                <a16:creationId xmlns:a16="http://schemas.microsoft.com/office/drawing/2014/main" id="{2193A002-B6F3-4282-9672-203CE4829BB7}"/>
              </a:ext>
            </a:extLst>
          </p:cNvPr>
          <p:cNvSpPr/>
          <p:nvPr userDrawn="1"/>
        </p:nvSpPr>
        <p:spPr>
          <a:xfrm>
            <a:off x="0" y="6362700"/>
            <a:ext cx="9144000" cy="525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6" name="Obraz 10">
            <a:extLst>
              <a:ext uri="{FF2B5EF4-FFF2-40B4-BE49-F238E27FC236}">
                <a16:creationId xmlns:a16="http://schemas.microsoft.com/office/drawing/2014/main" id="{110C4C0E-9373-4BBD-B270-45D5BB7AE4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22115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1268557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6DA25B0C-2A94-4085-8426-5A1DC3DFF2D5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5CEB3DE4-E44C-4FA3-9EF9-7929D94306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F484BACB-482D-492B-8764-7A33C9E6CFD1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4FF53951-3D61-4598-A0DA-BCC9CC5AD4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2014328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F605D41C-AAE7-467B-AD5D-80B5FCE9E977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BDF11D78-30B3-49AD-AFAC-210855F0C4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16858317-E4AB-453E-82A3-FC8E2A034264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349F40A0-617B-4A7A-B2A2-5CB27EB66F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459538"/>
            <a:ext cx="388778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5680484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B68315EE-280E-41D5-9EF6-A388CE23FF08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D6DC5C06-024A-445D-872E-C2A24AD1F4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7847AD2B-D462-434D-989B-EDB141F92482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2B5AB40F-342E-477D-9F99-48BA90F01A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4517086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A1CF1E07-A1F1-45D5-9F56-0332CC76BF07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E12A92F1-8947-43DB-8DD9-A9D091C9D8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001E79A-83D7-4077-9AA1-E69C28B0C06B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D386610C-4A5A-4F1D-B5FA-39782A44A8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3185111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0618B19F-9E7D-4DBD-B9ED-F17067E082E9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A366BC43-C688-47B3-B2C3-A1770ABE69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18A0E71B-009E-43AA-9C92-2C9C90E3F17D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DF6D17E4-C8D3-4308-B537-5031945F96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6952950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92CE08CA-B953-449C-A10C-A36B817A5760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421A53F2-F500-443F-BFFE-F1D0537F88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6AAF6FDA-219C-4CA0-93C9-AC86D8FDFCE4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12193DC0-858F-4E70-86AA-2AAE0F3867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530975"/>
            <a:ext cx="38877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7160748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65758341-1033-45CB-8BB0-9F60EBFB7FAC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C34AED8F-C56A-44AA-BD43-D302262DAF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F6A223A6-5B66-48D7-B324-09D6BAC57264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47C27942-26D2-4178-BA32-E409FB58ECC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5648312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5D0793FB-970A-4D3D-9137-07F66FFE846D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91F71203-1DD0-48A1-892A-4E772EA19A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691D13A0-250B-4AF4-9597-A60D005976A2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BF1955E6-AF69-4DEF-9E39-83B200CC07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7390861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7FB3A1A5-3F71-43F7-8CE6-BC0C011DB49B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16CF90D0-E5E9-4B58-BE85-97A76DEB09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F3849D8B-A20F-48F0-A8FF-F1FBC5793AB2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87E1AA20-0984-4D0D-BE4B-32CF4106D8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5885442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0C3B9423-475C-43A3-9AB4-9064C876EF6F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1D1A999B-D8D7-4B70-98D8-9FAAA19D6F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2251BEE3-3C95-43F8-A931-4FBB8FAACC4C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D80ACC6B-8667-4129-95BB-E806DA4837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60965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EBBEA8FA-ED16-43B4-93E4-947B45E88D5B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ABD43A08-4F39-4CBD-B033-798663535C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E8F072A6-C7B6-4261-B07B-FD71190B01C4}"/>
              </a:ext>
            </a:extLst>
          </p:cNvPr>
          <p:cNvSpPr/>
          <p:nvPr userDrawn="1"/>
        </p:nvSpPr>
        <p:spPr>
          <a:xfrm>
            <a:off x="0" y="6362700"/>
            <a:ext cx="9144000" cy="525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E1B88096-C1D8-4A95-87C9-62B3CA5944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197471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4D38833A-A222-4DC4-8B19-C805DD37BDB0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3F40B241-BE4B-4FC6-AC4B-41B4F6B8A0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FC3A0CC7-CE28-4EF9-A390-1C530387E2D5}"/>
              </a:ext>
            </a:extLst>
          </p:cNvPr>
          <p:cNvSpPr/>
          <p:nvPr userDrawn="1"/>
        </p:nvSpPr>
        <p:spPr>
          <a:xfrm>
            <a:off x="0" y="6362700"/>
            <a:ext cx="9144000" cy="525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3E0656FC-46BD-4722-A49B-991344A855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5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3982421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BADB8A61-4885-467B-B956-18EC527EBD24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C3309ED3-E696-47BB-9A2D-52E4FAEBF3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15518518-477B-4801-AF37-40050AB1C7C1}"/>
              </a:ext>
            </a:extLst>
          </p:cNvPr>
          <p:cNvSpPr/>
          <p:nvPr userDrawn="1"/>
        </p:nvSpPr>
        <p:spPr>
          <a:xfrm>
            <a:off x="0" y="6362700"/>
            <a:ext cx="9144000" cy="525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3418B48E-A1FD-4729-8927-AE8DC0760A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5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750619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olny kształt 6">
            <a:extLst>
              <a:ext uri="{FF2B5EF4-FFF2-40B4-BE49-F238E27FC236}">
                <a16:creationId xmlns:a16="http://schemas.microsoft.com/office/drawing/2014/main" id="{D86D8323-ED22-4F01-993A-0D190C6BB5D7}"/>
              </a:ext>
            </a:extLst>
          </p:cNvPr>
          <p:cNvSpPr/>
          <p:nvPr userDrawn="1"/>
        </p:nvSpPr>
        <p:spPr>
          <a:xfrm>
            <a:off x="4067944" y="3"/>
            <a:ext cx="5076056" cy="6649319"/>
          </a:xfrm>
          <a:custGeom>
            <a:avLst/>
            <a:gdLst>
              <a:gd name="connsiteX0" fmla="*/ 1480843 w 4709565"/>
              <a:gd name="connsiteY0" fmla="*/ 0 h 6287511"/>
              <a:gd name="connsiteX1" fmla="*/ 4701473 w 4709565"/>
              <a:gd name="connsiteY1" fmla="*/ 0 h 6287511"/>
              <a:gd name="connsiteX2" fmla="*/ 4709565 w 4709565"/>
              <a:gd name="connsiteY2" fmla="*/ 6279419 h 6287511"/>
              <a:gd name="connsiteX3" fmla="*/ 0 w 4709565"/>
              <a:gd name="connsiteY3" fmla="*/ 6287511 h 6287511"/>
              <a:gd name="connsiteX4" fmla="*/ 1480843 w 4709565"/>
              <a:gd name="connsiteY4" fmla="*/ 0 h 628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9565" h="6287511">
                <a:moveTo>
                  <a:pt x="1480843" y="0"/>
                </a:moveTo>
                <a:lnTo>
                  <a:pt x="4701473" y="0"/>
                </a:lnTo>
                <a:cubicBezTo>
                  <a:pt x="4704170" y="2093140"/>
                  <a:pt x="4706868" y="4186279"/>
                  <a:pt x="4709565" y="6279419"/>
                </a:cubicBezTo>
                <a:lnTo>
                  <a:pt x="0" y="6287511"/>
                </a:lnTo>
                <a:lnTo>
                  <a:pt x="148084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>
              <a:schemeClr val="bg1">
                <a:lumMod val="85000"/>
              </a:schemeClr>
            </a:glow>
            <a:outerShdw dist="50800" sx="1000" sy="1000" algn="ctr" rotWithShape="0">
              <a:srgbClr val="000000"/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pl-PL" altLang="pl-PL">
              <a:solidFill>
                <a:srgbClr val="FFFFFF"/>
              </a:solidFill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9FC48B63-F073-4266-8C15-8EB6DAB2F234}"/>
              </a:ext>
            </a:extLst>
          </p:cNvPr>
          <p:cNvSpPr/>
          <p:nvPr userDrawn="1"/>
        </p:nvSpPr>
        <p:spPr>
          <a:xfrm>
            <a:off x="0" y="6316663"/>
            <a:ext cx="9144000" cy="54133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pl-PL" alt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9602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FD47517D-1BA9-4DE4-A128-F5FEF4AFF091}"/>
              </a:ext>
            </a:extLst>
          </p:cNvPr>
          <p:cNvSpPr/>
          <p:nvPr userDrawn="1"/>
        </p:nvSpPr>
        <p:spPr>
          <a:xfrm>
            <a:off x="0" y="6316663"/>
            <a:ext cx="9144000" cy="54133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pl-PL" altLang="pl-PL">
              <a:solidFill>
                <a:srgbClr val="FFFFFF"/>
              </a:solidFill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4F6F207F-8F2A-4147-8962-852CC602E6EF}"/>
              </a:ext>
            </a:extLst>
          </p:cNvPr>
          <p:cNvSpPr/>
          <p:nvPr userDrawn="1"/>
        </p:nvSpPr>
        <p:spPr>
          <a:xfrm>
            <a:off x="792163" y="620713"/>
            <a:ext cx="7559675" cy="5616575"/>
          </a:xfrm>
          <a:prstGeom prst="rect">
            <a:avLst/>
          </a:prstGeom>
          <a:noFill/>
          <a:ln w="69850" cap="sq">
            <a:solidFill>
              <a:schemeClr val="bg1">
                <a:alpha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67AB2C5-1A4A-4A72-A80E-B7B56554C9C8}"/>
              </a:ext>
            </a:extLst>
          </p:cNvPr>
          <p:cNvSpPr/>
          <p:nvPr userDrawn="1"/>
        </p:nvSpPr>
        <p:spPr>
          <a:xfrm>
            <a:off x="2663825" y="5815013"/>
            <a:ext cx="3708400" cy="8540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B7E626E-92D1-423B-8977-A6EEAFE43AD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68538" y="5940425"/>
            <a:ext cx="446405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pl-PL" altLang="pl-PL" sz="3200" dirty="0">
                <a:solidFill>
                  <a:prstClr val="white"/>
                </a:solidFill>
                <a:latin typeface="Helvetica" pitchFamily="34" charset="0"/>
                <a:cs typeface="Helvetica" pitchFamily="34" charset="0"/>
              </a:rPr>
              <a:t>#</a:t>
            </a:r>
            <a:r>
              <a:rPr lang="pl-PL" altLang="pl-PL" sz="3200" dirty="0" err="1">
                <a:solidFill>
                  <a:prstClr val="white"/>
                </a:solidFill>
                <a:latin typeface="Helvetica" pitchFamily="34" charset="0"/>
                <a:cs typeface="Helvetica" pitchFamily="34" charset="0"/>
              </a:rPr>
              <a:t>DostępnośćPlus</a:t>
            </a:r>
            <a:endParaRPr lang="pl-PL" altLang="pl-PL" sz="3200" dirty="0">
              <a:solidFill>
                <a:prstClr val="white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6" name="Obraz 5" title="Logotyp programu Dostępność Plus">
            <a:extLst>
              <a:ext uri="{FF2B5EF4-FFF2-40B4-BE49-F238E27FC236}">
                <a16:creationId xmlns:a16="http://schemas.microsoft.com/office/drawing/2014/main" id="{AF9AF75A-298F-4C40-9521-1341E3C272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946775" y="692150"/>
            <a:ext cx="2370138" cy="144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title="Logotyp Ministerstwa Funduszy i Polityki Regionalnej">
            <a:extLst>
              <a:ext uri="{FF2B5EF4-FFF2-40B4-BE49-F238E27FC236}">
                <a16:creationId xmlns:a16="http://schemas.microsoft.com/office/drawing/2014/main" id="{F1703316-2988-4C73-94CD-70EDECE11C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46113" y="512763"/>
            <a:ext cx="2287587" cy="18367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45D10A8B-1FB5-472D-A80D-A8FE4C0C332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79613" y="3165475"/>
            <a:ext cx="5184775" cy="1200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pl-PL" altLang="pl-PL" sz="3600" dirty="0">
                <a:solidFill>
                  <a:prstClr val="white"/>
                </a:solidFill>
                <a:latin typeface="Helvetica" pitchFamily="34" charset="0"/>
                <a:cs typeface="Helvetica" pitchFamily="34" charset="0"/>
              </a:rPr>
              <a:t>III POSIEDZENIE </a:t>
            </a:r>
          </a:p>
          <a:p>
            <a:pPr algn="ctr">
              <a:defRPr/>
            </a:pPr>
            <a:r>
              <a:rPr lang="pl-PL" altLang="pl-PL" sz="3600" b="1" dirty="0">
                <a:solidFill>
                  <a:srgbClr val="404040"/>
                </a:solidFill>
                <a:latin typeface="Helvetica" pitchFamily="34" charset="0"/>
                <a:cs typeface="Helvetica" pitchFamily="34" charset="0"/>
              </a:rPr>
              <a:t>RADY DOSTĘPNOŚCI</a:t>
            </a:r>
          </a:p>
        </p:txBody>
      </p:sp>
    </p:spTree>
    <p:extLst>
      <p:ext uri="{BB962C8B-B14F-4D97-AF65-F5344CB8AC3E}">
        <p14:creationId xmlns:p14="http://schemas.microsoft.com/office/powerpoint/2010/main" val="25329947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967409CF-8ABB-44DA-8BA4-8D7796381CC5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ostokąt 4">
            <a:extLst>
              <a:ext uri="{FF2B5EF4-FFF2-40B4-BE49-F238E27FC236}">
                <a16:creationId xmlns:a16="http://schemas.microsoft.com/office/drawing/2014/main" id="{0BAC32B7-6DCD-47F3-A442-0640E708D38F}"/>
              </a:ext>
            </a:extLst>
          </p:cNvPr>
          <p:cNvSpPr/>
          <p:nvPr userDrawn="1"/>
        </p:nvSpPr>
        <p:spPr>
          <a:xfrm>
            <a:off x="0" y="6362700"/>
            <a:ext cx="9144000" cy="525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pl-PL" altLang="pl-PL">
              <a:solidFill>
                <a:srgbClr val="FFFFFF"/>
              </a:solidFill>
            </a:endParaRPr>
          </a:p>
        </p:txBody>
      </p:sp>
      <p:pic>
        <p:nvPicPr>
          <p:cNvPr id="6" name="Obraz 10">
            <a:extLst>
              <a:ext uri="{FF2B5EF4-FFF2-40B4-BE49-F238E27FC236}">
                <a16:creationId xmlns:a16="http://schemas.microsoft.com/office/drawing/2014/main" id="{4291C828-D574-4BDA-92C3-4ECC121275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22115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4116070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44B570EB-6E25-4879-8A00-9AB475E86C5D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 title="Logo programu Dostępność Plus">
            <a:extLst>
              <a:ext uri="{FF2B5EF4-FFF2-40B4-BE49-F238E27FC236}">
                <a16:creationId xmlns:a16="http://schemas.microsoft.com/office/drawing/2014/main" id="{AD1C1CAE-D5EB-4945-8D4D-6EDE7FFE30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334D0BB5-45C5-42E6-A187-F61878EDDC4F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C4CACC80-434B-48E5-8B0F-FA9473FC85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8543255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99F011E6-78E6-4382-A03E-917D2D840451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ostokąt 4">
            <a:extLst>
              <a:ext uri="{FF2B5EF4-FFF2-40B4-BE49-F238E27FC236}">
                <a16:creationId xmlns:a16="http://schemas.microsoft.com/office/drawing/2014/main" id="{0B80F2A1-A504-4627-A332-9E18FD52EE60}"/>
              </a:ext>
            </a:extLst>
          </p:cNvPr>
          <p:cNvSpPr/>
          <p:nvPr userDrawn="1"/>
        </p:nvSpPr>
        <p:spPr>
          <a:xfrm>
            <a:off x="0" y="6362700"/>
            <a:ext cx="9144000" cy="525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pl-PL" altLang="pl-PL">
              <a:solidFill>
                <a:srgbClr val="FFFFFF"/>
              </a:solidFill>
            </a:endParaRPr>
          </a:p>
        </p:txBody>
      </p:sp>
      <p:pic>
        <p:nvPicPr>
          <p:cNvPr id="6" name="Obraz 10">
            <a:extLst>
              <a:ext uri="{FF2B5EF4-FFF2-40B4-BE49-F238E27FC236}">
                <a16:creationId xmlns:a16="http://schemas.microsoft.com/office/drawing/2014/main" id="{47832DD0-7D87-4064-A5C9-4702C2EE50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22115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601859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CD03BD3D-26AC-491F-BDFA-73DB475DBA16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ostokąt 4">
            <a:extLst>
              <a:ext uri="{FF2B5EF4-FFF2-40B4-BE49-F238E27FC236}">
                <a16:creationId xmlns:a16="http://schemas.microsoft.com/office/drawing/2014/main" id="{D8B314FB-F1C6-4B84-A8FB-EE34C17D52A5}"/>
              </a:ext>
            </a:extLst>
          </p:cNvPr>
          <p:cNvSpPr/>
          <p:nvPr userDrawn="1"/>
        </p:nvSpPr>
        <p:spPr>
          <a:xfrm>
            <a:off x="0" y="6362700"/>
            <a:ext cx="9144000" cy="525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6" name="Obraz 10">
            <a:extLst>
              <a:ext uri="{FF2B5EF4-FFF2-40B4-BE49-F238E27FC236}">
                <a16:creationId xmlns:a16="http://schemas.microsoft.com/office/drawing/2014/main" id="{9B5CF568-D653-448F-8E84-6694C1E5E7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22115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3535266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6A5863F3-6FB3-42FA-A267-955A02D9157B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BE91CE20-ED49-4571-B199-8E92321A6A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2703F91A-05EC-4AEA-BFB8-F45FB49ACCCA}"/>
              </a:ext>
            </a:extLst>
          </p:cNvPr>
          <p:cNvSpPr/>
          <p:nvPr userDrawn="1"/>
        </p:nvSpPr>
        <p:spPr>
          <a:xfrm>
            <a:off x="0" y="6362700"/>
            <a:ext cx="9144000" cy="525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479909D2-9368-4FD5-8831-163C0E0111B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0861926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3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E50B4915-77C5-4119-BC40-8EB9E3F432D6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0510AB6D-845D-4066-85FA-CAB870C040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5F12760B-DC0A-4505-B71C-1B6ECDCEC41E}"/>
              </a:ext>
            </a:extLst>
          </p:cNvPr>
          <p:cNvSpPr/>
          <p:nvPr userDrawn="1"/>
        </p:nvSpPr>
        <p:spPr>
          <a:xfrm>
            <a:off x="0" y="6362700"/>
            <a:ext cx="9144000" cy="525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pl-PL" altLang="pl-PL">
              <a:solidFill>
                <a:srgbClr val="FFFFFF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FF1A2BBC-96B9-4CBE-83E7-A7B6BF3CB7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81223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C91B949A-E413-49F2-BC7F-4B6D1BA5DFEC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8A568FCF-F9DA-4818-AC3A-09AB084594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94194C8B-B9DB-47E2-9C7D-0AADC005A0E4}"/>
              </a:ext>
            </a:extLst>
          </p:cNvPr>
          <p:cNvSpPr/>
          <p:nvPr userDrawn="1"/>
        </p:nvSpPr>
        <p:spPr>
          <a:xfrm>
            <a:off x="0" y="6362700"/>
            <a:ext cx="9144000" cy="5254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pl-PL" altLang="pl-PL">
              <a:solidFill>
                <a:srgbClr val="FFFFFF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D1A74E9C-FCC1-42DD-B65D-60FC0F768F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14412515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E3B14F84-A8F0-463D-9EEF-B62BBCF52A71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5C0656E2-9581-4E72-946E-D15661FAC8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05A47FFE-5805-49C9-A849-09F6E31B6370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D58C0C1E-F8C5-434D-8E47-53D7FC54B9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6567142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4FF5C723-0C89-4553-9DF4-2B3257AF50A4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3FB0E995-A975-4BE2-8F71-4EA08CE091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6BF213CD-DDE2-43D5-87D1-B77C085E8C45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4D606009-3A56-48EF-A468-3729B2EBB6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5390417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57EBCBE9-804D-449D-9194-FE652DBD10A5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45FEAAB3-EC0E-4D49-906F-95BCC62C3F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37878F54-497A-41E3-B8E0-0A45F4CB4C56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BC1B3056-AAD8-48F5-A241-72781FF009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52854496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7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7E631CCC-98A6-4E56-A55E-5146CFCEFAA9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6993CC7E-085E-41D5-BA1A-3907DD7973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B3390951-DF6D-4ACB-B39E-31540EAC5F2B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E02079F3-D7A4-422A-8811-8800278B81B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1170346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0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C1041AE8-A9BA-48F2-BEE9-5139779F0459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3BD0B975-2A79-4668-843A-6CFAD07BD4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DC747124-6E18-4464-A38C-900C28D60CD5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B79567A7-5057-42FA-A17D-B8C7EEC3DBB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226527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2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FF0FA6DA-92B5-4F6C-ADAE-B840C5327849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2485537A-F2D5-4391-9B65-B8BD62144B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143AFC29-4C07-4FBF-815A-B2A1DDC7055C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EDDCD288-F847-496A-94D4-1CC812638A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46312904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3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FBE0981C-0DB1-4F5B-8063-33C02DEB5DB3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0FF85004-4791-40C2-9D55-4C8E30A1BC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795C58C3-1CA9-487A-8246-ED7A0D62F32E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FC1F38C0-A668-42D2-922E-808FE97C9F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76192322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4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4B2C8819-E508-4897-8B36-BC89B70F53CF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A3E00A82-D478-4F56-9D45-1E44E883D3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073DBEBC-2A05-4EA6-A6E4-AB8274A4E812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3559C334-BFDF-44D3-8A82-81403C4900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26392438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5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87AD7260-8D10-4F2A-8EFD-3C3EFF353519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4A85648A-9281-4EBF-ACB1-C848F9910A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43411599-CA6F-4949-8D87-928C942AAA5D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58B40916-8218-49E4-9A2B-B78256C47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40176797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6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417A305F-86B9-42AE-B0DD-CF696707DC41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ADF39DCF-C9DC-46D2-A132-5E700AE1B1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FE2D3797-D9DD-4491-A2AA-C1D2812E47A4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91338C82-FB61-424F-9113-3E24460712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0849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22428B3F-2F29-453F-AB37-A491A2BC4FF5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8F7CE1EE-55B7-4DB8-88C8-DEE5D3CCDB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217C2CFE-DB87-41D4-9ED1-9A0F5C19D0CE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5374B8BC-C0C7-498D-BF41-35DE5E2D91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378167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6">
            <a:extLst>
              <a:ext uri="{FF2B5EF4-FFF2-40B4-BE49-F238E27FC236}">
                <a16:creationId xmlns:a16="http://schemas.microsoft.com/office/drawing/2014/main" id="{6499C074-0C34-4D56-91A3-3CC4B04C3EEF}"/>
              </a:ext>
            </a:extLst>
          </p:cNvPr>
          <p:cNvCxnSpPr/>
          <p:nvPr userDrawn="1"/>
        </p:nvCxnSpPr>
        <p:spPr>
          <a:xfrm>
            <a:off x="468313" y="1341438"/>
            <a:ext cx="8207375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10">
            <a:extLst>
              <a:ext uri="{FF2B5EF4-FFF2-40B4-BE49-F238E27FC236}">
                <a16:creationId xmlns:a16="http://schemas.microsoft.com/office/drawing/2014/main" id="{7E414C15-1BE7-4C4E-9E37-454C090F51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064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E9725DF7-C292-4B8B-A4C8-AFC582108730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7" name="Obraz 11">
            <a:extLst>
              <a:ext uri="{FF2B5EF4-FFF2-40B4-BE49-F238E27FC236}">
                <a16:creationId xmlns:a16="http://schemas.microsoft.com/office/drawing/2014/main" id="{DF564CDB-7D69-412C-A588-1F51D652A0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86513"/>
            <a:ext cx="38877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963" y="2660917"/>
            <a:ext cx="8229600" cy="9221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84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671356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>
            <a:extLst>
              <a:ext uri="{FF2B5EF4-FFF2-40B4-BE49-F238E27FC236}">
                <a16:creationId xmlns:a16="http://schemas.microsoft.com/office/drawing/2014/main" id="{0AC2D2D6-3F37-4A13-9139-63B6B6C24F9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>
            <a:extLst>
              <a:ext uri="{FF2B5EF4-FFF2-40B4-BE49-F238E27FC236}">
                <a16:creationId xmlns:a16="http://schemas.microsoft.com/office/drawing/2014/main" id="{20E4F145-234D-4169-BD9E-F7D8A11EFB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A55D104-5B36-4223-B299-5C75ACF20A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26EC3A3-A7E0-4671-91BB-8A7B02BC4C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pl-PL" altLang="pl-PL"/>
              <a:t>Partnerstwo na rzecz dostępności, 17 maja 2021 r. 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1A33E71-B79A-448B-9D7A-827592D2FE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76075813-4A7E-4EFE-96B9-9037AA07F96B}" type="slidenum">
              <a:rPr lang="pl-PL" altLang="pl-PL"/>
              <a:pPr/>
              <a:t>‹#›</a:t>
            </a:fld>
            <a:endParaRPr lang="pl-PL" alt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16FDCFE9-AD1F-415A-86DE-997BE651DE29}"/>
              </a:ext>
            </a:extLst>
          </p:cNvPr>
          <p:cNvSpPr/>
          <p:nvPr userDrawn="1"/>
        </p:nvSpPr>
        <p:spPr>
          <a:xfrm>
            <a:off x="0" y="6323013"/>
            <a:ext cx="9144000" cy="5254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513B4D1-932F-453C-9A53-C28C948C2C9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6424613"/>
            <a:ext cx="5400675" cy="3381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pl-PL" altLang="pl-PL" sz="1600" dirty="0">
                <a:solidFill>
                  <a:schemeClr val="bg1"/>
                </a:solidFill>
              </a:rPr>
              <a:t>Rada Dostępności, 20 stycznia 2022 r.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34297" r:id="rId1"/>
    <p:sldLayoutId id="2147534298" r:id="rId2"/>
    <p:sldLayoutId id="2147534299" r:id="rId3"/>
    <p:sldLayoutId id="2147534301" r:id="rId4"/>
    <p:sldLayoutId id="2147534302" r:id="rId5"/>
    <p:sldLayoutId id="2147534303" r:id="rId6"/>
    <p:sldLayoutId id="2147534304" r:id="rId7"/>
    <p:sldLayoutId id="2147534305" r:id="rId8"/>
    <p:sldLayoutId id="2147534306" r:id="rId9"/>
    <p:sldLayoutId id="2147534307" r:id="rId10"/>
    <p:sldLayoutId id="2147534308" r:id="rId11"/>
    <p:sldLayoutId id="2147534309" r:id="rId12"/>
    <p:sldLayoutId id="2147534310" r:id="rId13"/>
    <p:sldLayoutId id="2147534311" r:id="rId14"/>
    <p:sldLayoutId id="2147534312" r:id="rId15"/>
    <p:sldLayoutId id="2147534313" r:id="rId16"/>
    <p:sldLayoutId id="2147534314" r:id="rId17"/>
    <p:sldLayoutId id="2147534315" r:id="rId18"/>
    <p:sldLayoutId id="2147534316" r:id="rId19"/>
    <p:sldLayoutId id="2147534317" r:id="rId20"/>
    <p:sldLayoutId id="2147534318" r:id="rId21"/>
    <p:sldLayoutId id="2147534319" r:id="rId22"/>
    <p:sldLayoutId id="2147534320" r:id="rId23"/>
    <p:sldLayoutId id="2147534321" r:id="rId24"/>
    <p:sldLayoutId id="2147534322" r:id="rId25"/>
    <p:sldLayoutId id="2147534323" r:id="rId26"/>
    <p:sldLayoutId id="2147534324" r:id="rId27"/>
    <p:sldLayoutId id="2147534325" r:id="rId28"/>
    <p:sldLayoutId id="2147534326" r:id="rId29"/>
    <p:sldLayoutId id="2147534327" r:id="rId30"/>
    <p:sldLayoutId id="2147534328" r:id="rId31"/>
    <p:sldLayoutId id="2147534329" r:id="rId32"/>
    <p:sldLayoutId id="2147534330" r:id="rId33"/>
    <p:sldLayoutId id="2147534331" r:id="rId34"/>
    <p:sldLayoutId id="2147534332" r:id="rId35"/>
    <p:sldLayoutId id="2147534333" r:id="rId36"/>
    <p:sldLayoutId id="2147534334" r:id="rId37"/>
    <p:sldLayoutId id="2147534335" r:id="rId38"/>
    <p:sldLayoutId id="2147534336" r:id="rId39"/>
    <p:sldLayoutId id="2147534337" r:id="rId40"/>
    <p:sldLayoutId id="2147534338" r:id="rId41"/>
    <p:sldLayoutId id="2147534339" r:id="rId42"/>
    <p:sldLayoutId id="2147534340" r:id="rId43"/>
    <p:sldLayoutId id="2147534341" r:id="rId44"/>
    <p:sldLayoutId id="2147534342" r:id="rId45"/>
    <p:sldLayoutId id="2147534343" r:id="rId46"/>
    <p:sldLayoutId id="2147534344" r:id="rId47"/>
    <p:sldLayoutId id="2147534345" r:id="rId48"/>
    <p:sldLayoutId id="2147534346" r:id="rId49"/>
    <p:sldLayoutId id="2147534347" r:id="rId50"/>
    <p:sldLayoutId id="2147534348" r:id="rId51"/>
    <p:sldLayoutId id="2147534349" r:id="rId52"/>
    <p:sldLayoutId id="2147534350" r:id="rId53"/>
    <p:sldLayoutId id="2147534351" r:id="rId54"/>
    <p:sldLayoutId id="2147534352" r:id="rId55"/>
    <p:sldLayoutId id="2147534353" r:id="rId56"/>
    <p:sldLayoutId id="2147534354" r:id="rId57"/>
    <p:sldLayoutId id="2147534355" r:id="rId58"/>
    <p:sldLayoutId id="2147534356" r:id="rId59"/>
    <p:sldLayoutId id="2147534357" r:id="rId60"/>
    <p:sldLayoutId id="2147534358" r:id="rId61"/>
    <p:sldLayoutId id="2147534359" r:id="rId62"/>
    <p:sldLayoutId id="2147534360" r:id="rId63"/>
    <p:sldLayoutId id="2147534361" r:id="rId64"/>
    <p:sldLayoutId id="2147534362" r:id="rId65"/>
    <p:sldLayoutId id="2147534363" r:id="rId66"/>
    <p:sldLayoutId id="2147534364" r:id="rId67"/>
    <p:sldLayoutId id="2147534365" r:id="rId68"/>
    <p:sldLayoutId id="2147534366" r:id="rId69"/>
    <p:sldLayoutId id="2147534367" r:id="rId70"/>
    <p:sldLayoutId id="2147534368" r:id="rId71"/>
    <p:sldLayoutId id="2147534369" r:id="rId72"/>
    <p:sldLayoutId id="2147534370" r:id="rId73"/>
    <p:sldLayoutId id="2147534371" r:id="rId74"/>
    <p:sldLayoutId id="2147534372" r:id="rId75"/>
    <p:sldLayoutId id="2147534373" r:id="rId76"/>
    <p:sldLayoutId id="2147534374" r:id="rId77"/>
    <p:sldLayoutId id="2147534375" r:id="rId78"/>
    <p:sldLayoutId id="2147534376" r:id="rId79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pole tekstowe 3">
            <a:extLst>
              <a:ext uri="{FF2B5EF4-FFF2-40B4-BE49-F238E27FC236}">
                <a16:creationId xmlns:a16="http://schemas.microsoft.com/office/drawing/2014/main" id="{A071A831-DDB2-4B04-BBEC-CA24BED17D39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1115616" y="1628800"/>
            <a:ext cx="7307263" cy="107721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Efekty prac grup tematyczny</a:t>
            </a:r>
            <a:br>
              <a:rPr kumimoji="0" lang="pl-PL" altLang="pl-PL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pl-PL" altLang="pl-PL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Rady Dostępności</a:t>
            </a:r>
            <a:endParaRPr kumimoji="0" lang="pl-PL" altLang="pl-PL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000000"/>
              </a:highlight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6019" name="pole tekstowe 1">
            <a:extLst>
              <a:ext uri="{FF2B5EF4-FFF2-40B4-BE49-F238E27FC236}">
                <a16:creationId xmlns:a16="http://schemas.microsoft.com/office/drawing/2014/main" id="{63D2BC73-8911-4464-8FBC-FF8BC04FC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5445125"/>
            <a:ext cx="6408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chemeClr val="bg1"/>
                </a:solidFill>
              </a:rPr>
              <a:t>XI posiedzenie Rady Dostępności, 7-8 września 2023 r. </a:t>
            </a:r>
          </a:p>
        </p:txBody>
      </p:sp>
      <p:pic>
        <p:nvPicPr>
          <p:cNvPr id="86020" name="Obraz 2" descr="Logo Ministerstwa Funduszy i Polityki Regionalnej. ">
            <a:extLst>
              <a:ext uri="{FF2B5EF4-FFF2-40B4-BE49-F238E27FC236}">
                <a16:creationId xmlns:a16="http://schemas.microsoft.com/office/drawing/2014/main" id="{9D196B86-B213-4F53-99AF-BE44D2E84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3433762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 descr="Grafika przedstawiająca mężczyznę rozmawiającego z trzema osobami. ">
            <a:extLst>
              <a:ext uri="{FF2B5EF4-FFF2-40B4-BE49-F238E27FC236}">
                <a16:creationId xmlns:a16="http://schemas.microsoft.com/office/drawing/2014/main" id="{7F93C44F-FFAD-4E06-AAE7-B22737B120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15816" y="2830985"/>
            <a:ext cx="3769360" cy="253114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1">
            <a:extLst>
              <a:ext uri="{FF2B5EF4-FFF2-40B4-BE49-F238E27FC236}">
                <a16:creationId xmlns:a16="http://schemas.microsoft.com/office/drawing/2014/main" id="{16CA947B-51F2-4F76-8800-92B493B7D2F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1258243" y="692696"/>
            <a:ext cx="7418213" cy="576064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Grupa tematyczna ds. miejsc parkingowych</a:t>
            </a:r>
            <a:endParaRPr kumimoji="0" lang="pl-PL" altLang="pl-PL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Obraz 2" descr="Grafika przedstawiająca znak D-18a „parking – miejsce zastrzeżone” oznaczający miejsce przeznaczone na postój pojazdu uprawnionej osoby.">
            <a:extLst>
              <a:ext uri="{FF2B5EF4-FFF2-40B4-BE49-F238E27FC236}">
                <a16:creationId xmlns:a16="http://schemas.microsoft.com/office/drawing/2014/main" id="{A7B480A2-AF77-49FF-92F9-3C7B100AD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26376"/>
            <a:ext cx="618735" cy="1152128"/>
          </a:xfrm>
          <a:prstGeom prst="rect">
            <a:avLst/>
          </a:prstGeom>
        </p:spPr>
      </p:pic>
      <p:sp>
        <p:nvSpPr>
          <p:cNvPr id="112643" name="Symbol zastępczy zawartości 1">
            <a:extLst>
              <a:ext uri="{FF2B5EF4-FFF2-40B4-BE49-F238E27FC236}">
                <a16:creationId xmlns:a16="http://schemas.microsoft.com/office/drawing/2014/main" id="{07398830-363B-4C8A-A36C-88BA9177AE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5536" y="1557362"/>
            <a:ext cx="8642350" cy="2375694"/>
          </a:xfrm>
        </p:spPr>
        <p:txBody>
          <a:bodyPr/>
          <a:lstStyle/>
          <a:p>
            <a:pPr marL="0" lvl="0" indent="0">
              <a:buNone/>
            </a:pPr>
            <a:r>
              <a:rPr lang="pl-PL" sz="1600" b="1" dirty="0">
                <a:solidFill>
                  <a:prstClr val="black"/>
                </a:solidFill>
              </a:rPr>
              <a:t>Zdiagnozowane obszary:</a:t>
            </a:r>
          </a:p>
          <a:p>
            <a:pPr>
              <a:lnSpc>
                <a:spcPct val="114000"/>
              </a:lnSpc>
              <a:spcBef>
                <a:spcPct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pl-PL" altLang="pl-PL" sz="1600" dirty="0"/>
              <a:t>parkowanie przez osoby nieuprawnione (bez karty, karta nieważna, karta fałszywa, rodzice dzieci z niepełnosprawnością, osoby podwożące </a:t>
            </a:r>
            <a:r>
              <a:rPr lang="pl-PL" altLang="pl-PL" sz="1600" dirty="0" err="1"/>
              <a:t>OzN</a:t>
            </a:r>
            <a:r>
              <a:rPr lang="pl-PL" altLang="pl-PL" sz="1600" dirty="0"/>
              <a:t>) – brak dostępu służb do bazy kart parkingowych </a:t>
            </a:r>
          </a:p>
          <a:p>
            <a:pPr>
              <a:lnSpc>
                <a:spcPct val="114000"/>
              </a:lnSpc>
              <a:spcBef>
                <a:spcPct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pl-PL" altLang="pl-PL" sz="1600" dirty="0"/>
              <a:t>niska świadomość społeczna – potrzeba kampanii informacyjnej, rozszerzenie programu kształcenia kierowców o kwestie potrzeb </a:t>
            </a:r>
            <a:r>
              <a:rPr lang="pl-PL" altLang="pl-PL" sz="1600" dirty="0" err="1"/>
              <a:t>OzN</a:t>
            </a:r>
            <a:endParaRPr lang="pl-PL" altLang="pl-PL" sz="1600" dirty="0"/>
          </a:p>
          <a:p>
            <a:pPr>
              <a:lnSpc>
                <a:spcPct val="114000"/>
              </a:lnSpc>
              <a:spcBef>
                <a:spcPct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pl-PL" altLang="pl-PL" sz="1600" dirty="0"/>
              <a:t>ograniczona egzekucja zakazu parkowania na parkingach prywatnych</a:t>
            </a:r>
          </a:p>
          <a:p>
            <a:pPr>
              <a:lnSpc>
                <a:spcPct val="114000"/>
              </a:lnSpc>
              <a:spcBef>
                <a:spcPct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pl-PL" altLang="pl-PL" sz="1600" dirty="0"/>
              <a:t>oznakowanie i wyznaczanie miejsc parkingowych, oznakowanie poziome i pionowe, lokalizacja, standard nawierzchni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None/>
              <a:defRPr/>
            </a:pPr>
            <a:r>
              <a:rPr lang="pl-PL" altLang="pl-PL" sz="1600" b="1" dirty="0"/>
              <a:t>Podjęte i zaplanowane działania:</a:t>
            </a:r>
          </a:p>
          <a:p>
            <a:pPr>
              <a:lnSpc>
                <a:spcPct val="114000"/>
              </a:lnSpc>
              <a:spcBef>
                <a:spcPct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prstClr val="black"/>
                </a:solidFill>
              </a:rPr>
              <a:t>skierowanie rekomendacji dla modernizacji bazy CEPIK – możliwość weryfikacji kart parkingowych uprawniających do korzystania z miejsc parkingowych dla </a:t>
            </a:r>
            <a:r>
              <a:rPr lang="pl-PL" sz="1600" dirty="0" err="1">
                <a:solidFill>
                  <a:prstClr val="black"/>
                </a:solidFill>
              </a:rPr>
              <a:t>OzN</a:t>
            </a:r>
            <a:endParaRPr lang="pl-PL" sz="1600" dirty="0">
              <a:solidFill>
                <a:prstClr val="black"/>
              </a:solidFill>
              <a:highlight>
                <a:srgbClr val="FFFF00"/>
              </a:highlight>
            </a:endParaRPr>
          </a:p>
          <a:p>
            <a:pPr>
              <a:lnSpc>
                <a:spcPct val="114000"/>
              </a:lnSpc>
              <a:spcBef>
                <a:spcPct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prstClr val="black"/>
                </a:solidFill>
              </a:rPr>
              <a:t>miejsca parkingowe dla </a:t>
            </a:r>
            <a:r>
              <a:rPr lang="pl-PL" sz="1600" dirty="0" err="1">
                <a:solidFill>
                  <a:prstClr val="black"/>
                </a:solidFill>
              </a:rPr>
              <a:t>OzN</a:t>
            </a:r>
            <a:r>
              <a:rPr lang="pl-PL" sz="1600" dirty="0">
                <a:solidFill>
                  <a:prstClr val="black"/>
                </a:solidFill>
              </a:rPr>
              <a:t> na terenach centrów handlowych – konsultacja z PRCH, potrzeba upowszechnienia informacji o procedurze ustanawiania strefy ruchu</a:t>
            </a:r>
          </a:p>
          <a:p>
            <a:pPr>
              <a:lnSpc>
                <a:spcPct val="114000"/>
              </a:lnSpc>
              <a:spcBef>
                <a:spcPct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prstClr val="black"/>
                </a:solidFill>
              </a:rPr>
              <a:t>informowanie o miejscach postojowych dla </a:t>
            </a:r>
            <a:r>
              <a:rPr lang="pl-PL" sz="1600" dirty="0" err="1">
                <a:solidFill>
                  <a:prstClr val="black"/>
                </a:solidFill>
              </a:rPr>
              <a:t>OzN</a:t>
            </a:r>
            <a:r>
              <a:rPr lang="pl-PL" sz="1600" dirty="0">
                <a:solidFill>
                  <a:prstClr val="black"/>
                </a:solidFill>
              </a:rPr>
              <a:t> w kursach na prawo jazdy – trwają konsultacje z MI</a:t>
            </a:r>
            <a:endParaRPr lang="pl-PL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551772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1">
            <a:extLst>
              <a:ext uri="{FF2B5EF4-FFF2-40B4-BE49-F238E27FC236}">
                <a16:creationId xmlns:a16="http://schemas.microsoft.com/office/drawing/2014/main" id="{16CA947B-51F2-4F76-8800-92B493B7D2F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1186235" y="620688"/>
            <a:ext cx="7418213" cy="576064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Grupa tematyczna ds. dostępności zabytków</a:t>
            </a:r>
            <a:endParaRPr kumimoji="0" lang="pl-PL" altLang="pl-PL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Obraz 2" descr="Grafika przedstawiająca znak informacyjny „Zabytek chroniony prawem”, służący oznakowaniu budowli znajdujących się w rejestrze zabytków.">
            <a:extLst>
              <a:ext uri="{FF2B5EF4-FFF2-40B4-BE49-F238E27FC236}">
                <a16:creationId xmlns:a16="http://schemas.microsoft.com/office/drawing/2014/main" id="{AAD82201-E3F4-435F-AAF9-94CC6C88B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2874"/>
            <a:ext cx="685524" cy="1195628"/>
          </a:xfrm>
          <a:prstGeom prst="rect">
            <a:avLst/>
          </a:prstGeom>
        </p:spPr>
      </p:pic>
      <p:sp>
        <p:nvSpPr>
          <p:cNvPr id="5" name="Symbol zastępczy zawartości 5">
            <a:extLst>
              <a:ext uri="{FF2B5EF4-FFF2-40B4-BE49-F238E27FC236}">
                <a16:creationId xmlns:a16="http://schemas.microsoft.com/office/drawing/2014/main" id="{C5AF895B-E7AD-4CC0-B6E5-D6CD89985804}"/>
              </a:ext>
            </a:extLst>
          </p:cNvPr>
          <p:cNvSpPr txBox="1">
            <a:spLocks/>
          </p:cNvSpPr>
          <p:nvPr/>
        </p:nvSpPr>
        <p:spPr bwMode="auto">
          <a:xfrm>
            <a:off x="395536" y="1340768"/>
            <a:ext cx="828092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 typeface="Arial" panose="020B0604020202020204" pitchFamily="34" charset="0"/>
              <a:buNone/>
              <a:defRPr/>
            </a:pPr>
            <a:r>
              <a:rPr lang="pl-PL" altLang="pl-PL" sz="1600" b="1" dirty="0"/>
              <a:t>Zdiagnozowane obszary:</a:t>
            </a:r>
          </a:p>
          <a:p>
            <a:pPr>
              <a:lnSpc>
                <a:spcPct val="114000"/>
              </a:lnSpc>
              <a:spcBef>
                <a:spcPct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pl-PL" sz="1600" dirty="0"/>
              <a:t>prymat ochrona autentycznej substancji zabytkowej nad dostępnością dla wszystkich zwiedzających</a:t>
            </a:r>
          </a:p>
          <a:p>
            <a:pPr>
              <a:lnSpc>
                <a:spcPct val="114000"/>
              </a:lnSpc>
              <a:spcBef>
                <a:spcPct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pl-PL" sz="1600" dirty="0"/>
              <a:t>odmowy konserwatorów „automatyczne”, często bez rzetelnej analizy i uzasadnienia</a:t>
            </a:r>
          </a:p>
          <a:p>
            <a:pPr>
              <a:lnSpc>
                <a:spcPct val="114000"/>
              </a:lnSpc>
              <a:spcBef>
                <a:spcPct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pl-PL" sz="1600" dirty="0"/>
              <a:t>brak formalnego mechanizmu kontroli nad decyzjami wydawanymi przez konserwatorów</a:t>
            </a:r>
          </a:p>
          <a:p>
            <a:pPr>
              <a:lnSpc>
                <a:spcPct val="114000"/>
              </a:lnSpc>
              <a:spcBef>
                <a:spcPct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pl-PL" sz="1600" dirty="0"/>
              <a:t>błędy w poradniku o dostępności w obiektach zabytkowych – nie był konsultowany z RD</a:t>
            </a:r>
          </a:p>
          <a:p>
            <a:pPr>
              <a:lnSpc>
                <a:spcPct val="114000"/>
              </a:lnSpc>
              <a:spcBef>
                <a:spcPct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pl-PL" sz="1600" dirty="0"/>
              <a:t>potrzeba większej aktywizacji środowisk </a:t>
            </a:r>
            <a:r>
              <a:rPr lang="pl-PL" sz="1600" dirty="0" err="1"/>
              <a:t>OzN</a:t>
            </a:r>
            <a:r>
              <a:rPr lang="pl-PL" sz="1600" dirty="0"/>
              <a:t> w zakresie udostępniania obiektów zabytkowych</a:t>
            </a:r>
          </a:p>
          <a:p>
            <a:pPr marL="0" indent="0">
              <a:lnSpc>
                <a:spcPct val="114000"/>
              </a:lnSpc>
              <a:spcBef>
                <a:spcPct val="0"/>
              </a:spcBef>
              <a:spcAft>
                <a:spcPts val="400"/>
              </a:spcAft>
              <a:buNone/>
              <a:defRPr/>
            </a:pPr>
            <a:r>
              <a:rPr lang="pl-PL" altLang="pl-PL" sz="1600" b="1" dirty="0"/>
              <a:t>Podjęte działania:</a:t>
            </a:r>
          </a:p>
          <a:p>
            <a:pPr>
              <a:lnSpc>
                <a:spcPct val="114000"/>
              </a:lnSpc>
              <a:spcBef>
                <a:spcPct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prstClr val="black"/>
                </a:solidFill>
              </a:rPr>
              <a:t>uwagi do poradnika „Dostępność architektoniczna obiektów zabytkowych dla osób ze szczególnymi potrzebami” – uwagi przekazano do autora</a:t>
            </a:r>
          </a:p>
          <a:p>
            <a:pPr>
              <a:lnSpc>
                <a:spcPct val="114000"/>
              </a:lnSpc>
              <a:spcBef>
                <a:spcPct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prstClr val="black"/>
                </a:solidFill>
              </a:rPr>
              <a:t>współpraca z Narodowym Instytutem Dziedzictwa (NID) – projekt dot. wypracowania modelowych rozwiązań współpracy z konserwatorami zabytków w kontekście zapewniania dostępności obiektów zabytkowych i włączenia ich do tzw. standardów konserwatorskich </a:t>
            </a:r>
          </a:p>
          <a:p>
            <a:pPr>
              <a:lnSpc>
                <a:spcPct val="114000"/>
              </a:lnSpc>
              <a:spcBef>
                <a:spcPct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prstClr val="black"/>
                </a:solidFill>
              </a:rPr>
              <a:t>promocja szkoleń z Akademii Dostępności m.in. za pośrednictwem NID </a:t>
            </a:r>
          </a:p>
          <a:p>
            <a:pPr marL="0" indent="0">
              <a:lnSpc>
                <a:spcPct val="114000"/>
              </a:lnSpc>
              <a:spcBef>
                <a:spcPct val="0"/>
              </a:spcBef>
              <a:spcAft>
                <a:spcPts val="400"/>
              </a:spcAft>
              <a:buNone/>
              <a:defRPr/>
            </a:pPr>
            <a:endParaRPr lang="pl-PL" altLang="pl-PL" sz="1400" dirty="0"/>
          </a:p>
          <a:p>
            <a:pPr marL="0" indent="0">
              <a:spcBef>
                <a:spcPct val="0"/>
              </a:spcBef>
              <a:spcAft>
                <a:spcPts val="400"/>
              </a:spcAft>
              <a:buFont typeface="Arial" panose="020B0604020202020204" pitchFamily="34" charset="0"/>
              <a:buNone/>
              <a:defRPr/>
            </a:pPr>
            <a:endParaRPr lang="pl-PL" altLang="pl-PL" sz="1500" dirty="0"/>
          </a:p>
          <a:p>
            <a:pPr>
              <a:spcBef>
                <a:spcPct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endParaRPr lang="pl-PL" altLang="pl-PL" sz="1800" dirty="0"/>
          </a:p>
          <a:p>
            <a:pPr marL="0" indent="0">
              <a:spcBef>
                <a:spcPct val="0"/>
              </a:spcBef>
              <a:spcAft>
                <a:spcPts val="400"/>
              </a:spcAft>
              <a:buFont typeface="Arial" panose="020B0604020202020204" pitchFamily="34" charset="0"/>
              <a:buNone/>
              <a:defRPr/>
            </a:pPr>
            <a:endParaRPr lang="pl-PL" altLang="pl-PL" sz="1600" b="1" dirty="0"/>
          </a:p>
          <a:p>
            <a:pPr marL="0" indent="0">
              <a:spcBef>
                <a:spcPct val="0"/>
              </a:spcBef>
              <a:spcAft>
                <a:spcPts val="400"/>
              </a:spcAft>
              <a:buFont typeface="Arial" panose="020B0604020202020204" pitchFamily="34" charset="0"/>
              <a:buNone/>
              <a:defRPr/>
            </a:pPr>
            <a:endParaRPr lang="pl-PL" altLang="pl-PL" sz="1600" b="1" dirty="0"/>
          </a:p>
          <a:p>
            <a:pPr marL="0" indent="0">
              <a:spcBef>
                <a:spcPct val="0"/>
              </a:spcBef>
              <a:spcAft>
                <a:spcPts val="400"/>
              </a:spcAft>
              <a:buFont typeface="Arial" panose="020B0604020202020204" pitchFamily="34" charset="0"/>
              <a:buNone/>
              <a:defRPr/>
            </a:pPr>
            <a:endParaRPr lang="pl-PL" altLang="pl-PL" sz="1600" b="1" dirty="0"/>
          </a:p>
        </p:txBody>
      </p:sp>
    </p:spTree>
    <p:extLst>
      <p:ext uri="{BB962C8B-B14F-4D97-AF65-F5344CB8AC3E}">
        <p14:creationId xmlns:p14="http://schemas.microsoft.com/office/powerpoint/2010/main" val="933373111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1">
            <a:extLst>
              <a:ext uri="{FF2B5EF4-FFF2-40B4-BE49-F238E27FC236}">
                <a16:creationId xmlns:a16="http://schemas.microsoft.com/office/drawing/2014/main" id="{16CA947B-51F2-4F76-8800-92B493B7D2F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2195736" y="692696"/>
            <a:ext cx="7418213" cy="576064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Grupa tematyczna ds. nowelizacji </a:t>
            </a:r>
            <a:r>
              <a:rPr kumimoji="0" lang="pl-PL" altLang="pl-PL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UzD</a:t>
            </a:r>
            <a:endParaRPr kumimoji="0" lang="pl-PL" altLang="pl-PL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Obraz 2" descr="Grafika przedstawiająca trzy kości do gry w kolorze niebiesko-białym z symbolami paragrafu oraz wagi. ">
            <a:extLst>
              <a:ext uri="{FF2B5EF4-FFF2-40B4-BE49-F238E27FC236}">
                <a16:creationId xmlns:a16="http://schemas.microsoft.com/office/drawing/2014/main" id="{20613D51-CB9B-4CC6-BED2-91CD009B8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88" y="467753"/>
            <a:ext cx="1800200" cy="801007"/>
          </a:xfrm>
          <a:prstGeom prst="rect">
            <a:avLst/>
          </a:prstGeom>
        </p:spPr>
      </p:pic>
      <p:sp>
        <p:nvSpPr>
          <p:cNvPr id="5" name="Symbol zastępczy zawartości 5">
            <a:extLst>
              <a:ext uri="{FF2B5EF4-FFF2-40B4-BE49-F238E27FC236}">
                <a16:creationId xmlns:a16="http://schemas.microsoft.com/office/drawing/2014/main" id="{A12FCD73-3A4E-43BE-A309-CF35E7715ECF}"/>
              </a:ext>
            </a:extLst>
          </p:cNvPr>
          <p:cNvSpPr txBox="1">
            <a:spLocks/>
          </p:cNvSpPr>
          <p:nvPr/>
        </p:nvSpPr>
        <p:spPr bwMode="auto">
          <a:xfrm>
            <a:off x="395536" y="1268760"/>
            <a:ext cx="8207375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 typeface="Arial" panose="020B0604020202020204" pitchFamily="34" charset="0"/>
              <a:buNone/>
              <a:defRPr/>
            </a:pPr>
            <a:r>
              <a:rPr lang="pl-PL" altLang="pl-PL" sz="1600" b="1" dirty="0"/>
              <a:t>Zdiagnozowane obszary:</a:t>
            </a:r>
          </a:p>
          <a:p>
            <a:pPr>
              <a:lnSpc>
                <a:spcPct val="114000"/>
              </a:lnSpc>
              <a:spcBef>
                <a:spcPct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pl-PL" sz="1600" dirty="0"/>
              <a:t>oczekiwania rozszerzenia zakresu podmiotowego i zakresu przedmiotowego ustawy</a:t>
            </a:r>
          </a:p>
          <a:p>
            <a:pPr>
              <a:lnSpc>
                <a:spcPct val="114000"/>
              </a:lnSpc>
              <a:spcBef>
                <a:spcPct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pl-PL" sz="1600" dirty="0"/>
              <a:t>oczekiwania zmiany klasyfikacji obowiązków dostępności w zadaniach realizowanych na podstawie umów zawartych z podmiotem publicznym (nie tylko zadania publiczne, nie tylko finansowane ze środków publicznych)</a:t>
            </a:r>
          </a:p>
          <a:p>
            <a:pPr marL="0" indent="0">
              <a:lnSpc>
                <a:spcPct val="114000"/>
              </a:lnSpc>
              <a:spcBef>
                <a:spcPct val="0"/>
              </a:spcBef>
              <a:spcAft>
                <a:spcPts val="400"/>
              </a:spcAft>
              <a:buNone/>
              <a:defRPr/>
            </a:pPr>
            <a:r>
              <a:rPr lang="pl-PL" altLang="pl-PL" sz="1600" b="1" dirty="0"/>
              <a:t>Podjęte działania:</a:t>
            </a:r>
          </a:p>
          <a:p>
            <a:pPr>
              <a:lnSpc>
                <a:spcPct val="114000"/>
              </a:lnSpc>
              <a:spcBef>
                <a:spcPct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prstClr val="black"/>
                </a:solidFill>
              </a:rPr>
              <a:t>dwa spotkania grupy (maj i czerwiec) – poświęcone zmianom art. 1 – 6 </a:t>
            </a:r>
          </a:p>
          <a:p>
            <a:pPr>
              <a:lnSpc>
                <a:spcPct val="114000"/>
              </a:lnSpc>
              <a:spcBef>
                <a:spcPct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prstClr val="black"/>
                </a:solidFill>
              </a:rPr>
              <a:t>Art. 1-2 – uzupełnienie w art.  2 -  definicja trasy wolnej od barier  </a:t>
            </a:r>
          </a:p>
          <a:p>
            <a:pPr>
              <a:lnSpc>
                <a:spcPct val="114000"/>
              </a:lnSpc>
              <a:spcBef>
                <a:spcPct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prstClr val="black"/>
                </a:solidFill>
              </a:rPr>
              <a:t>Art. 3 –  rozszerzenie katalogu podmiotów objętych ustawą m.in. o apteki i świadczeniodawców z kontraktem z NFZ, prywatne szkoły i uczelnie, ośrodki i organizatorzy turnusów rehabilitacyjnych</a:t>
            </a:r>
          </a:p>
          <a:p>
            <a:pPr>
              <a:lnSpc>
                <a:spcPct val="114000"/>
              </a:lnSpc>
              <a:spcBef>
                <a:spcPct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prstClr val="black"/>
                </a:solidFill>
              </a:rPr>
              <a:t>Art. 4 i 5  –  rozszerzenie zakresu o wszystkie zadania finansowane ze środków publicznych, nie tylko zadań publicznych</a:t>
            </a:r>
          </a:p>
          <a:p>
            <a:pPr>
              <a:lnSpc>
                <a:spcPct val="114000"/>
              </a:lnSpc>
              <a:spcBef>
                <a:spcPct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prstClr val="black"/>
                </a:solidFill>
              </a:rPr>
              <a:t>Art. 6 ust. 1 – rozszerzenie o trasę dojścia do budynku, wolną od barier strefę wejścia do, trasę wolną od barier od wejścia do wszystkich pomieszczeń, toalety </a:t>
            </a:r>
          </a:p>
          <a:p>
            <a:pPr>
              <a:lnSpc>
                <a:spcPct val="114000"/>
              </a:lnSpc>
              <a:spcBef>
                <a:spcPct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endParaRPr lang="pl-PL" sz="1400" dirty="0">
              <a:solidFill>
                <a:prstClr val="black"/>
              </a:solidFill>
            </a:endParaRPr>
          </a:p>
          <a:p>
            <a:pPr>
              <a:lnSpc>
                <a:spcPct val="114000"/>
              </a:lnSpc>
              <a:spcBef>
                <a:spcPct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endParaRPr lang="pl-PL" altLang="pl-PL" sz="1400" dirty="0"/>
          </a:p>
          <a:p>
            <a:pPr marL="0" indent="0">
              <a:spcBef>
                <a:spcPct val="0"/>
              </a:spcBef>
              <a:spcAft>
                <a:spcPts val="400"/>
              </a:spcAft>
              <a:buFont typeface="Arial" panose="020B0604020202020204" pitchFamily="34" charset="0"/>
              <a:buNone/>
              <a:defRPr/>
            </a:pPr>
            <a:endParaRPr lang="pl-PL" altLang="pl-PL" sz="1500" dirty="0"/>
          </a:p>
          <a:p>
            <a:pPr>
              <a:spcBef>
                <a:spcPct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endParaRPr lang="pl-PL" altLang="pl-PL" sz="1800" dirty="0"/>
          </a:p>
          <a:p>
            <a:pPr marL="0" indent="0">
              <a:spcBef>
                <a:spcPct val="0"/>
              </a:spcBef>
              <a:spcAft>
                <a:spcPts val="400"/>
              </a:spcAft>
              <a:buFont typeface="Arial" panose="020B0604020202020204" pitchFamily="34" charset="0"/>
              <a:buNone/>
              <a:defRPr/>
            </a:pPr>
            <a:endParaRPr lang="pl-PL" altLang="pl-PL" sz="1600" b="1" dirty="0"/>
          </a:p>
          <a:p>
            <a:pPr marL="0" indent="0">
              <a:spcBef>
                <a:spcPct val="0"/>
              </a:spcBef>
              <a:spcAft>
                <a:spcPts val="400"/>
              </a:spcAft>
              <a:buFont typeface="Arial" panose="020B0604020202020204" pitchFamily="34" charset="0"/>
              <a:buNone/>
              <a:defRPr/>
            </a:pPr>
            <a:endParaRPr lang="pl-PL" altLang="pl-PL" sz="1600" b="1" dirty="0"/>
          </a:p>
          <a:p>
            <a:pPr marL="0" indent="0">
              <a:spcBef>
                <a:spcPct val="0"/>
              </a:spcBef>
              <a:spcAft>
                <a:spcPts val="400"/>
              </a:spcAft>
              <a:buFont typeface="Arial" panose="020B0604020202020204" pitchFamily="34" charset="0"/>
              <a:buNone/>
              <a:defRPr/>
            </a:pPr>
            <a:endParaRPr lang="pl-PL" altLang="pl-PL" sz="1600" b="1" dirty="0"/>
          </a:p>
        </p:txBody>
      </p:sp>
    </p:spTree>
    <p:extLst>
      <p:ext uri="{BB962C8B-B14F-4D97-AF65-F5344CB8AC3E}">
        <p14:creationId xmlns:p14="http://schemas.microsoft.com/office/powerpoint/2010/main" val="3085846761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1">
            <a:extLst>
              <a:ext uri="{FF2B5EF4-FFF2-40B4-BE49-F238E27FC236}">
                <a16:creationId xmlns:a16="http://schemas.microsoft.com/office/drawing/2014/main" id="{16CA947B-51F2-4F76-8800-92B493B7D2F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2195736" y="692696"/>
            <a:ext cx="7418213" cy="576064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alt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AI na rzecz dostępności</a:t>
            </a:r>
            <a:endParaRPr kumimoji="0" lang="pl-PL" altLang="pl-PL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Obraz 6" descr="Grafika przedstawiająca niebieski napis AI, na tle którego umieszczono szarą głowę robota. ">
            <a:extLst>
              <a:ext uri="{FF2B5EF4-FFF2-40B4-BE49-F238E27FC236}">
                <a16:creationId xmlns:a16="http://schemas.microsoft.com/office/drawing/2014/main" id="{E328F3C1-8990-4DA9-AAC8-6E2552D76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60150"/>
            <a:ext cx="1512168" cy="1208610"/>
          </a:xfrm>
          <a:prstGeom prst="rect">
            <a:avLst/>
          </a:prstGeom>
        </p:spPr>
      </p:pic>
      <p:sp>
        <p:nvSpPr>
          <p:cNvPr id="5" name="Symbol zastępczy zawartości 5">
            <a:extLst>
              <a:ext uri="{FF2B5EF4-FFF2-40B4-BE49-F238E27FC236}">
                <a16:creationId xmlns:a16="http://schemas.microsoft.com/office/drawing/2014/main" id="{A12FCD73-3A4E-43BE-A309-CF35E7715ECF}"/>
              </a:ext>
            </a:extLst>
          </p:cNvPr>
          <p:cNvSpPr txBox="1">
            <a:spLocks/>
          </p:cNvSpPr>
          <p:nvPr/>
        </p:nvSpPr>
        <p:spPr bwMode="auto">
          <a:xfrm>
            <a:off x="395536" y="1268760"/>
            <a:ext cx="8207375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ts val="400"/>
              </a:spcAft>
              <a:buFont typeface="Arial" panose="020B0604020202020204" pitchFamily="34" charset="0"/>
              <a:buNone/>
              <a:defRPr/>
            </a:pPr>
            <a:r>
              <a:rPr lang="pl-PL" altLang="pl-PL" sz="1600" b="1" dirty="0"/>
              <a:t>Zdiagnozowane obszary:</a:t>
            </a:r>
          </a:p>
          <a:p>
            <a:pPr>
              <a:lnSpc>
                <a:spcPct val="114000"/>
              </a:lnSpc>
              <a:spcBef>
                <a:spcPct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pl-PL" sz="1600" dirty="0"/>
              <a:t>usługi zdrowotne, edukacja indywidualne, oferta obiektów kultury, systemy nawigacji, upraszczanie tekstów, analiza dostępności obiektów, mapowanie barier dostępności – wsparcie prac audytowych, narzędzia wspierające ewakuację, narzędzie asystujące w codziennych, urzędowych sprawach</a:t>
            </a:r>
          </a:p>
          <a:p>
            <a:pPr>
              <a:lnSpc>
                <a:spcPct val="114000"/>
              </a:lnSpc>
              <a:spcBef>
                <a:spcPct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pl-PL" sz="1600" dirty="0"/>
              <a:t>konieczność zwiększania wiedzy członków grupy w celu określenia zakresu dalszej współpracy</a:t>
            </a:r>
          </a:p>
          <a:p>
            <a:pPr marL="0" indent="0">
              <a:lnSpc>
                <a:spcPct val="114000"/>
              </a:lnSpc>
              <a:spcBef>
                <a:spcPct val="0"/>
              </a:spcBef>
              <a:spcAft>
                <a:spcPts val="400"/>
              </a:spcAft>
              <a:buNone/>
              <a:defRPr/>
            </a:pPr>
            <a:r>
              <a:rPr lang="pl-PL" altLang="pl-PL" sz="1600" b="1" dirty="0"/>
              <a:t>Podjęte działania:</a:t>
            </a:r>
          </a:p>
          <a:p>
            <a:pPr>
              <a:lnSpc>
                <a:spcPct val="114000"/>
              </a:lnSpc>
              <a:spcBef>
                <a:spcPct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pl-PL" sz="1600" dirty="0"/>
              <a:t>2 spotkania grupy (maj i czerwiec) </a:t>
            </a:r>
          </a:p>
          <a:p>
            <a:pPr>
              <a:lnSpc>
                <a:spcPct val="114000"/>
              </a:lnSpc>
              <a:spcBef>
                <a:spcPct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prstClr val="black"/>
                </a:solidFill>
              </a:rPr>
              <a:t>warsztat nt. sztucznej inteligencji dla członków grupy roboczej, wnioski: </a:t>
            </a:r>
          </a:p>
          <a:p>
            <a:pPr marL="571500" lvl="1" indent="-171450">
              <a:lnSpc>
                <a:spcPct val="114000"/>
              </a:lnSpc>
              <a:spcBef>
                <a:spcPct val="0"/>
              </a:spcBef>
              <a:spcAft>
                <a:spcPts val="400"/>
              </a:spcAft>
              <a:buFontTx/>
              <a:buChar char="-"/>
              <a:defRPr/>
            </a:pPr>
            <a:r>
              <a:rPr lang="pl-PL" sz="1600" dirty="0">
                <a:solidFill>
                  <a:prstClr val="black"/>
                </a:solidFill>
              </a:rPr>
              <a:t>wykorzystanie IA obecnie jest możliwe raczej w przypadku prostych modeli </a:t>
            </a:r>
          </a:p>
          <a:p>
            <a:pPr marL="571500" lvl="1" indent="-171450">
              <a:lnSpc>
                <a:spcPct val="114000"/>
              </a:lnSpc>
              <a:spcBef>
                <a:spcPct val="0"/>
              </a:spcBef>
              <a:spcAft>
                <a:spcPts val="400"/>
              </a:spcAft>
              <a:buFontTx/>
              <a:buChar char="-"/>
              <a:defRPr/>
            </a:pPr>
            <a:r>
              <a:rPr lang="pl-PL" sz="1600" dirty="0">
                <a:solidFill>
                  <a:prstClr val="black"/>
                </a:solidFill>
              </a:rPr>
              <a:t>indywidualne wykorzystanie IA np. w postaci asystenta </a:t>
            </a:r>
            <a:r>
              <a:rPr lang="pl-PL" sz="1600" dirty="0" err="1">
                <a:solidFill>
                  <a:prstClr val="black"/>
                </a:solidFill>
              </a:rPr>
              <a:t>OzN</a:t>
            </a:r>
            <a:r>
              <a:rPr lang="pl-PL" sz="1600" dirty="0">
                <a:solidFill>
                  <a:prstClr val="black"/>
                </a:solidFill>
              </a:rPr>
              <a:t> lub </a:t>
            </a:r>
            <a:r>
              <a:rPr lang="pl-PL" sz="1600" dirty="0" err="1">
                <a:solidFill>
                  <a:prstClr val="black"/>
                </a:solidFill>
              </a:rPr>
              <a:t>avatara</a:t>
            </a:r>
            <a:r>
              <a:rPr lang="pl-PL" sz="1600" dirty="0">
                <a:solidFill>
                  <a:prstClr val="black"/>
                </a:solidFill>
              </a:rPr>
              <a:t> nie wydaje się być osiągalne na aktualnym etapie możliwości AI</a:t>
            </a:r>
          </a:p>
          <a:p>
            <a:pPr marL="571500" lvl="1" indent="-171450">
              <a:lnSpc>
                <a:spcPct val="114000"/>
              </a:lnSpc>
              <a:spcBef>
                <a:spcPct val="0"/>
              </a:spcBef>
              <a:spcAft>
                <a:spcPts val="400"/>
              </a:spcAft>
              <a:buFontTx/>
              <a:buChar char="-"/>
              <a:defRPr/>
            </a:pPr>
            <a:r>
              <a:rPr lang="pl-PL" sz="1600" dirty="0">
                <a:solidFill>
                  <a:prstClr val="black"/>
                </a:solidFill>
              </a:rPr>
              <a:t>wykorzystanie IA możliwe np. przy analizowaniu dostępności www podmiotów publicznych, informacji zawartych w deklaracji dostępności, budowie mapy dostępności</a:t>
            </a:r>
          </a:p>
          <a:p>
            <a:pPr marL="285750">
              <a:lnSpc>
                <a:spcPct val="114000"/>
              </a:lnSpc>
              <a:spcBef>
                <a:spcPct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pl-PL" sz="1600" dirty="0">
                <a:solidFill>
                  <a:prstClr val="black"/>
                </a:solidFill>
              </a:rPr>
              <a:t>gotowość wsparcia MC w opracowaniu projektu „AI DC – sztuczna inteligencja wspierająca rozwój dostępności cyfrowej”</a:t>
            </a:r>
          </a:p>
          <a:p>
            <a:pPr>
              <a:lnSpc>
                <a:spcPct val="114000"/>
              </a:lnSpc>
              <a:spcBef>
                <a:spcPct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endParaRPr lang="pl-PL" altLang="pl-PL" sz="1400" dirty="0"/>
          </a:p>
          <a:p>
            <a:pPr marL="0" indent="0">
              <a:spcBef>
                <a:spcPct val="0"/>
              </a:spcBef>
              <a:spcAft>
                <a:spcPts val="400"/>
              </a:spcAft>
              <a:buFont typeface="Arial" panose="020B0604020202020204" pitchFamily="34" charset="0"/>
              <a:buNone/>
              <a:defRPr/>
            </a:pPr>
            <a:endParaRPr lang="pl-PL" altLang="pl-PL" sz="1500" dirty="0"/>
          </a:p>
          <a:p>
            <a:pPr>
              <a:spcBef>
                <a:spcPct val="0"/>
              </a:spcBef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endParaRPr lang="pl-PL" altLang="pl-PL" sz="1800" dirty="0"/>
          </a:p>
          <a:p>
            <a:pPr marL="0" indent="0">
              <a:spcBef>
                <a:spcPct val="0"/>
              </a:spcBef>
              <a:spcAft>
                <a:spcPts val="400"/>
              </a:spcAft>
              <a:buFont typeface="Arial" panose="020B0604020202020204" pitchFamily="34" charset="0"/>
              <a:buNone/>
              <a:defRPr/>
            </a:pPr>
            <a:endParaRPr lang="pl-PL" altLang="pl-PL" sz="1600" b="1" dirty="0"/>
          </a:p>
          <a:p>
            <a:pPr marL="0" indent="0">
              <a:spcBef>
                <a:spcPct val="0"/>
              </a:spcBef>
              <a:spcAft>
                <a:spcPts val="400"/>
              </a:spcAft>
              <a:buFont typeface="Arial" panose="020B0604020202020204" pitchFamily="34" charset="0"/>
              <a:buNone/>
              <a:defRPr/>
            </a:pPr>
            <a:endParaRPr lang="pl-PL" altLang="pl-PL" sz="1600" b="1" dirty="0"/>
          </a:p>
          <a:p>
            <a:pPr marL="0" indent="0">
              <a:spcBef>
                <a:spcPct val="0"/>
              </a:spcBef>
              <a:spcAft>
                <a:spcPts val="400"/>
              </a:spcAft>
              <a:buFont typeface="Arial" panose="020B0604020202020204" pitchFamily="34" charset="0"/>
              <a:buNone/>
              <a:defRPr/>
            </a:pPr>
            <a:endParaRPr lang="pl-PL" altLang="pl-PL" sz="1600" b="1" dirty="0"/>
          </a:p>
        </p:txBody>
      </p:sp>
    </p:spTree>
    <p:extLst>
      <p:ext uri="{BB962C8B-B14F-4D97-AF65-F5344CB8AC3E}">
        <p14:creationId xmlns:p14="http://schemas.microsoft.com/office/powerpoint/2010/main" val="4134458527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pole tekstowe 6">
            <a:extLst>
              <a:ext uri="{FF2B5EF4-FFF2-40B4-BE49-F238E27FC236}">
                <a16:creationId xmlns:a16="http://schemas.microsoft.com/office/drawing/2014/main" id="{89C8A146-A8BD-401F-934D-E068B6B4F32C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107950" y="115888"/>
            <a:ext cx="8928100" cy="831850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48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Dziękuję</a:t>
            </a:r>
            <a:r>
              <a:rPr kumimoji="0" lang="pl-PL" altLang="pl-PL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l-PL" altLang="pl-PL" sz="4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za uwagę</a:t>
            </a:r>
          </a:p>
        </p:txBody>
      </p:sp>
      <p:pic>
        <p:nvPicPr>
          <p:cNvPr id="37891" name="Obraz 7" title="Logo programu Dostępność Plus">
            <a:extLst>
              <a:ext uri="{FF2B5EF4-FFF2-40B4-BE49-F238E27FC236}">
                <a16:creationId xmlns:a16="http://schemas.microsoft.com/office/drawing/2014/main" id="{FD2E8F69-6C9E-447F-9381-9968124FA57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4750" y="115888"/>
            <a:ext cx="1671638" cy="10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34370</TotalTime>
  <Words>623</Words>
  <Application>Microsoft Office PowerPoint</Application>
  <PresentationFormat>Pokaz na ekranie (4:3)</PresentationFormat>
  <Paragraphs>65</Paragraphs>
  <Slides>6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1" baseType="lpstr">
      <vt:lpstr>Arial</vt:lpstr>
      <vt:lpstr>Calibri</vt:lpstr>
      <vt:lpstr>Helvetica</vt:lpstr>
      <vt:lpstr>Wingdings</vt:lpstr>
      <vt:lpstr>1_Motyw pakietu Office</vt:lpstr>
      <vt:lpstr>Efekty prac grup tematyczny  Rady Dostępności</vt:lpstr>
      <vt:lpstr>Grupa tematyczna ds. miejsc parkingowych</vt:lpstr>
      <vt:lpstr>Grupa tematyczna ds. dostępności zabytków</vt:lpstr>
      <vt:lpstr>Grupa tematyczna ds. nowelizacji UzD</vt:lpstr>
      <vt:lpstr>AI na rzecz dostępności</vt:lpstr>
      <vt:lpstr>Dziękuję za uwagę</vt:lpstr>
    </vt:vector>
  </TitlesOfParts>
  <Company>MRR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Jakub Kosowski</dc:creator>
  <cp:lastModifiedBy>Wierzbowska Dominika</cp:lastModifiedBy>
  <cp:revision>2890</cp:revision>
  <cp:lastPrinted>2022-05-23T10:18:16Z</cp:lastPrinted>
  <dcterms:created xsi:type="dcterms:W3CDTF">2018-09-26T06:32:40Z</dcterms:created>
  <dcterms:modified xsi:type="dcterms:W3CDTF">2023-09-06T10:21:43Z</dcterms:modified>
</cp:coreProperties>
</file>