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422" r:id="rId2"/>
    <p:sldId id="659" r:id="rId3"/>
    <p:sldId id="660" r:id="rId4"/>
    <p:sldId id="661" r:id="rId5"/>
    <p:sldId id="662" r:id="rId6"/>
    <p:sldId id="663" r:id="rId7"/>
    <p:sldId id="664" r:id="rId8"/>
    <p:sldId id="665" r:id="rId9"/>
    <p:sldId id="666" r:id="rId10"/>
    <p:sldId id="667" r:id="rId11"/>
    <p:sldId id="669" r:id="rId12"/>
    <p:sldId id="668" r:id="rId13"/>
    <p:sldId id="670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ostępność wyborów parlamentarnych" id="{90B91B67-EDFD-4F32-9A4A-6FF247E07AF6}">
          <p14:sldIdLst>
            <p14:sldId id="422"/>
            <p14:sldId id="659"/>
            <p14:sldId id="660"/>
            <p14:sldId id="661"/>
            <p14:sldId id="662"/>
            <p14:sldId id="663"/>
            <p14:sldId id="664"/>
            <p14:sldId id="665"/>
            <p14:sldId id="666"/>
            <p14:sldId id="667"/>
            <p14:sldId id="669"/>
            <p14:sldId id="668"/>
            <p14:sldId id="6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424D1-BC12-4C88-84E3-E0042BAE3828}" type="datetimeFigureOut">
              <a:rPr lang="pl-PL" smtClean="0"/>
              <a:t>2023-04-21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2E0A1-7C7A-49FA-A374-5546109972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900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>
            <a:extLst>
              <a:ext uri="{FF2B5EF4-FFF2-40B4-BE49-F238E27FC236}">
                <a16:creationId xmlns:a16="http://schemas.microsoft.com/office/drawing/2014/main" id="{2D37EB2A-58C1-492E-A3A8-1BE287430F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>
            <a:extLst>
              <a:ext uri="{FF2B5EF4-FFF2-40B4-BE49-F238E27FC236}">
                <a16:creationId xmlns:a16="http://schemas.microsoft.com/office/drawing/2014/main" id="{193C7D20-FE6F-46EA-9B60-7ECCB0CB3E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83972" name="Slide Number Placeholder 3">
            <a:extLst>
              <a:ext uri="{FF2B5EF4-FFF2-40B4-BE49-F238E27FC236}">
                <a16:creationId xmlns:a16="http://schemas.microsoft.com/office/drawing/2014/main" id="{AF24C6A8-EA58-4B1F-8AEE-59DF3BDBCE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 defTabSz="9445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defTabSz="9445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defTabSz="9445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defTabSz="9445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defTabSz="9445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445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0896DB-B3EC-46C2-BC5A-6FBA2B8562E9}" type="slidenum">
              <a:rPr kumimoji="0" lang="en-GB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445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81CA2D4-9C28-43DB-9FF1-44B38D7DB252}"/>
              </a:ext>
            </a:extLst>
          </p:cNvPr>
          <p:cNvSpPr/>
          <p:nvPr userDrawn="1"/>
        </p:nvSpPr>
        <p:spPr>
          <a:xfrm>
            <a:off x="0" y="6316664"/>
            <a:ext cx="12192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8B290051-CB1F-4592-A0C4-0B09994682E4}"/>
              </a:ext>
            </a:extLst>
          </p:cNvPr>
          <p:cNvSpPr/>
          <p:nvPr userDrawn="1"/>
        </p:nvSpPr>
        <p:spPr>
          <a:xfrm>
            <a:off x="1056218" y="620714"/>
            <a:ext cx="10079567" cy="5616575"/>
          </a:xfrm>
          <a:prstGeom prst="rect">
            <a:avLst/>
          </a:prstGeom>
          <a:noFill/>
          <a:ln w="127000" cap="sq">
            <a:solidFill>
              <a:schemeClr val="bg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79584018-64D8-4A91-B26B-B688E1B70DE1}"/>
              </a:ext>
            </a:extLst>
          </p:cNvPr>
          <p:cNvSpPr/>
          <p:nvPr userDrawn="1"/>
        </p:nvSpPr>
        <p:spPr>
          <a:xfrm>
            <a:off x="3551767" y="5815014"/>
            <a:ext cx="4944533" cy="854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1876BC3-54F8-4CFC-AD9C-B49DFB3651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24717" y="5940425"/>
            <a:ext cx="5952067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2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#DostępnośćPlus</a:t>
            </a:r>
          </a:p>
        </p:txBody>
      </p:sp>
    </p:spTree>
    <p:extLst>
      <p:ext uri="{BB962C8B-B14F-4D97-AF65-F5344CB8AC3E}">
        <p14:creationId xmlns:p14="http://schemas.microsoft.com/office/powerpoint/2010/main" val="69478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5EB2E7CB-EFCD-4DF0-876E-7F7725D0407B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AA90552-8CFC-43C0-80C9-CC0CA58510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5EF11BB-B10D-42A4-99D2-66C2824B5D7F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6F774038-031B-4BD8-9821-56DB24BA5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9053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21651E51-9C90-4888-A7F5-08F0E3069D77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2213457B-276B-4235-ADD5-61F67A25E2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F1958EF-7821-41C5-905B-645B79302218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CBC05E46-9970-45C2-9A9E-98EE53C1F3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15110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0D96CCE3-2BEF-4461-AFC0-CCE026A52364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002750D2-1385-4D34-A15E-58E0298DFF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0EFC1A53-87DC-4417-AE34-C26B7BF595C1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F5A63F5D-8CC7-453C-B1C7-057A9693B46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4736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6F6D5DD-20A0-4EE8-B7D3-3FCB04920DF7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2E36002F-8A8C-4994-A2FD-1D8824993D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E63A7F0-5B62-4CE1-A1A9-3859226E9E46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A1E9224-8FB5-4643-9D37-85B2F90636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51585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93B95E2-C37C-4687-8EAF-E3A10888500D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5D1CC579-5D5A-493A-BAF2-90B4095534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0BECEC9-D57C-4D53-8BB3-9C3EB99E6BD5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7CB31A3-691F-491B-A2CB-9E9EE5315C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471439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86E7CC74-DF60-4408-A352-E9989F26DA69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E6AE9FF-CAD6-4F85-9BA1-49F9209DDF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1A5D066-5ADC-4DE9-9458-D26B4265699C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78344C05-A104-423C-AA25-99B6BC6C935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01124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43C21C9-31D7-402F-968F-32586F107FFC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F515682-E5F8-48F6-89C1-E5739AD6B3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CF315448-EFC1-46D3-A793-195912D00571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89E58B6D-C0CB-4F3E-83B1-ECA33E9AA1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685669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D435B19A-B93B-44FA-A3C2-E06B189C0FF4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872DC313-5955-466B-8BE5-77A3399087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94457FC-B14E-49DB-ACB0-5EF63CC294DD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415916C6-1996-4374-9E8F-BEF9CF9AB5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0689560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13F7BF9-7A1C-4073-9795-624840A8BD1C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929C63FD-F551-4D46-BB53-5E045A267C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C0BF6B0-DD26-4C37-81D0-4DBF1767A953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1BA13A0-F961-4ADA-89B8-682DD5B08A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575397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7ABE7A0-C7EA-445E-A640-B211303C1D98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E7F35CF7-384E-4FE3-89D8-E1E8EEC57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3F741206-E5D5-464A-98BC-8E2AA8C778F6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6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10729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wa elementy zawartośc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5B7E388-8636-4979-BD86-0AEF931C4533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269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682E45D-062B-4CE2-BF96-D75281D6FB21}"/>
              </a:ext>
            </a:extLst>
          </p:cNvPr>
          <p:cNvSpPr/>
          <p:nvPr userDrawn="1"/>
        </p:nvSpPr>
        <p:spPr>
          <a:xfrm>
            <a:off x="0" y="6316664"/>
            <a:ext cx="12192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308F857B-F5D7-4C1A-8303-77C6FE133C71}"/>
              </a:ext>
            </a:extLst>
          </p:cNvPr>
          <p:cNvSpPr/>
          <p:nvPr userDrawn="1"/>
        </p:nvSpPr>
        <p:spPr>
          <a:xfrm>
            <a:off x="1056218" y="620714"/>
            <a:ext cx="10079567" cy="5616575"/>
          </a:xfrm>
          <a:prstGeom prst="rect">
            <a:avLst/>
          </a:prstGeom>
          <a:noFill/>
          <a:ln w="69850" cap="sq">
            <a:solidFill>
              <a:schemeClr val="bg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>
              <a:solidFill>
                <a:prstClr val="white"/>
              </a:solidFill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9495030-C70F-41C3-8540-16495EAB5607}"/>
              </a:ext>
            </a:extLst>
          </p:cNvPr>
          <p:cNvSpPr/>
          <p:nvPr userDrawn="1"/>
        </p:nvSpPr>
        <p:spPr>
          <a:xfrm>
            <a:off x="3551767" y="5815014"/>
            <a:ext cx="4944533" cy="854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>
              <a:solidFill>
                <a:prstClr val="white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D7654B6-4ADB-46AA-8890-CC370D5F261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24717" y="5940425"/>
            <a:ext cx="5952067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200" dirty="0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#</a:t>
            </a:r>
            <a:r>
              <a:rPr lang="pl-PL" altLang="pl-PL" sz="3200" dirty="0" err="1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DostępnośćPlus</a:t>
            </a:r>
            <a:endParaRPr lang="pl-PL" altLang="pl-PL" sz="3200" dirty="0">
              <a:solidFill>
                <a:prstClr val="white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6" name="Obraz 5" title="Logotyp programu Dostępność Plus">
            <a:extLst>
              <a:ext uri="{FF2B5EF4-FFF2-40B4-BE49-F238E27FC236}">
                <a16:creationId xmlns:a16="http://schemas.microsoft.com/office/drawing/2014/main" id="{C5522608-26BC-4CB1-99C6-09D1D98893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29033" y="692150"/>
            <a:ext cx="3160184" cy="144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title="Logotyp Ministerstwa Funduszy i Polityki Regionalnej">
            <a:extLst>
              <a:ext uri="{FF2B5EF4-FFF2-40B4-BE49-F238E27FC236}">
                <a16:creationId xmlns:a16="http://schemas.microsoft.com/office/drawing/2014/main" id="{EC8BAB36-CDEE-4BBA-B9D0-D47C662E10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61485" y="512764"/>
            <a:ext cx="3050116" cy="18367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43F93649-3C28-49AA-8E1D-79C9D373F49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39485" y="3165475"/>
            <a:ext cx="6913033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600" dirty="0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III POSIEDZENIE </a:t>
            </a:r>
          </a:p>
          <a:p>
            <a:pPr algn="ctr">
              <a:defRPr/>
            </a:pPr>
            <a:r>
              <a:rPr lang="pl-PL" altLang="pl-PL" sz="3600" b="1" dirty="0">
                <a:solidFill>
                  <a:srgbClr val="404040"/>
                </a:solidFill>
                <a:latin typeface="Helvetica" pitchFamily="34" charset="0"/>
                <a:cs typeface="Helvetica" pitchFamily="34" charset="0"/>
              </a:rPr>
              <a:t>RADY DOSTĘPNOŚCI</a:t>
            </a:r>
          </a:p>
        </p:txBody>
      </p:sp>
    </p:spTree>
    <p:extLst>
      <p:ext uri="{BB962C8B-B14F-4D97-AF65-F5344CB8AC3E}">
        <p14:creationId xmlns:p14="http://schemas.microsoft.com/office/powerpoint/2010/main" val="345159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AAA19D4-649A-4BA5-A771-8018F0704FD3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A464C734-BA2C-4AA9-9E52-D8FC00542919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800" dirty="0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7BE75E04-9B38-4501-AE57-98C9CD644F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4939726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6">
            <a:extLst>
              <a:ext uri="{FF2B5EF4-FFF2-40B4-BE49-F238E27FC236}">
                <a16:creationId xmlns:a16="http://schemas.microsoft.com/office/drawing/2014/main" id="{8475ABFA-FC79-4ED1-BA1F-D0E0785FCA9F}"/>
              </a:ext>
            </a:extLst>
          </p:cNvPr>
          <p:cNvSpPr/>
          <p:nvPr userDrawn="1"/>
        </p:nvSpPr>
        <p:spPr>
          <a:xfrm>
            <a:off x="5369984" y="4"/>
            <a:ext cx="6822016" cy="6649319"/>
          </a:xfrm>
          <a:custGeom>
            <a:avLst/>
            <a:gdLst>
              <a:gd name="connsiteX0" fmla="*/ 1480843 w 4709565"/>
              <a:gd name="connsiteY0" fmla="*/ 0 h 6287511"/>
              <a:gd name="connsiteX1" fmla="*/ 4701473 w 4709565"/>
              <a:gd name="connsiteY1" fmla="*/ 0 h 6287511"/>
              <a:gd name="connsiteX2" fmla="*/ 4709565 w 4709565"/>
              <a:gd name="connsiteY2" fmla="*/ 6279419 h 6287511"/>
              <a:gd name="connsiteX3" fmla="*/ 0 w 4709565"/>
              <a:gd name="connsiteY3" fmla="*/ 6287511 h 6287511"/>
              <a:gd name="connsiteX4" fmla="*/ 1480843 w 4709565"/>
              <a:gd name="connsiteY4" fmla="*/ 0 h 628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9565" h="6287511">
                <a:moveTo>
                  <a:pt x="1480843" y="0"/>
                </a:moveTo>
                <a:lnTo>
                  <a:pt x="4701473" y="0"/>
                </a:lnTo>
                <a:cubicBezTo>
                  <a:pt x="4704170" y="2093140"/>
                  <a:pt x="4706868" y="4186279"/>
                  <a:pt x="4709565" y="6279419"/>
                </a:cubicBezTo>
                <a:lnTo>
                  <a:pt x="0" y="6287511"/>
                </a:lnTo>
                <a:lnTo>
                  <a:pt x="148084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>
              <a:schemeClr val="bg1">
                <a:lumMod val="85000"/>
              </a:schemeClr>
            </a:glow>
            <a:outerShdw dist="50800" sx="1000" sy="1000" algn="ctr" rotWithShape="0">
              <a:srgbClr val="000000"/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E2CEE95-B51E-4DD1-AC2B-23C501274994}"/>
              </a:ext>
            </a:extLst>
          </p:cNvPr>
          <p:cNvSpPr/>
          <p:nvPr userDrawn="1"/>
        </p:nvSpPr>
        <p:spPr>
          <a:xfrm>
            <a:off x="0" y="6316664"/>
            <a:ext cx="12192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  <p:pic>
        <p:nvPicPr>
          <p:cNvPr id="4" name="Obraz 9">
            <a:extLst>
              <a:ext uri="{FF2B5EF4-FFF2-40B4-BE49-F238E27FC236}">
                <a16:creationId xmlns:a16="http://schemas.microsoft.com/office/drawing/2014/main" id="{140D5D55-E839-40A6-9708-BFCFBD1847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1" y="3505200"/>
            <a:ext cx="4798483" cy="254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811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5711395-BEAE-4CE0-A8D0-BFE50551D7E3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EE679A3B-CE03-46A5-B006-8C225C73A2BD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502AD2D6-D347-4C8E-9C78-1FAA87B7BE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640210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866F500F-DC58-447C-AD6F-7747926E6FFF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AE815F9C-EF57-4E18-A0C9-7460B161DBA6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A3EC9E45-0CC8-4531-977C-A99316DD2E3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863085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CC30DA5-B4E4-4CDF-A431-1A7D54465679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F06A5DDB-D3C9-445A-A0F4-7F7D4DC2E3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30DA484E-490E-43E8-AD17-84D8EE82D82B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6B10D331-B23A-4614-B95E-268B1BE4C7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07336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92D2E57-9987-4B7F-8C59-7D32A48E8058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542A40EA-34A9-4025-A6C8-F2639D6B8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9743F782-9181-4E5B-835C-B25A7C9D878C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2EFEAEEF-3535-4FBC-86E1-8F003A55DA2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414241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B7DF6EF-C886-4858-A8B0-CC1AD43B0058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0688E70E-CC51-4322-8148-383C8A9502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37744D4A-4698-4CDB-88E0-F949CD48F962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F000EF87-DDE3-4EC5-81A6-F81A71EE15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2120536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32897AAE-7EA1-436C-8E61-6489172DFBA7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F7EEC25-B331-444A-9074-9DABB55789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D81AB26-20BA-41D3-B6B1-AB29A1558640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1CAB5A3-3B0D-4619-A4A6-D4B4C39FFE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596786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58482FF3-3185-4729-BC3B-AB109E01CA39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FC6D48C-DE3C-4CF2-8422-9C1A21788A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94B890F-9F94-49CE-9CBB-F498D4BCE482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E6F46A62-8ACD-49B8-BEF9-5F955B49BA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5606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3B51C194-0ED7-44F9-93F6-B170A6C81516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82FB8F19-0FC3-4027-85CF-133C3601384B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12172274-0ABA-4370-B2BD-16CD282B7D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261034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2FF7CA0A-A0A5-44EA-8FF9-947F35D60ED6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9114929-A00E-4214-A900-A961685100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37F34F8-0FE9-4346-9C6A-6FB5D1D81AB2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E3F76EBE-CC12-44AF-9152-7F67938AF9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954499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C743E47-02A3-4E3F-808E-5955A08C894B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07DCB66F-30A7-471E-A08B-AFA729449E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366737EA-9AEF-4BF5-9310-5FDDAD6C7929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E34C4DCD-9236-441E-8488-DDD75EBDD9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383221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7C8FA2CA-F853-4081-9B03-9FCC353EFA44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D4F9C1B-C457-431F-BEF0-C5F711B228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0F0D479-A34F-4B32-BA2F-63D2273B850E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A38DBA95-41F2-4DF3-BD19-4EC1579DA1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759757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D63D2C4-4BBF-4262-9C7D-DDE2DE47A49F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032B079B-6CDB-4657-AD3F-F27C4DF4C2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41A1BD1E-7122-4BE1-A07F-005F34F346A7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A5E654BD-941D-479C-A87D-26725F030D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341988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E8D0F38-71A1-4051-865B-6FEE36533A07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F5FB8BBE-CEFC-4E83-BC96-FFC0EF1158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3C11799C-8CEE-4D2E-9D2B-D795B1C7F198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CA61814-62D0-42B5-A497-6BB123C118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4548933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9FA9641F-C5E2-4BEA-BF20-F0835DFD25A2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D5D05F91-8EB1-4B26-B962-28374816A3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9895851D-77C1-4690-B8BA-2597BC561594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C763812A-3A52-4C3C-8690-6C777B6D6F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048887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1E113337-27D1-444E-8095-E30E7449988C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C337EBDA-6F43-4DC5-8B92-DF653F3071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058902DA-37DF-44DD-ACBE-164228F0FE99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0F64DCFB-54C3-4B26-B8B5-17B335595E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3160418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168B7888-DAA9-472B-9C20-12A2505BA4CA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C615601E-0806-442C-B769-DEA3259252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40137E9C-445E-4545-B1BA-CA3BF57A9183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D29D0AC0-22CC-4729-9F84-CFCF11BC0C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074610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580635A-8CBB-45D7-B31D-DFDBE6052014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D42655C2-6535-4902-B019-3D0E5D3946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449D88A9-0F71-467E-8973-C6EFB656A7E1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F32B7C31-12A7-4349-B01D-4E19684B93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987836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EB016E4-065F-4FE5-8F70-F3F9DCEAB915}"/>
              </a:ext>
            </a:extLst>
          </p:cNvPr>
          <p:cNvSpPr/>
          <p:nvPr userDrawn="1"/>
        </p:nvSpPr>
        <p:spPr>
          <a:xfrm>
            <a:off x="0" y="6316664"/>
            <a:ext cx="12192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DB4D9AC0-14E7-44C8-9C8F-515096A654E6}"/>
              </a:ext>
            </a:extLst>
          </p:cNvPr>
          <p:cNvSpPr/>
          <p:nvPr userDrawn="1"/>
        </p:nvSpPr>
        <p:spPr>
          <a:xfrm>
            <a:off x="1056218" y="620714"/>
            <a:ext cx="10079567" cy="5616575"/>
          </a:xfrm>
          <a:prstGeom prst="rect">
            <a:avLst/>
          </a:prstGeom>
          <a:noFill/>
          <a:ln w="127000" cap="sq">
            <a:solidFill>
              <a:schemeClr val="bg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5468F7E-1B0E-4551-BBEE-92EBAF76BEAE}"/>
              </a:ext>
            </a:extLst>
          </p:cNvPr>
          <p:cNvSpPr/>
          <p:nvPr userDrawn="1"/>
        </p:nvSpPr>
        <p:spPr>
          <a:xfrm>
            <a:off x="3551767" y="5815014"/>
            <a:ext cx="4944533" cy="854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D241682-5BA3-4218-A1F1-0A4D73A323A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24717" y="5940425"/>
            <a:ext cx="5952067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20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#DostępnośćPlus</a:t>
            </a:r>
          </a:p>
        </p:txBody>
      </p:sp>
    </p:spTree>
    <p:extLst>
      <p:ext uri="{BB962C8B-B14F-4D97-AF65-F5344CB8AC3E}">
        <p14:creationId xmlns:p14="http://schemas.microsoft.com/office/powerpoint/2010/main" val="181620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A246701-A42D-487F-9A05-C5D7D30F3F06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 title="Logo programu Dostępność Plus">
            <a:extLst>
              <a:ext uri="{FF2B5EF4-FFF2-40B4-BE49-F238E27FC236}">
                <a16:creationId xmlns:a16="http://schemas.microsoft.com/office/drawing/2014/main" id="{7F512869-8681-489F-B1E8-407C0C6D8C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74E9E018-1D18-4376-8ABC-162B1D309E0A}"/>
              </a:ext>
            </a:extLst>
          </p:cNvPr>
          <p:cNvSpPr/>
          <p:nvPr userDrawn="1"/>
        </p:nvSpPr>
        <p:spPr>
          <a:xfrm>
            <a:off x="0" y="636746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15B11D48-91D7-4547-A6D5-6566EFBD07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0470029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wa elementy zawartośc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DF4A8FE-825E-4DB1-A9D3-E497E3AE0706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3297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FE29B22F-33B3-4986-9AAF-F1769E06EAF3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EDB26AD0-E487-4936-B4CF-DEF8647AF98B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E3312AD9-989F-45F7-9671-9248CDA157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076504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937EF919-D804-4E70-BAE5-22EAEFC044BB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 title="Logo programu Dostępność Plus">
            <a:extLst>
              <a:ext uri="{FF2B5EF4-FFF2-40B4-BE49-F238E27FC236}">
                <a16:creationId xmlns:a16="http://schemas.microsoft.com/office/drawing/2014/main" id="{12DD116D-48E4-4258-922F-74DA7DE99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89424FA5-5A7A-422C-9F49-181EB2E18753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FB34AB6-CA7F-42EE-8B5E-A7297DCC36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110139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476C8E4-2C37-4035-9476-7D17C5E19FF0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CD458966-AFFC-4C31-B005-C4A13A44CAF9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064FE0BB-2837-4197-A06A-30850F2B43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8695925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DD7F365-4810-44FD-9FD0-E16869ED4060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C7105625-A132-489D-AD07-E1A94513141A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533FB224-0AD8-4172-ABF5-235B77E36F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22151065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1C1705B-E383-4C7C-A216-D96E3D63CB5D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84244387-77A1-4257-BBCA-954B097E21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CAAF1DA-BC5C-4C06-A376-92D4CE754F1A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7737C928-40F4-49CE-8174-0934F80311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6704096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5CA83AA-81C5-4A82-9940-4A697D6DFEBF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D38D62E-04F8-4DB0-91AD-C0567A48B4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C770747A-8509-439B-B81A-7B794D0CE530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F391E502-B667-4D14-92D0-6DA98D16F2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459538"/>
            <a:ext cx="5183716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5241985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0A5C5E1E-6AC2-4EDC-9BA9-C8A8E89AA23D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9C97905C-DCB0-41F5-8C75-53BF7D94F1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7EB6A11-48DE-4112-9835-B5440963B8CC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2FBAF063-8502-430C-9EB0-F8BB96E55C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459538"/>
            <a:ext cx="5183716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176884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79D20923-58BD-4AE6-B6F6-B008F5D4AFF8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28BF4355-BEB3-4755-9229-82D07E21E4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40D66714-7245-408A-B8A1-D597EA3123B2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F15F3B13-9064-4840-8972-66DC082A78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692255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38E02749-8E27-4F93-951F-144F42C803F5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887404D9-E41A-46E5-91E2-A5C68DEA1B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5DE722DD-3AA3-4821-B00D-3FF77F81DD4A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5066C020-EF93-455F-B21A-BE8D6CCF42A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71511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2594299D-F8C2-4B0E-8E68-1C9BCF7C9701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3D3FEABC-9CAE-4014-A1D3-57351F304EE4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ADA77A49-646E-4BEA-A3F7-0D0726B2A7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827579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71D5E746-373F-4DC4-A0D0-55B7E09F3AF9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02A6C063-9525-4DCF-881C-43881166DA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E7BF092-A62B-4994-90CD-E44504A7295C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622658CC-8EA2-44D6-BD23-A7A13372AC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5087520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95567B8-9879-4096-9837-FD1119915267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01A9354F-1D39-4CDC-A5A1-BECC449A8F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8A6D4BAE-54B0-44E8-AB54-6DE11F37E828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02656FBD-21ED-469A-A7CC-C120E7BD1F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459538"/>
            <a:ext cx="5183716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38509169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83CBA558-148E-4257-8164-269A70AF192E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2285A9C9-B069-42D5-BE11-04A68B0EBB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CF2661BB-D88B-4C1C-A5F7-A5DBBE0342AA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8F14D672-94FD-479B-90FD-F43F418405E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046762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51978ED7-522A-455E-87B7-AAF5023BD310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ECFF0368-080D-4C1E-9625-91FD9C75AA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54199B19-97F2-4F52-A2C9-0E6128F87792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FA832313-CCD1-4CBC-99B0-324333E87F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7667756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D294B8F4-282C-4560-926C-3FE5855A49F5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51A0D1F2-DA21-4955-B4F7-AEBECCCE84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4DD16E3A-D58B-495A-B4F7-0CA16FF3EE07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69BA132E-B630-4DF9-888D-AAC5A7CE2A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41142488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D2ECAD46-0C7D-46D7-A303-56E9378FADA8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DE2EB351-2306-4CA6-BC8D-705EF3DEE9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54173B8C-612A-4381-8B62-04FB29462028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FE4417F-C1CF-4F84-87B4-35E9DB293C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530975"/>
            <a:ext cx="5183716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4271266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3E400FC-8250-4935-A4E7-3984A490BB95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D52B69B-79ED-467E-AB7E-1ACC1A1175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5183684-44F2-447C-B7E0-E94CBC281EB3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3B731CA-17D6-4158-A2A8-9B0EFD9FEA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9935045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3CC61552-4AA8-42F1-8DF8-8A3A3619D975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11853A41-16FB-4F09-935C-6BE835EC9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82061C34-D2B1-4BD3-84CA-EF622E1A6D81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13229B6F-3E5B-4630-9765-2FCF28FA31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89815262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24C5F70B-9131-4469-A09D-B28E4074B0E5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16BC34B-F857-42EC-92B0-E65A6032F7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0192A8D8-7FDE-40F1-A6B0-7C04F2CC6A11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B014C98F-2ECE-4C05-9AC6-85E5CEDFCA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48177340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7EA131C-6F16-4796-B31C-D6A9E4CEC666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0D9C80A0-C9BB-40C0-A15B-EA7E997716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80E9D544-F47A-4C40-8BAC-0EFE999E4691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0BAD9376-F9CB-4949-8B6D-1278DAE2F7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2275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6B4F43A-4054-4F40-A8DC-82CB520EC9DB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7D359E5A-FB72-4C04-978B-AD102659A303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867416C0-8CDA-404D-A6C4-72950EFA3F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27200010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FC98D25-7782-470A-9ABA-3CAC8400206A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EC4F8844-DD1F-455B-8FC6-04BBA075CF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C4B6B82-9490-49F3-AFC7-BDB25C277950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E1C1D26A-21C9-4F04-B36A-E94BD0786E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6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3019113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7C75E271-CD98-4C8D-8ACE-25A6C936AFA9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FC049DB2-7D18-4753-B6E2-6AEB0766A4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336B778-454A-4AFE-BF1D-62BF2414FC6E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F41FA6E3-05CA-4242-AB8C-1F1C36B928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6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1020079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6">
            <a:extLst>
              <a:ext uri="{FF2B5EF4-FFF2-40B4-BE49-F238E27FC236}">
                <a16:creationId xmlns:a16="http://schemas.microsoft.com/office/drawing/2014/main" id="{C1FDC66D-CFE8-4CE9-9B8D-A88086F475EB}"/>
              </a:ext>
            </a:extLst>
          </p:cNvPr>
          <p:cNvSpPr/>
          <p:nvPr userDrawn="1"/>
        </p:nvSpPr>
        <p:spPr>
          <a:xfrm>
            <a:off x="5423925" y="4"/>
            <a:ext cx="6768075" cy="6649319"/>
          </a:xfrm>
          <a:custGeom>
            <a:avLst/>
            <a:gdLst>
              <a:gd name="connsiteX0" fmla="*/ 1480843 w 4709565"/>
              <a:gd name="connsiteY0" fmla="*/ 0 h 6287511"/>
              <a:gd name="connsiteX1" fmla="*/ 4701473 w 4709565"/>
              <a:gd name="connsiteY1" fmla="*/ 0 h 6287511"/>
              <a:gd name="connsiteX2" fmla="*/ 4709565 w 4709565"/>
              <a:gd name="connsiteY2" fmla="*/ 6279419 h 6287511"/>
              <a:gd name="connsiteX3" fmla="*/ 0 w 4709565"/>
              <a:gd name="connsiteY3" fmla="*/ 6287511 h 6287511"/>
              <a:gd name="connsiteX4" fmla="*/ 1480843 w 4709565"/>
              <a:gd name="connsiteY4" fmla="*/ 0 h 6287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9565" h="6287511">
                <a:moveTo>
                  <a:pt x="1480843" y="0"/>
                </a:moveTo>
                <a:lnTo>
                  <a:pt x="4701473" y="0"/>
                </a:lnTo>
                <a:cubicBezTo>
                  <a:pt x="4704170" y="2093140"/>
                  <a:pt x="4706868" y="4186279"/>
                  <a:pt x="4709565" y="6279419"/>
                </a:cubicBezTo>
                <a:lnTo>
                  <a:pt x="0" y="6287511"/>
                </a:lnTo>
                <a:lnTo>
                  <a:pt x="148084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glow>
              <a:schemeClr val="bg1">
                <a:lumMod val="85000"/>
              </a:schemeClr>
            </a:glow>
            <a:outerShdw dist="50800" sx="1000" sy="1000" algn="ctr" rotWithShape="0">
              <a:srgbClr val="000000"/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D02044C1-C45B-4922-9CBE-2C4D417E77A0}"/>
              </a:ext>
            </a:extLst>
          </p:cNvPr>
          <p:cNvSpPr/>
          <p:nvPr userDrawn="1"/>
        </p:nvSpPr>
        <p:spPr>
          <a:xfrm>
            <a:off x="0" y="6316664"/>
            <a:ext cx="12192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83505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3CC2F27-6AC1-4056-A178-DA275BDA3353}"/>
              </a:ext>
            </a:extLst>
          </p:cNvPr>
          <p:cNvSpPr/>
          <p:nvPr userDrawn="1"/>
        </p:nvSpPr>
        <p:spPr>
          <a:xfrm>
            <a:off x="0" y="6316664"/>
            <a:ext cx="12192000" cy="5413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88DA4727-D199-44C4-84EB-0B103EB68954}"/>
              </a:ext>
            </a:extLst>
          </p:cNvPr>
          <p:cNvSpPr/>
          <p:nvPr userDrawn="1"/>
        </p:nvSpPr>
        <p:spPr>
          <a:xfrm>
            <a:off x="1056218" y="620714"/>
            <a:ext cx="10079567" cy="5616575"/>
          </a:xfrm>
          <a:prstGeom prst="rect">
            <a:avLst/>
          </a:prstGeom>
          <a:noFill/>
          <a:ln w="69850" cap="sq">
            <a:solidFill>
              <a:schemeClr val="bg1">
                <a:alpha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>
              <a:solidFill>
                <a:prstClr val="white"/>
              </a:solidFill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73B4368-89E3-4E13-A4EA-C82A328539C3}"/>
              </a:ext>
            </a:extLst>
          </p:cNvPr>
          <p:cNvSpPr/>
          <p:nvPr userDrawn="1"/>
        </p:nvSpPr>
        <p:spPr>
          <a:xfrm>
            <a:off x="3551767" y="5815014"/>
            <a:ext cx="4944533" cy="8540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sz="1800">
              <a:solidFill>
                <a:prstClr val="white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4097F4B-07CA-42AE-95E2-4EF8CAD10C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24717" y="5940425"/>
            <a:ext cx="5952067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200" dirty="0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#</a:t>
            </a:r>
            <a:r>
              <a:rPr lang="pl-PL" altLang="pl-PL" sz="3200" dirty="0" err="1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DostępnośćPlus</a:t>
            </a:r>
            <a:endParaRPr lang="pl-PL" altLang="pl-PL" sz="3200" dirty="0">
              <a:solidFill>
                <a:prstClr val="white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6" name="Obraz 5" title="Logotyp programu Dostępność Plus">
            <a:extLst>
              <a:ext uri="{FF2B5EF4-FFF2-40B4-BE49-F238E27FC236}">
                <a16:creationId xmlns:a16="http://schemas.microsoft.com/office/drawing/2014/main" id="{3A8E26B6-175E-4F4B-94AB-0AE9D6B590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29033" y="692150"/>
            <a:ext cx="3160184" cy="144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 title="Logotyp Ministerstwa Funduszy i Polityki Regionalnej">
            <a:extLst>
              <a:ext uri="{FF2B5EF4-FFF2-40B4-BE49-F238E27FC236}">
                <a16:creationId xmlns:a16="http://schemas.microsoft.com/office/drawing/2014/main" id="{419F878A-6D15-4C5A-AE04-340428F7E6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61485" y="512764"/>
            <a:ext cx="3050116" cy="183673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F758ACC7-6C05-4834-AF30-2510CE3BC29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639485" y="3165475"/>
            <a:ext cx="6913033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pl-PL" altLang="pl-PL" sz="3600" dirty="0">
                <a:solidFill>
                  <a:prstClr val="white"/>
                </a:solidFill>
                <a:latin typeface="Helvetica" pitchFamily="34" charset="0"/>
                <a:cs typeface="Helvetica" pitchFamily="34" charset="0"/>
              </a:rPr>
              <a:t>III POSIEDZENIE </a:t>
            </a:r>
          </a:p>
          <a:p>
            <a:pPr algn="ctr">
              <a:defRPr/>
            </a:pPr>
            <a:r>
              <a:rPr lang="pl-PL" altLang="pl-PL" sz="3600" b="1" dirty="0">
                <a:solidFill>
                  <a:srgbClr val="404040"/>
                </a:solidFill>
                <a:latin typeface="Helvetica" pitchFamily="34" charset="0"/>
                <a:cs typeface="Helvetica" pitchFamily="34" charset="0"/>
              </a:rPr>
              <a:t>RADY DOSTĘPNOŚCI</a:t>
            </a:r>
          </a:p>
        </p:txBody>
      </p:sp>
    </p:spTree>
    <p:extLst>
      <p:ext uri="{BB962C8B-B14F-4D97-AF65-F5344CB8AC3E}">
        <p14:creationId xmlns:p14="http://schemas.microsoft.com/office/powerpoint/2010/main" val="83029071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CD50A32-1C47-4241-B704-54C850332A70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88B9744A-C4C2-4D1C-B0C3-6FB0DDC18B15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19195257-ACF9-4EB7-9B0D-C62884F1F7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7729416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F26912F-9B15-4466-AF95-14197AD24474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 title="Logo programu Dostępność Plus">
            <a:extLst>
              <a:ext uri="{FF2B5EF4-FFF2-40B4-BE49-F238E27FC236}">
                <a16:creationId xmlns:a16="http://schemas.microsoft.com/office/drawing/2014/main" id="{0432D0C1-FD77-444E-A37A-48454AC544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71D71980-27B8-424C-B5E6-2D8E1FA97616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8AEF19E8-3E50-4303-A559-CE01EC697B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7393800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3A263A7C-E66A-4F1D-AEB0-D4E9A585D866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4952B69F-D57C-4A4A-8BEF-A79EB409CAF9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72BF3ED3-7A06-4B02-B5C7-8F86931B31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0431393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3B0EC120-D217-4486-B8ED-2F357B195372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>
            <a:extLst>
              <a:ext uri="{FF2B5EF4-FFF2-40B4-BE49-F238E27FC236}">
                <a16:creationId xmlns:a16="http://schemas.microsoft.com/office/drawing/2014/main" id="{1180E96F-6FAB-4AD1-967C-869528A5AC50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6" name="Obraz 10">
            <a:extLst>
              <a:ext uri="{FF2B5EF4-FFF2-40B4-BE49-F238E27FC236}">
                <a16:creationId xmlns:a16="http://schemas.microsoft.com/office/drawing/2014/main" id="{13791809-EA31-41DC-85FC-97681A1D4C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53175904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66ABC1DB-A4D5-47F3-9AFA-67010ACBFF0A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964A22F8-548E-4104-9D42-3EC256CF10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78FBC30-3498-4B20-95C5-B8F753DF08F6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19C30736-13A0-4689-9EC8-9BC56E8415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26966017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DB6CFBDA-93C3-4D4D-822F-945D7D94076D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4739C639-52AC-4B1E-9CB5-F9B3927BF0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CEA21BB2-7F17-48F7-9E60-4C82FF6B816C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9863FB00-0C9D-43C5-89D7-2A953E9456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98928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BF3782AD-5AFE-47F7-9037-2D62CED2CD13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DE219AD2-2EA5-40D1-856F-96AD5D1D34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FB506FB-BF01-4DB9-9A3D-FB8FD047E93A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94BEDEC4-18B1-4DEA-801D-EA0AF07D45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52549943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9F4E8F3-3D66-4920-90D9-701041597991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C0F6E2F1-A8FE-4C5D-9EE6-04D9F244B2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4004BC6D-6549-4C52-B428-C072C0123C0D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98BE96D7-368D-4D54-B77F-C8A580A7B7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14471248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CBD8525-9F2D-4D26-836A-2A4731E9AF9A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ABD26E2-7397-4DD9-86CB-0D0CCFD380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07114C2D-1D92-4F2D-957F-F4B14A93B816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66089D02-158A-49D5-B879-F283DD69F1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3573866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9B3AE00B-5BA9-4A03-A5E8-82EDACF9C556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56CDBCB6-0DA8-478B-BC1A-2DE4B8D82A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9ED0811B-4CC4-4033-8350-2536D5A6BBEF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FB18F56B-5F66-46AA-9EC8-430EFAEBD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0644123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0F447663-3681-4511-8B42-E867A787B700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87013AE3-A00A-442E-8E83-2335A43C0A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39B6D9D-AC6C-44BA-9182-8BDFAD7C71BE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6A17D2FC-78FC-4841-B864-69573E2A1B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2396673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12C2812-F555-45B8-8737-A5E390208546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F53CB2F-6CB0-4652-B998-5A8923D011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FB701F2-EC82-47AE-A000-D7972F674761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9F0D3964-BCA2-4774-963D-B124051E8B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1683543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CB676E6A-FC16-48E3-A229-06AA663A473B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D9618A07-F01D-4881-B1BD-B7A52F092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341513D4-055E-4BF6-8102-89EB084D92C6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AAC87B2D-0AF0-44AB-B69D-2D8023D766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20025942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0CC00E87-7933-44D5-9221-3722744ECFEA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ECC6F403-F6D6-4323-903A-14B0C5C974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67DDD811-2914-4F48-AE9A-3C5EC81FB4CB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26AD4D1D-4622-4039-A6CB-BC5293A16C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27304875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EEB9B991-633F-48F7-9CD8-612FA1914008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2DBEECD5-D810-4F75-A7AA-F10FE3E8D1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EB4E9928-E149-41F1-8C71-92521A538A80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0D9CFF74-2AD5-4E54-8D9E-6A9D74B114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6796594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5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4762882F-06BD-48F0-9E10-BD7B694A0009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A015BF68-E827-4ABA-B391-59C88A85E3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C53EEE61-B111-4C69-BD8C-63EDDAFD9FF2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C31BEEAA-575E-4C9F-9E3A-BCB159898E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76481278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6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0AE6BF3E-B5AB-4FC2-B62A-78253744AD8D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86B3257-15B7-40E0-8BB0-26908B6C18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F96DE6D5-6F6C-4BB5-81B1-782581F13DBD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ECD95300-097B-467B-A352-255B73AC1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11558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91C89018-EEC6-4ABB-9F04-E0D4EB77221D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DB108576-E6F2-4AA4-A5F6-11528728E2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5B5A1852-23F4-4377-9D5C-657386D72A71}"/>
              </a:ext>
            </a:extLst>
          </p:cNvPr>
          <p:cNvSpPr/>
          <p:nvPr userDrawn="1"/>
        </p:nvSpPr>
        <p:spPr>
          <a:xfrm>
            <a:off x="0" y="6362701"/>
            <a:ext cx="12192000" cy="525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pl-PL" altLang="pl-PL" sz="1800">
              <a:solidFill>
                <a:srgbClr val="FFFFFF"/>
              </a:solidFill>
            </a:endParaRPr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E6BF5739-DDE9-445F-BC0E-6576FD49F0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95285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oliniowy 6">
            <a:extLst>
              <a:ext uri="{FF2B5EF4-FFF2-40B4-BE49-F238E27FC236}">
                <a16:creationId xmlns:a16="http://schemas.microsoft.com/office/drawing/2014/main" id="{AB3DB07D-55E2-4545-A697-3E3F3BF06B2F}"/>
              </a:ext>
            </a:extLst>
          </p:cNvPr>
          <p:cNvCxnSpPr/>
          <p:nvPr userDrawn="1"/>
        </p:nvCxnSpPr>
        <p:spPr>
          <a:xfrm>
            <a:off x="624418" y="1341438"/>
            <a:ext cx="10943167" cy="0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10">
            <a:extLst>
              <a:ext uri="{FF2B5EF4-FFF2-40B4-BE49-F238E27FC236}">
                <a16:creationId xmlns:a16="http://schemas.microsoft.com/office/drawing/2014/main" id="{3C3CCD6A-FD7E-47F6-803D-443B743DE2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18" y="260350"/>
            <a:ext cx="1341967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84B4131A-F83A-4D8E-86A1-1188B34325D5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/>
          </a:p>
        </p:txBody>
      </p:sp>
      <p:pic>
        <p:nvPicPr>
          <p:cNvPr id="7" name="Obraz 11">
            <a:extLst>
              <a:ext uri="{FF2B5EF4-FFF2-40B4-BE49-F238E27FC236}">
                <a16:creationId xmlns:a16="http://schemas.microsoft.com/office/drawing/2014/main" id="{C5AED30F-8120-4CFB-97F8-27ECF78BAA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18" y="6386514"/>
            <a:ext cx="5183716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5284" y="2660918"/>
            <a:ext cx="10972800" cy="92211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17500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210CF56D-540E-4279-87FC-9DB5ADBF95C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9C07F897-9BDD-46F4-B045-1A1680CB0A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6C6F505-F982-452C-BA2F-588334CAA3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56C77ED-F592-41A0-A3A6-6D41DBBDAA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pl-PL" altLang="pl-PL"/>
              <a:t>Partnerstwo na rzecz dostępności, 17 maja 2021 r. 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B1DB1A0-3BAE-42AB-8C00-6FF59220FB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E7AACA9-2694-4D81-9111-D6238FA40990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D48E2B19-31C4-45C5-9326-3542554748FD}"/>
              </a:ext>
            </a:extLst>
          </p:cNvPr>
          <p:cNvSpPr/>
          <p:nvPr userDrawn="1"/>
        </p:nvSpPr>
        <p:spPr>
          <a:xfrm>
            <a:off x="0" y="6323013"/>
            <a:ext cx="12192000" cy="5254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solidFill>
                <a:prstClr val="white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5D28849-6524-424D-915B-B10A1E4BA8F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9185" y="6424614"/>
            <a:ext cx="7200900" cy="3381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pl-PL" altLang="pl-PL" sz="1600" dirty="0">
                <a:solidFill>
                  <a:schemeClr val="bg1"/>
                </a:solidFill>
              </a:rPr>
              <a:t>Rada Dostępności, 20 stycznia 2022 r. </a:t>
            </a:r>
          </a:p>
        </p:txBody>
      </p:sp>
    </p:spTree>
    <p:extLst>
      <p:ext uri="{BB962C8B-B14F-4D97-AF65-F5344CB8AC3E}">
        <p14:creationId xmlns:p14="http://schemas.microsoft.com/office/powerpoint/2010/main" val="109690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1" r:id="rId40"/>
    <p:sldLayoutId id="2147483702" r:id="rId41"/>
    <p:sldLayoutId id="2147483703" r:id="rId42"/>
    <p:sldLayoutId id="2147483704" r:id="rId43"/>
    <p:sldLayoutId id="2147483705" r:id="rId44"/>
    <p:sldLayoutId id="2147483706" r:id="rId45"/>
    <p:sldLayoutId id="2147483707" r:id="rId46"/>
    <p:sldLayoutId id="2147483708" r:id="rId47"/>
    <p:sldLayoutId id="2147483709" r:id="rId48"/>
    <p:sldLayoutId id="2147483710" r:id="rId49"/>
    <p:sldLayoutId id="2147483711" r:id="rId50"/>
    <p:sldLayoutId id="2147483712" r:id="rId51"/>
    <p:sldLayoutId id="2147483713" r:id="rId52"/>
    <p:sldLayoutId id="2147483714" r:id="rId53"/>
    <p:sldLayoutId id="2147483715" r:id="rId54"/>
    <p:sldLayoutId id="2147483716" r:id="rId55"/>
    <p:sldLayoutId id="2147483717" r:id="rId56"/>
    <p:sldLayoutId id="2147483718" r:id="rId57"/>
    <p:sldLayoutId id="2147483719" r:id="rId58"/>
    <p:sldLayoutId id="2147483720" r:id="rId59"/>
    <p:sldLayoutId id="2147483721" r:id="rId60"/>
    <p:sldLayoutId id="2147483722" r:id="rId61"/>
    <p:sldLayoutId id="2147483723" r:id="rId62"/>
    <p:sldLayoutId id="2147483724" r:id="rId63"/>
    <p:sldLayoutId id="2147483725" r:id="rId64"/>
    <p:sldLayoutId id="2147483726" r:id="rId65"/>
    <p:sldLayoutId id="2147483727" r:id="rId66"/>
    <p:sldLayoutId id="2147483728" r:id="rId67"/>
    <p:sldLayoutId id="2147483729" r:id="rId68"/>
    <p:sldLayoutId id="2147483730" r:id="rId69"/>
    <p:sldLayoutId id="2147483731" r:id="rId70"/>
    <p:sldLayoutId id="2147483732" r:id="rId71"/>
    <p:sldLayoutId id="2147483733" r:id="rId72"/>
    <p:sldLayoutId id="2147483734" r:id="rId73"/>
    <p:sldLayoutId id="2147483735" r:id="rId74"/>
    <p:sldLayoutId id="2147483736" r:id="rId75"/>
    <p:sldLayoutId id="2147483737" r:id="rId76"/>
    <p:sldLayoutId id="2147483738" r:id="rId77"/>
    <p:sldLayoutId id="2147483739" r:id="rId78"/>
    <p:sldLayoutId id="2147483740" r:id="rId79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kw.gov.pl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7" name="Obraz 2">
            <a:extLst>
              <a:ext uri="{FF2B5EF4-FFF2-40B4-BE49-F238E27FC236}">
                <a16:creationId xmlns:a16="http://schemas.microsoft.com/office/drawing/2014/main" id="{9B812828-F262-4F71-A842-C6974C460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84" y="151606"/>
            <a:ext cx="3433762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2E47473-BA25-4CE7-AC94-6C896E283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Dostępność wyborów parlamentarnych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1B9C1D-DD6C-4695-B533-DCB3C4A99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100" y="1639887"/>
            <a:ext cx="10957984" cy="4525963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2E3EAC-EA35-4C43-8A80-B712BF7AB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Głosowanie korespondencyjne/przez pełnomocnika/ poza miejscem zamieszkania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4A4D07-90AF-41D0-8824-08FACF39FE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10957984" cy="4884488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/>
              <a:t>Możliwość taka przysługuje:</a:t>
            </a:r>
          </a:p>
          <a:p>
            <a:pPr lvl="1"/>
            <a:r>
              <a:rPr lang="pl-PL" dirty="0"/>
              <a:t>osobom z </a:t>
            </a:r>
            <a:r>
              <a:rPr lang="pl-PL" b="1" dirty="0"/>
              <a:t>orzeczoną</a:t>
            </a:r>
            <a:r>
              <a:rPr lang="pl-PL" dirty="0"/>
              <a:t> niepełnosprawnością w stopniu umiarkowanym lub znacznym;</a:t>
            </a:r>
          </a:p>
          <a:p>
            <a:pPr lvl="1"/>
            <a:r>
              <a:rPr lang="pl-PL" dirty="0"/>
              <a:t>osobom w wieku powyżej 60 lat;</a:t>
            </a:r>
          </a:p>
          <a:p>
            <a:pPr lvl="1"/>
            <a:r>
              <a:rPr lang="pl-PL" dirty="0"/>
              <a:t>osobom przebywającym na kwarantannie/izolacji;</a:t>
            </a:r>
          </a:p>
          <a:p>
            <a:pPr lvl="1"/>
            <a:r>
              <a:rPr lang="pl-PL" dirty="0"/>
              <a:t>wyborcy przysługuje prawo wyboru komisji obwodowej, w której chce zagłosować np. zmiany na lokal wyborczy dostosowany do potrzeb osób z niepełnosprawnością; </a:t>
            </a:r>
          </a:p>
          <a:p>
            <a:pPr lvl="1"/>
            <a:r>
              <a:rPr lang="pl-PL" dirty="0"/>
              <a:t>głosownie z zaświadczeniem (dla osób, które będą się przemieszczać w dniu wyborów);</a:t>
            </a:r>
          </a:p>
          <a:p>
            <a:pPr marL="0" indent="0">
              <a:buNone/>
            </a:pPr>
            <a:r>
              <a:rPr lang="pl-PL" sz="2400" b="1" dirty="0"/>
              <a:t>Nie ma możliwości głosowania </a:t>
            </a:r>
            <a:r>
              <a:rPr lang="pl-PL" sz="2400" dirty="0"/>
              <a:t>korespondencyjnego/ przez pełnomocnika za granicą.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0415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915A50-1352-426A-9BDF-7822A71C7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Transport do/ lokalu wyborczego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BE34B6-FBB7-4F70-83D3-6A38526060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/>
              <a:t>Wyborca  o znacznym lub umiarkowanym stopniu niepełnosprawności oraz wyborca w wieku powyżej 60 lat, mają prawo do bezpłatnego transportu z:</a:t>
            </a:r>
          </a:p>
          <a:p>
            <a:r>
              <a:rPr lang="pl-PL" sz="2400" dirty="0"/>
              <a:t>miejsca zamieszkania, pod którym dany wyborca ujęty jest w spisie wyborców, albo miejsca podanego we wniosku o dopisanie do spisu wyborców w danej gminie; </a:t>
            </a:r>
          </a:p>
          <a:p>
            <a:r>
              <a:rPr lang="pl-PL" sz="2400" dirty="0"/>
              <a:t>miejsca pobytu do najbliższego lokalu wyborczego w dniu głosowania; </a:t>
            </a:r>
          </a:p>
          <a:p>
            <a:r>
              <a:rPr lang="pl-PL" sz="2400" dirty="0"/>
              <a:t>lokalu wyborczego, do miejsca, w którym dany wyborca rozpoczął podróż.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Transport do lokalu i transport powrotny zapewnia wójt gminy, w której w dniu wyborów nie funkcjonuje gminny przewóz pasażerski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Uwaga! Ten zapis pozwala nie zapewniać transportu osobom z niepełnosprawnością, jeżeli działa zwykły transport publiczny.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7124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68F4EB-190F-4725-A6E2-2230AB374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0415"/>
            <a:ext cx="10972800" cy="581038"/>
          </a:xfrm>
        </p:spPr>
        <p:txBody>
          <a:bodyPr/>
          <a:lstStyle/>
          <a:p>
            <a:r>
              <a:rPr lang="pl-PL" dirty="0"/>
              <a:t>Postulaty ogólne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CF1CB3-18AE-4EDD-8089-8504B1101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476464"/>
            <a:ext cx="10972800" cy="5519954"/>
          </a:xfrm>
        </p:spPr>
        <p:txBody>
          <a:bodyPr/>
          <a:lstStyle/>
          <a:p>
            <a:r>
              <a:rPr lang="pl-PL" sz="2100" b="1" dirty="0"/>
              <a:t>Jasna i wyróżniająca się informacja o terminach poszczególnych etapów przedwyborczych na stronach PKW oraz urzędów i we wszystkich materiałach</a:t>
            </a:r>
            <a:r>
              <a:rPr lang="pl-PL" sz="2100" dirty="0"/>
              <a:t>;</a:t>
            </a:r>
          </a:p>
          <a:p>
            <a:r>
              <a:rPr lang="pl-PL" sz="2100" dirty="0"/>
              <a:t>Zwiększenie dostępności kampanii wyborczej - tłumaczenie na PJM spotów, materiałów i debat pomiędzy kandydatami, informacja o procedurach wyborczy (głosowanie przez pełnomocnika, pobieranie zaświadczenia, przepisywanie do okręgu wyborczego itd.). </a:t>
            </a:r>
          </a:p>
          <a:p>
            <a:r>
              <a:rPr lang="pl-PL" sz="2100" dirty="0"/>
              <a:t>Informowania na temat wyborów i rozwiązań dla osób z niepełnosprawnością m.in. o głosowaniu korespondencyjnym na wzór alarmów RCB; </a:t>
            </a:r>
          </a:p>
          <a:p>
            <a:r>
              <a:rPr lang="pl-PL" sz="2100" dirty="0"/>
              <a:t>Zapewnienie dostępności stron internetowych komitetów wyborczych i spotów; </a:t>
            </a:r>
          </a:p>
          <a:p>
            <a:r>
              <a:rPr lang="pl-PL" sz="2100" dirty="0"/>
              <a:t>Większa kontrola nad dostosowaniem lokali wyborczych;</a:t>
            </a:r>
          </a:p>
          <a:p>
            <a:r>
              <a:rPr lang="pl-PL" sz="2100" dirty="0"/>
              <a:t>Rozwiązania przyszłościowe</a:t>
            </a:r>
          </a:p>
          <a:p>
            <a:pPr lvl="1"/>
            <a:r>
              <a:rPr lang="pl-PL" sz="1700" dirty="0"/>
              <a:t>Stworzenie rozwiązania umożliwiającego osobom z niewładnymi rękoma samodzielne głosowanie, na przykład </a:t>
            </a:r>
            <a:r>
              <a:rPr lang="pl-PL" sz="1700" dirty="0" err="1"/>
              <a:t>votomaty</a:t>
            </a:r>
            <a:r>
              <a:rPr lang="pl-PL" sz="1700" dirty="0"/>
              <a:t>;</a:t>
            </a:r>
          </a:p>
          <a:p>
            <a:pPr lvl="1"/>
            <a:r>
              <a:rPr lang="pl-PL" sz="1700" dirty="0"/>
              <a:t>E-wybory w przyszłości (jako rozwiązanie towarzyszące wyborom tradycyjnym).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4941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DA48DF-3F87-455E-A34D-6EDF15D13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7048B1-B88A-46F0-95A7-3A512F6F57D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4800" dirty="0"/>
          </a:p>
          <a:p>
            <a:pPr marL="0" indent="0">
              <a:buNone/>
            </a:pPr>
            <a:endParaRPr lang="pl-PL" sz="4800" dirty="0"/>
          </a:p>
          <a:p>
            <a:pPr marL="0" indent="0">
              <a:buNone/>
            </a:pPr>
            <a:r>
              <a:rPr lang="pl-PL" sz="4800" dirty="0"/>
              <a:t>			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795026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772A7A-CCCF-461D-9F99-744CCD977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Dostępne wybory – </a:t>
            </a:r>
            <a:r>
              <a:rPr lang="pl-PL"/>
              <a:t>czyli jakie?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09627F-C8D8-450D-9CCC-8FCB2D4050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sz="2600" dirty="0"/>
              <a:t>Informacja o wyborach</a:t>
            </a:r>
          </a:p>
          <a:p>
            <a:r>
              <a:rPr lang="pl-PL" sz="2600" dirty="0"/>
              <a:t>Dostępność lokalu wyborczego</a:t>
            </a:r>
          </a:p>
          <a:p>
            <a:r>
              <a:rPr lang="pl-PL" sz="2600" dirty="0"/>
              <a:t>Dostępność  głosowania</a:t>
            </a:r>
          </a:p>
          <a:p>
            <a:r>
              <a:rPr lang="pl-PL" sz="2600" dirty="0"/>
              <a:t>Głosowanie korespondencyjne </a:t>
            </a:r>
          </a:p>
          <a:p>
            <a:r>
              <a:rPr lang="pl-PL" sz="2600" dirty="0"/>
              <a:t>Głosowanie przez pełnomocnika</a:t>
            </a:r>
          </a:p>
          <a:p>
            <a:r>
              <a:rPr lang="pl-PL" sz="2600" dirty="0"/>
              <a:t>Głosowanie poza miejscem zamieszkania/głosowanie w lokalu dostępnym</a:t>
            </a:r>
          </a:p>
          <a:p>
            <a:r>
              <a:rPr lang="pl-PL" sz="2600" dirty="0"/>
              <a:t>Transport do/z lokalu wyborczego</a:t>
            </a:r>
          </a:p>
          <a:p>
            <a:r>
              <a:rPr lang="pl-PL" sz="2600" dirty="0"/>
              <a:t>Dostępność komunikacyjna </a:t>
            </a:r>
            <a:r>
              <a:rPr lang="pl-PL" sz="2600" dirty="0" err="1"/>
              <a:t>obwieszczeń</a:t>
            </a:r>
            <a:r>
              <a:rPr lang="pl-PL" sz="2600" dirty="0"/>
              <a:t> PKW/studia wyborczego/debat przedwyborczych itp.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913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772A7A-CCCF-461D-9F99-744CCD977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Informacja o wyborach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09627F-C8D8-450D-9CCC-8FCB2D4050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Informacje o dostępnych lokalach powinny być: </a:t>
            </a:r>
          </a:p>
          <a:p>
            <a:r>
              <a:rPr lang="pl-PL" dirty="0"/>
              <a:t>udostępniane wyborcom – na ich wniosek – przez urzędy gmin telefonicznie, poprzez ulotki i inne drukowane materiały informacyjne, </a:t>
            </a:r>
            <a:br>
              <a:rPr lang="pl-PL" dirty="0"/>
            </a:br>
            <a:r>
              <a:rPr lang="pl-PL" dirty="0"/>
              <a:t>a także elektronicznie. </a:t>
            </a:r>
          </a:p>
          <a:p>
            <a:r>
              <a:rPr lang="pl-PL" dirty="0"/>
              <a:t>na stronie internetowej urzędu (w Biuletynie Informacji Publicznej). </a:t>
            </a:r>
          </a:p>
          <a:p>
            <a:pPr marL="0" indent="0">
              <a:buNone/>
            </a:pPr>
            <a:r>
              <a:rPr lang="pl-PL" dirty="0"/>
              <a:t>Informacje przydatne dla osób z niepełnosprawnościami znajdą się także na stronie internetowej Państwowej Komisji Wyborczej: </a:t>
            </a:r>
            <a:r>
              <a:rPr lang="pl-PL" dirty="0">
                <a:hlinkClick r:id="rId2"/>
              </a:rPr>
              <a:t>https://pkw.gov.pl</a:t>
            </a:r>
            <a:endParaRPr lang="pl-PL" dirty="0"/>
          </a:p>
          <a:p>
            <a:r>
              <a:rPr lang="pl-PL" dirty="0"/>
              <a:t>PKW przygotuje również materiały o wyborach w alfabecie Braille’a i  udostępni je na żądanie zainteresowanego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091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1BF1B8-136C-431D-ACAD-FE8C82E21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Informacja o wyborach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96244C-5AF9-4DEE-B467-E303A9957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8506" y="1426128"/>
            <a:ext cx="11039078" cy="507534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Wójt lub upoważniony pracownik urzędu gminy przekazuje informację o: </a:t>
            </a:r>
          </a:p>
          <a:p>
            <a:pPr lvl="1"/>
            <a:r>
              <a:rPr lang="pl-PL" dirty="0"/>
              <a:t>właściwym dla wyborcy z niepełnosprawnością okręgu wyborczym i obwodzie głosowania,</a:t>
            </a:r>
          </a:p>
          <a:p>
            <a:pPr lvl="1"/>
            <a:r>
              <a:rPr lang="pl-PL" dirty="0"/>
              <a:t>lokalach obwodowych komisji wyborczych, dostosowanych do potrzeb wyborców z niepełnosprawnością,</a:t>
            </a:r>
          </a:p>
          <a:p>
            <a:pPr lvl="1"/>
            <a:r>
              <a:rPr lang="pl-PL" dirty="0"/>
              <a:t>warunkach dopisania wyborcy z niepełnosprawnością do spisu wyborców w obwodzie głosowania, w którym znajdują się lokale dostosowane do potrzeb wyborców z niepełnosprawnością,</a:t>
            </a:r>
          </a:p>
          <a:p>
            <a:pPr lvl="1"/>
            <a:r>
              <a:rPr lang="pl-PL" dirty="0"/>
              <a:t>terminie wyborów oraz godzinach głosowania,</a:t>
            </a:r>
          </a:p>
          <a:p>
            <a:pPr lvl="1"/>
            <a:r>
              <a:rPr lang="pl-PL" dirty="0"/>
              <a:t>komitetach wyborczych biorących udział w wyborach oraz zarejestrowanych kandydatach i listach kandydatów,</a:t>
            </a:r>
          </a:p>
          <a:p>
            <a:pPr lvl="1"/>
            <a:r>
              <a:rPr lang="pl-PL" dirty="0"/>
              <a:t>warunkach oraz formach głosowania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391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B2DBD6-15BF-4185-9F9B-E829B445C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Informacja o wyborach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90FDCF-510E-4E98-85EA-F6BDAA371D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Komisarz wyborczy, najpóźniej w </a:t>
            </a:r>
            <a:r>
              <a:rPr lang="pl-PL" b="1" dirty="0"/>
              <a:t>21 dniu przed dniem wyborów</a:t>
            </a:r>
            <a:r>
              <a:rPr lang="pl-PL" dirty="0"/>
              <a:t>, przekazuje wyborcom w stałych obwodach głosowania, w formie druku bezadresowego umieszczanego w skrzynkach pocztowych, informację o:</a:t>
            </a:r>
          </a:p>
          <a:p>
            <a:r>
              <a:rPr lang="pl-PL" dirty="0"/>
              <a:t> terminie wyborów, </a:t>
            </a:r>
          </a:p>
          <a:p>
            <a:r>
              <a:rPr lang="pl-PL" dirty="0"/>
              <a:t>godzinach głosowania, </a:t>
            </a:r>
          </a:p>
          <a:p>
            <a:r>
              <a:rPr lang="pl-PL" dirty="0"/>
              <a:t>sposobie głosowania oraz warunkach ważności głosu w danych wyborach, </a:t>
            </a:r>
          </a:p>
          <a:p>
            <a:r>
              <a:rPr lang="pl-PL" dirty="0"/>
              <a:t>możliwości głosowania korespondencyjnego i głosowania przez pełnomocnika</a:t>
            </a:r>
          </a:p>
        </p:txBody>
      </p:sp>
    </p:spTree>
    <p:extLst>
      <p:ext uri="{BB962C8B-B14F-4D97-AF65-F5344CB8AC3E}">
        <p14:creationId xmlns:p14="http://schemas.microsoft.com/office/powerpoint/2010/main" val="3051591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E72F7E-7670-4079-A947-CCFEAD5B4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Dostępny lokal wyborczy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6984B0-0C2A-4841-B04D-95CEE2D351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sz="2400" dirty="0"/>
              <a:t>Na parterze bez barier architektonicznych ( schody) lub dostęp za pomocą podjazdu lub innego urządzenia umożliwiającego samodzielne dotarcie do niego wyborcom niepełnosprawnym;</a:t>
            </a:r>
          </a:p>
          <a:p>
            <a:r>
              <a:rPr lang="pl-PL" sz="2400" dirty="0"/>
              <a:t>Drzwi:</a:t>
            </a:r>
          </a:p>
          <a:p>
            <a:pPr lvl="1"/>
            <a:r>
              <a:rPr lang="pl-PL" sz="2000" dirty="0"/>
              <a:t>Rozwierane lub rozsuwane,</a:t>
            </a:r>
          </a:p>
          <a:p>
            <a:pPr lvl="1"/>
            <a:r>
              <a:rPr lang="pl-PL" sz="2000" dirty="0"/>
              <a:t>Szerokość min. 90 cm (w drzwiach dwuskrzydłowych warunek spełniony przez główne skrzydło),</a:t>
            </a:r>
          </a:p>
          <a:p>
            <a:pPr lvl="1"/>
            <a:r>
              <a:rPr lang="pl-PL" sz="2000" dirty="0"/>
              <a:t>Próg o wysokości do 2 cm;</a:t>
            </a:r>
          </a:p>
          <a:p>
            <a:r>
              <a:rPr lang="pl-PL" sz="2400" dirty="0"/>
              <a:t>Oznaczenie krawędzi stopni;</a:t>
            </a:r>
          </a:p>
          <a:p>
            <a:r>
              <a:rPr lang="pl-PL" sz="2400" b="1" dirty="0"/>
              <a:t>Oznaczenie kontrastowe przezroczystych przegród;</a:t>
            </a:r>
          </a:p>
          <a:p>
            <a:r>
              <a:rPr lang="pl-PL" sz="2400" dirty="0"/>
              <a:t>Posadzka antypoślizgowa;</a:t>
            </a:r>
          </a:p>
          <a:p>
            <a:r>
              <a:rPr lang="pl-PL" sz="2400" b="1" dirty="0"/>
              <a:t>Możliwe najkrótsza droga od wejścia do miejsca głosowania.</a:t>
            </a:r>
          </a:p>
          <a:p>
            <a:endParaRPr lang="pl-PL" sz="2400" b="1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0510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E72F7E-7670-4079-A947-CCFEAD5B4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Dostępny lokal wyborczy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6984B0-0C2A-4841-B04D-95CEE2D351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sz="2400" dirty="0"/>
              <a:t>Przynajmniej jedno dostosowane tajne </a:t>
            </a:r>
            <a:r>
              <a:rPr lang="pl-PL" sz="2400" b="1" dirty="0"/>
              <a:t>miejsce do głosowania, o wymiarach min, 1,2 x 1,2 m i z blatem na wysokości 0,8 i 1,1 m;</a:t>
            </a:r>
          </a:p>
          <a:p>
            <a:r>
              <a:rPr lang="pl-PL" sz="2400" dirty="0"/>
              <a:t>Dodatkowe oświetlenie miejsca, w którym będzie wypełniana karta do głosowania;</a:t>
            </a:r>
          </a:p>
          <a:p>
            <a:r>
              <a:rPr lang="pl-PL" sz="2400" b="1" dirty="0"/>
              <a:t>Urna wyborcza o wysokości maks. 1 m</a:t>
            </a:r>
            <a:r>
              <a:rPr lang="pl-PL" sz="2400" dirty="0"/>
              <a:t>;</a:t>
            </a:r>
          </a:p>
          <a:p>
            <a:r>
              <a:rPr lang="pl-PL" sz="2400" dirty="0"/>
              <a:t>Przejście pomiędzy miejscem wydania karty do głosowania i miejscem; zapewniającym tajność głosowania a urną </a:t>
            </a:r>
            <a:r>
              <a:rPr lang="pl-PL" sz="2400" b="1" dirty="0"/>
              <a:t>o szerokość co najmniej 1,5 m</a:t>
            </a:r>
            <a:r>
              <a:rPr lang="pl-PL" sz="2400" dirty="0"/>
              <a:t>;</a:t>
            </a:r>
          </a:p>
          <a:p>
            <a:r>
              <a:rPr lang="pl-PL" sz="2400" dirty="0"/>
              <a:t>Urzędowe </a:t>
            </a:r>
            <a:r>
              <a:rPr lang="pl-PL" sz="2400" b="1" dirty="0"/>
              <a:t>obwieszczenia </a:t>
            </a:r>
            <a:r>
              <a:rPr lang="pl-PL" sz="2400" dirty="0"/>
              <a:t>oraz informacje </a:t>
            </a:r>
            <a:r>
              <a:rPr lang="pl-PL" sz="2400" b="1" dirty="0"/>
              <a:t>na wysokości 0,9 m mierzonej od posadzki </a:t>
            </a:r>
            <a:r>
              <a:rPr lang="pl-PL" sz="2400" dirty="0"/>
              <a:t>do dolnej części arkusza obwieszczenia lub informacji;</a:t>
            </a:r>
          </a:p>
          <a:p>
            <a:r>
              <a:rPr lang="pl-PL" sz="2400" b="1" dirty="0"/>
              <a:t>Dostępność otoczenia lokalu </a:t>
            </a:r>
            <a:r>
              <a:rPr lang="pl-PL" sz="2400" dirty="0"/>
              <a:t>(np. szeroka furtka 0,9 m, ścieżka o równej, twardej nawierzchni);</a:t>
            </a:r>
          </a:p>
          <a:p>
            <a:r>
              <a:rPr lang="pl-PL" sz="2400" dirty="0"/>
              <a:t>Miejsca do parkowania dla pojazdów osób z niepełnosprawnością;</a:t>
            </a:r>
          </a:p>
          <a:p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58376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E72F7E-7670-4079-A947-CCFEAD5B4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Dostępny lokal wyborczy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6984B0-0C2A-4841-B04D-95CEE2D351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784" y="1468073"/>
            <a:ext cx="10972800" cy="4966283"/>
          </a:xfrm>
        </p:spPr>
        <p:txBody>
          <a:bodyPr/>
          <a:lstStyle/>
          <a:p>
            <a:r>
              <a:rPr lang="pl-PL" sz="2200" dirty="0"/>
              <a:t>Informujące o dostępności lokalu dla osób z niepełnosprawnością – widoczne z daleka, w odpowiednim miejscu i stosownie kontrastowe; </a:t>
            </a:r>
          </a:p>
          <a:p>
            <a:r>
              <a:rPr lang="pl-PL" sz="2200" dirty="0"/>
              <a:t>Wewnątrz budynku czytelna informacja wskazujące drogę do lokalu wyborczego;</a:t>
            </a:r>
          </a:p>
          <a:p>
            <a:r>
              <a:rPr lang="pl-PL" sz="2200" dirty="0"/>
              <a:t>Stół komisji usytuowany w miejscu odpowiednio oświetlonym, którego wysokość pozwoli na podjechanie wózkiem;</a:t>
            </a:r>
          </a:p>
          <a:p>
            <a:r>
              <a:rPr lang="pl-PL" sz="2200" dirty="0"/>
              <a:t>Informacja dotykowa lub głosowa (w tym udzielana przez pracowników gminy lub komisji) wskazująca drogę do lokalu wyborczego;</a:t>
            </a:r>
          </a:p>
          <a:p>
            <a:r>
              <a:rPr lang="pl-PL" sz="2200" dirty="0"/>
              <a:t>Toaleta dostosowana do potrzeb osób z niepełnosprawnościami;</a:t>
            </a:r>
          </a:p>
          <a:p>
            <a:pPr marL="0" indent="0">
              <a:buNone/>
            </a:pPr>
            <a:endParaRPr lang="pl-PL" sz="2200" dirty="0"/>
          </a:p>
          <a:p>
            <a:endParaRPr lang="pl-PL" sz="22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061535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E72F7E-7670-4079-A947-CCFEAD5B4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Dostępny lokal wyborczy  - wyposażenie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6984B0-0C2A-4841-B04D-95CEE2D351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sz="2400" dirty="0"/>
              <a:t>Szkło powiększające/lupa oraz informacja (np. plakat) informujący o możliwości skorzystania z takiego rozwiązania;</a:t>
            </a:r>
          </a:p>
          <a:p>
            <a:r>
              <a:rPr lang="pl-PL" sz="2400" dirty="0"/>
              <a:t>Ramki do podpisywania w komisji wyborczej, np. na potrzeby złożenia podpisu potwierdzającego odebranie kart do głosowania;</a:t>
            </a:r>
          </a:p>
          <a:p>
            <a:r>
              <a:rPr lang="pl-PL" sz="2400" dirty="0"/>
              <a:t>Nakładka na kartę do głosowania sporządzona w alfabecie Braille’a;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303710718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931</Words>
  <Application>Microsoft Office PowerPoint</Application>
  <PresentationFormat>Panoramiczny</PresentationFormat>
  <Paragraphs>88</Paragraphs>
  <Slides>13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</vt:lpstr>
      <vt:lpstr>1_Motyw pakietu Office</vt:lpstr>
      <vt:lpstr>Dostępność wyborów parlamentarnych</vt:lpstr>
      <vt:lpstr>Dostępne wybory – czyli jakie? </vt:lpstr>
      <vt:lpstr>Informacja o wyborach 1</vt:lpstr>
      <vt:lpstr>Informacja o wyborach 2</vt:lpstr>
      <vt:lpstr>Informacja o wyborach 2</vt:lpstr>
      <vt:lpstr>Dostępny lokal wyborczy 1</vt:lpstr>
      <vt:lpstr>Dostępny lokal wyborczy 2</vt:lpstr>
      <vt:lpstr>Dostępny lokal wyborczy 3</vt:lpstr>
      <vt:lpstr>Dostępny lokal wyborczy  - wyposażenie</vt:lpstr>
      <vt:lpstr>Głosowanie korespondencyjne/przez pełnomocnika/ poza miejscem zamieszkania</vt:lpstr>
      <vt:lpstr>Transport do/ lokalu wyborczego</vt:lpstr>
      <vt:lpstr>Postulaty ogólne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Gruszczyński Maciej</dc:creator>
  <cp:lastModifiedBy>Olszewska Magdalena</cp:lastModifiedBy>
  <cp:revision>24</cp:revision>
  <dcterms:created xsi:type="dcterms:W3CDTF">2023-03-24T12:10:48Z</dcterms:created>
  <dcterms:modified xsi:type="dcterms:W3CDTF">2023-04-21T05:55:36Z</dcterms:modified>
</cp:coreProperties>
</file>