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132" r:id="rId1"/>
  </p:sldMasterIdLst>
  <p:notesMasterIdLst>
    <p:notesMasterId r:id="rId11"/>
  </p:notesMasterIdLst>
  <p:handoutMasterIdLst>
    <p:handoutMasterId r:id="rId12"/>
  </p:handoutMasterIdLst>
  <p:sldIdLst>
    <p:sldId id="422" r:id="rId2"/>
    <p:sldId id="658" r:id="rId3"/>
    <p:sldId id="664" r:id="rId4"/>
    <p:sldId id="659" r:id="rId5"/>
    <p:sldId id="660" r:id="rId6"/>
    <p:sldId id="661" r:id="rId7"/>
    <p:sldId id="663" r:id="rId8"/>
    <p:sldId id="665" r:id="rId9"/>
    <p:sldId id="375" r:id="rId1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szewska Magdalena" initials="OM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66"/>
    <a:srgbClr val="FFFF99"/>
    <a:srgbClr val="990033"/>
    <a:srgbClr val="663300"/>
    <a:srgbClr val="993300"/>
    <a:srgbClr val="996600"/>
    <a:srgbClr val="66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249" autoAdjust="0"/>
  </p:normalViewPr>
  <p:slideViewPr>
    <p:cSldViewPr>
      <p:cViewPr varScale="1">
        <p:scale>
          <a:sx n="114" d="100"/>
          <a:sy n="114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2130A1D-7B78-430C-9842-8544B7B8D0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1B93692-5BED-413C-A5FB-F096ED155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CFC8AEE-A10E-4845-8B55-AA352DC893E8}" type="datetimeFigureOut">
              <a:rPr lang="pl-PL"/>
              <a:pPr>
                <a:defRPr/>
              </a:pPr>
              <a:t>2023-04-21</a:t>
            </a:fld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AE24E34-6AD2-477D-AED3-923C0CD717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699AC2-7A70-4724-9B03-8E5412F502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5528ED9-AEDB-47AB-9EAD-A70844CE89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288A3B9-A1C9-448E-A77B-3255971D6B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175E2C-1B21-445C-AD29-498CAB760C3F}" type="datetimeFigureOut">
              <a:rPr lang="pl-PL"/>
              <a:pPr>
                <a:defRPr/>
              </a:pPr>
              <a:t>2023-04-21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41544CBB-7DB3-48DF-BCFD-2D5B6AA8A8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C3A1A6B8-B15D-44DE-B524-AE544C03F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1E2EA7-B0A9-4F8D-BB57-7412A376B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0BF218-8373-4174-9E8A-72C674802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CCCA116-00ED-4430-AE77-0D33696B902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A3114129-F6A0-4741-8E6C-4CDF4882A9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42E622C8-56FA-4E62-8F93-2E84DB120C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D5E3C497-D798-4644-ABF3-B96C9F111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36" indent="-284881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589" indent="-228212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11" indent="-228212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966" indent="-228212" defTabSz="9113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73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179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0286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1392" indent="-228212" defTabSz="9113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B776A5-CACA-497F-B839-E0767E6580A1}" type="slidenum">
              <a:rPr lang="en-GB" altLang="pl-PL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2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3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23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4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3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/>
              <a:t>5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2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882213">
              <a:defRPr/>
            </a:pPr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 defTabSz="882213">
                <a:defRPr/>
              </a:pPr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74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882213">
              <a:defRPr/>
            </a:pPr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 defTabSz="882213">
                <a:defRPr/>
              </a:pPr>
              <a:t>7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>
            <a:extLst>
              <a:ext uri="{FF2B5EF4-FFF2-40B4-BE49-F238E27FC236}">
                <a16:creationId xmlns:a16="http://schemas.microsoft.com/office/drawing/2014/main" id="{D8524792-9460-41D4-A738-9EFED554C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>
            <a:extLst>
              <a:ext uri="{FF2B5EF4-FFF2-40B4-BE49-F238E27FC236}">
                <a16:creationId xmlns:a16="http://schemas.microsoft.com/office/drawing/2014/main" id="{77415263-1F9A-4E7C-9DDE-DAD3F73F7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164" name="Symbol zastępczy numeru slajdu 3">
            <a:extLst>
              <a:ext uri="{FF2B5EF4-FFF2-40B4-BE49-F238E27FC236}">
                <a16:creationId xmlns:a16="http://schemas.microsoft.com/office/drawing/2014/main" id="{8BD29C31-9F15-47F9-A196-DF333F736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836" indent="-28488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589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011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966" indent="-228212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98073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39179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80286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1392" indent="-2282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882213">
              <a:defRPr/>
            </a:pPr>
            <a:fld id="{287E3D87-0307-4885-ABA7-158DE3BEA85D}" type="slidenum">
              <a:rPr lang="pl-PL" altLang="pl-PL">
                <a:solidFill>
                  <a:srgbClr val="000000"/>
                </a:solidFill>
              </a:rPr>
              <a:pPr defTabSz="882213">
                <a:defRPr/>
              </a:pPr>
              <a:t>8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27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ymbol zastępczy obrazu slajdu 1">
            <a:extLst>
              <a:ext uri="{FF2B5EF4-FFF2-40B4-BE49-F238E27FC236}">
                <a16:creationId xmlns:a16="http://schemas.microsoft.com/office/drawing/2014/main" id="{E57C4B56-2178-428D-A39B-D7B4D7F01D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Symbol zastępczy notatek 2">
            <a:extLst>
              <a:ext uri="{FF2B5EF4-FFF2-40B4-BE49-F238E27FC236}">
                <a16:creationId xmlns:a16="http://schemas.microsoft.com/office/drawing/2014/main" id="{32F44F43-9E89-4766-9679-0B112CBCBC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212" indent="-228212" eaLnBrk="1" hangingPunct="1">
              <a:spcBef>
                <a:spcPct val="0"/>
              </a:spcBef>
              <a:buFontTx/>
              <a:buAutoNum type="arabicPeriod"/>
            </a:pPr>
            <a:endParaRPr lang="pl-PL" altLang="pl-PL"/>
          </a:p>
        </p:txBody>
      </p:sp>
      <p:sp>
        <p:nvSpPr>
          <p:cNvPr id="125956" name="Symbol zastępczy numeru slajdu 3">
            <a:extLst>
              <a:ext uri="{FF2B5EF4-FFF2-40B4-BE49-F238E27FC236}">
                <a16:creationId xmlns:a16="http://schemas.microsoft.com/office/drawing/2014/main" id="{B2B136D0-BB0B-4EB8-A5EC-7944441B32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36" indent="-28488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589" indent="-22821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11" indent="-22821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966" indent="-22821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073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9179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0286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1392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963EF6-6B5E-42EB-A3B6-F6C39076EA75}" type="slidenum">
              <a:rPr lang="pl-PL" altLang="pl-PL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B4C98DD-61EA-4237-BD10-A390060FBCC0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7D4AF4C-D088-4A92-A06F-3D86F268C310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F9344D2-F172-4891-81E2-B27B95CBE58E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7EB6856-6044-4A90-BC21-E6D6C56A5E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29416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4CD58C0-0D23-4C6D-B4E3-112A459B8C7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350C285-13A8-4121-B27B-6ABE088F3B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937C717-612E-4FED-8FB7-A3E0442E307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97F0FEF-3552-434D-8C7A-91499ACD3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1645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F5ED0FE-A5C0-47F8-AD2D-F24228FFA08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277FB9E-543E-4B0C-BA4F-B8F5DB9AF2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18719BA-E319-433D-8FCA-FA37D2AFED0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185A261-2A7A-4161-99A2-BA1BDD522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8900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D84A105-CF66-4C27-B345-6112658842A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64A5517-6D27-41DC-84B9-FF9900CE94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8C0D0EA-24CE-4EB0-9F2D-04A2F8BB1A7A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DF32D78-E4E3-498E-9F94-484D82B3A8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2094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1CB6482-B232-48C9-A0DD-262C11F87B3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CC5B36C-33E6-4D16-B1C2-CE4F215C4E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5BAD668-57BD-4D0B-8556-F63F2E41521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80985B3-A19C-4C14-86D6-3EDDD5430D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23312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996FDBA-A45C-428D-9C16-E008C3A3D2C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8D5B172-4512-4389-AFEA-647DEA39D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DD42743-FB48-4403-BC5B-FD3022650F77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60B1E77-E82F-448C-AE98-AF645B0C4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7909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7BFE97D-AA4D-4FC2-8E93-2E5F0736FF6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CF8222A-70AB-4ED7-8D05-275A384262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23B5A2E-C3F6-49F4-A8D2-695E68D48E2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9255A4C-2FBB-4577-883A-D23554A132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28332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2D3D93B-017C-4850-A370-0D148D2EF00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35ADB52-77EE-4CEE-89DB-D6630DE1B1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F64D4C7-96E0-4BF3-88C1-7D314F53970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4155AB3-094C-45D4-ABC2-392A4002FB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59046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957FECD-5B0B-46A8-93ED-7EE0943384C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D3D78F1-894D-45A2-88D5-232C4062D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5DD02DE-AD94-4533-88C6-1A9FF15E6BD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6C67CAB-894C-4505-97BC-F8B6F749CC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37939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C9AB7FA-5185-4890-83C1-1D3680C5AD0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B188526-3F57-4168-B959-09EBDF4B4F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3F99B7E-7240-4666-AF11-469B8F2EC36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5B23293-1FA4-4E8C-B142-4B95321E42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68898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4F50B21-C9B0-4F3A-B04E-181959364FA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D04B92D-65C4-40FC-8B98-535CE93A83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7B62BDE-B0FB-4A59-B900-2451A8D19D4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0740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wa elementy zawartośc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8DE8E74-802A-4C6E-9BD9-CD98E2B6AD6E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67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E831A1A-8D5C-406E-A97E-E7E8CEBF4AC8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BCACF77-00F6-4D17-A503-AE883A2C1A5F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721BF2E-6367-44A9-A01F-136339AC6FC3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2D2EC66-18F8-4262-B0EC-C1567FEE0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449E23FE-1E8E-4431-9CE0-03A72041E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692150"/>
            <a:ext cx="2370138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174C051B-E6D4-4247-B350-991505A6A9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6113" y="512763"/>
            <a:ext cx="2287587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9BFC7A1B-7BB3-4FBB-AF7D-F3518890A3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79613" y="3165475"/>
            <a:ext cx="51847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1981869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8ADE2EF-3574-45CF-B315-63B3D3110C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4B10B8D-142C-4943-BE97-DA49CAEAB09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dirty="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3B4B2025-C1FE-4483-BBBB-709005869E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27411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67173225-C7D8-4DB1-93DE-2B7652215D61}"/>
              </a:ext>
            </a:extLst>
          </p:cNvPr>
          <p:cNvSpPr/>
          <p:nvPr userDrawn="1"/>
        </p:nvSpPr>
        <p:spPr>
          <a:xfrm>
            <a:off x="4027488" y="3"/>
            <a:ext cx="5116512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4133F36-9F52-42CE-B986-844BCF90824E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4" name="Obraz 9">
            <a:extLst>
              <a:ext uri="{FF2B5EF4-FFF2-40B4-BE49-F238E27FC236}">
                <a16:creationId xmlns:a16="http://schemas.microsoft.com/office/drawing/2014/main" id="{03B54B05-0DCF-458A-BF8E-6B55484FA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505200"/>
            <a:ext cx="3598862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053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A2BC4D9-D2A6-4E86-85F8-55C17F8D085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226E11F-4C82-41D8-A4A1-9BED6EF02D3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7ABC8B82-F381-40EB-BC21-294BD14E26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32704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AA8FED6-183E-4F35-8388-D4DE06CD73C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A555ACC7-467A-4D03-A2CF-30D954E64DD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F987876D-BEE1-46D3-91F0-F32BDB803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94609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9E8DF89-C344-4FC9-9303-E8C5A887B25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0B0AC4E-129A-4013-8583-D0F25AAD5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CC3B400-B49B-4B03-9A70-FBD58D89E96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04765B8-64A4-4FFE-96A8-5645702F30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83972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617E27D-874D-42BD-97D6-5EDF712BB90E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F55A011-58D7-4782-8714-A1B29FE9F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BB01FEA-4440-41BA-8B23-46B344D6DA4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F1120C6-07BA-4D1F-B829-14821651C6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90052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29BCCF1-B4A1-4796-8CC7-8F8D22176BE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20EB22C-490C-4900-91F3-7A78943114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DDC1C4A-F20D-4E99-8A81-4F9D6476640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81A2B65-182B-4F4F-B9E0-24D32C1045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251279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55FCAFC-3C0D-458C-B8DF-D4F8A4DB29C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83F551-4469-4661-A972-7649B48DB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74C9FCE-CF61-495F-8CB8-D1766972A94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629014B-F176-41DD-B773-0FABF2ED49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572829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6FF1B00-A5B1-450F-9C50-99DF0F47D24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D45ADDB-0D00-4CB5-A5A7-43119EF1F5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3CB9FC5-9A9F-46BF-87AA-7985367262A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6CD05D3-900C-4FC8-9465-AE7A987B5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4325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14821A5-7535-422A-97D1-0C7F53A3E1D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944E7E8-CEC6-4632-B42A-A998B4AA948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9A9F3CF3-1136-4C35-B1B5-61990B8E25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94200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7B886E6-B402-42C1-9B6E-1359A1F0143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BE8F054-991E-42E9-B2DF-9C968C83F8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FCB20D3-D9BF-4CA9-B7C6-790878A8741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2DE0467-6102-4D16-98A8-6E245B7AC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54969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202A211-2752-456D-B20F-C0C17F77DAE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C3827F2-67B4-4C5D-AAAA-FB2957D4C7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F78B78F-34AB-4D2A-9F9C-6DF872D94FC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B883A8A-DC9F-453E-8A0A-733BD27B11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61132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B479B7B-AA81-4909-BFF0-AA3D98736A2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C68FD0C-0689-4951-9128-33E9285692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2D3AC6A-BADA-40D3-9564-E58659062BD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D686659-0B53-4072-A967-78BF276F90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39417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8B15411-E70A-48C2-AAAC-7880B1E31BF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4326AD7-CFA2-4D38-BF24-2FF1260D49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A8C3A08-BFFB-4D5C-AA70-940C5C033AB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1741BA4-A873-45BB-9578-12EED6F88A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230793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954C490-8DAA-46E6-9DAC-5B185BE0CA9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794B04A7-1915-4D78-886D-B0F8F07F76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B38784E-C3FF-401A-8BA5-E07F105BE74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A1AE5A4-6B2B-4F7D-92D4-22B45F8A04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715907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327A451-2168-4657-9BAB-4A7428A9E55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9C68811-A097-4357-8408-25B0F13D43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B4536DC-5580-43B1-968C-F88415F037C3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D0334F9-A956-455E-9ED1-20F73C1C9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949247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98E89DD-87D8-4029-948E-F20944B47FD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BFB4257-3D94-421A-B908-08C7DBF915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A96AB5F1-D2A6-4608-839E-619D933810E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C8E14AA-A53B-474B-8C2E-EAC366030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158384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65DA4C7-53F3-42A2-B53A-282546FB52C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59271FE-A88D-48D0-8141-934247AB1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FD9D6C2-F701-4799-AF68-B70A72802D5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C560019-54CB-4455-8A03-033EA1F219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12385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FBC31E2-191D-4FAB-B0BB-A295462E003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9BF63A4-1C51-48C3-A07E-578DBCF9D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36CA8AF-4C2B-43AA-AE0A-C8AD9D94E14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776E8D7-02DA-48E1-9374-C7D4762174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883563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592E075-1EA2-4380-B638-BBADBC4337D9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1F7ED5BF-847C-45C5-A422-F7188760E370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F303E7D-D922-4577-94DA-88FEA055F9B9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06C300C-C832-4585-8A0A-C8B7D014FC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310328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501876F-0A83-48FF-808B-BE3AB41BA4A2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B6EF1F6E-341A-4958-A163-2ED63F88893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EED1E228-1873-4FD7-84D1-3A3A7BB49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69791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wa elementy zawartośc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2484299-8287-4124-9DA6-CE60D8005F36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324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A25EA76-AD5A-4354-A893-88F69F12A2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97086744-CE83-46B8-9B11-74741300A862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D9C55378-09AE-4286-A626-B7BEF7D9A9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23041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83C17B6-6BCA-4438-9ADB-1F774336B0A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1C1CE3C3-04C8-4455-A02B-8AB80E3286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17BE324-4CF2-48C4-B799-C1FECCE656D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A10A008-ACC5-49C0-B6AE-43934682F5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7811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65D399C-BA4A-4EFA-83D9-4C858D25297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26B5EFB7-E6AB-4684-BEE9-9ED84FED14E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CBAEC0EA-06F8-44A5-B9AE-4D616F14D0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3273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DDFE637-0F15-4B15-BBAE-5F6A01D95C3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7221A47B-527A-4143-A432-586FB395C996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C03DDBC4-5512-4569-B8F1-AEA577D464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820237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B78B364-1D81-4E13-87ED-503E50ECA5C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725AA99-161B-4732-A528-FE3D9317A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80F6CE8-7239-42F6-9591-72C3148E019F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CEC9FD0-B7F0-4523-A513-96891BD3A7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8700195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0AAADAE-006A-4590-84D8-58FAF3562F3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0994033-747C-4138-8FAC-5891D06E1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F8AA9FC-5D23-4DF5-939B-F2740BA0133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D77A960-0849-451F-9D8B-1E0103FF55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444062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DABC8D4-85D4-47E3-91C0-EE53B0813F0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DA79A0C-E599-42DC-A45F-5BC9965F38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4A32C85-C644-41DF-B06A-B7BFE47FDA3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8694E49-6F0C-47FA-AE60-95B84F780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10516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0F98522-DF9A-4551-81DB-31F724CEDDBE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70E71D4-6822-4B33-A527-E035FD6D09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E15D317-6AF9-4940-8CF9-3A0CFC74C1E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55E3FCA-3BAA-4EE9-8716-AC4B9E6054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734834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3CEEC8E-11AF-4E63-86DA-3B00AB6D0E9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30109C6-A157-44BC-B649-C6527460FE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56B1148-B66A-4CDF-AD95-AACB61CCEA1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9A6844-F7EC-4802-8404-D1F291054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4473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D6E47E4-AAE6-4A18-A9FA-DAA43488114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2193A002-B6F3-4282-9672-203CE4829BB7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110C4C0E-9373-4BBD-B270-45D5BB7AE4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268557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DA25B0C-2A94-4085-8426-5A1DC3DFF2D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CEB3DE4-E44C-4FA3-9EF9-7929D94306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484BACB-482D-492B-8764-7A33C9E6CFD1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FF53951-3D61-4598-A0DA-BCC9CC5AD4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014328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605D41C-AAE7-467B-AD5D-80B5FCE9E97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DF11D78-30B3-49AD-AFAC-210855F0C4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6858317-E4AB-453E-82A3-FC8E2A03426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49F40A0-617B-4A7A-B2A2-5CB27EB66F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59538"/>
            <a:ext cx="388778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680484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68315EE-280E-41D5-9EF6-A388CE23FF08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6DC5C06-024A-445D-872E-C2A24AD1F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847AD2B-D462-434D-989B-EDB141F9248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2B5AB40F-342E-477D-9F99-48BA90F01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517086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1CF1E07-A1F1-45D5-9F56-0332CC76BF07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12A92F1-8947-43DB-8DD9-A9D091C9D8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001E79A-83D7-4077-9AA1-E69C28B0C06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386610C-4A5A-4F1D-B5FA-39782A44A8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185111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618B19F-9E7D-4DBD-B9ED-F17067E082E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366BC43-C688-47B3-B2C3-A1770ABE69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8A0E71B-009E-43AA-9C92-2C9C90E3F17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F6D17E4-C8D3-4308-B537-5031945F96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952950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2CE08CA-B953-449C-A10C-A36B817A576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21A53F2-F500-443F-BFFE-F1D0537F8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AAF6FDA-219C-4CA0-93C9-AC86D8FDFCE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2193DC0-858F-4E70-86AA-2AAE0F3867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530975"/>
            <a:ext cx="38877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160748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5758341-1033-45CB-8BB0-9F60EBFB7FA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34AED8F-C56A-44AA-BD43-D302262DA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6A223A6-5B66-48D7-B324-09D6BAC5726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7C27942-26D2-4178-BA32-E409FB58EC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648312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D0793FB-970A-4D3D-9137-07F66FFE846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91F71203-1DD0-48A1-892A-4E772EA19A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91D13A0-250B-4AF4-9597-A60D005976A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1955E6-AF69-4DEF-9E39-83B200CC07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390861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FB3A1A5-3F71-43F7-8CE6-BC0C011DB49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6CF90D0-E5E9-4B58-BE85-97A76DEB09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3849D8B-A20F-48F0-A8FF-F1FBC5793AB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7E1AA20-0984-4D0D-BE4B-32CF4106D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5885442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C3B9423-475C-43A3-9AB4-9064C876EF6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D1A999B-D8D7-4B70-98D8-9FAAA19D6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251BEE3-3C95-43F8-A931-4FBB8FAACC4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80ACC6B-8667-4129-95BB-E806DA483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96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BBEA8FA-ED16-43B4-93E4-947B45E88D5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BD43A08-4F39-4CBD-B033-798663535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8F072A6-C7B6-4261-B07B-FD71190B01C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1B88096-C1D8-4A95-87C9-62B3CA594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97471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D38833A-A222-4DC4-8B19-C805DD37BDB0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40B241-BE4B-4FC6-AC4B-41B4F6B8A0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C3A0CC7-CE28-4EF9-A390-1C530387E2D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E0656FC-46BD-4722-A49B-991344A855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982421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ADB8A61-4885-467B-B956-18EC527EBD2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3309ED3-E696-47BB-9A2D-52E4FAEBF3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5518518-477B-4801-AF37-40050AB1C7C1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418B48E-A1FD-4729-8927-AE8DC0760A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5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750619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D86D8323-ED22-4F01-993A-0D190C6BB5D7}"/>
              </a:ext>
            </a:extLst>
          </p:cNvPr>
          <p:cNvSpPr/>
          <p:nvPr userDrawn="1"/>
        </p:nvSpPr>
        <p:spPr>
          <a:xfrm>
            <a:off x="4067944" y="3"/>
            <a:ext cx="5076056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FC48B63-F073-4266-8C15-8EB6DAB2F234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602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D47517D-1BA9-4DE4-A128-F5FEF4AFF091}"/>
              </a:ext>
            </a:extLst>
          </p:cNvPr>
          <p:cNvSpPr/>
          <p:nvPr userDrawn="1"/>
        </p:nvSpPr>
        <p:spPr>
          <a:xfrm>
            <a:off x="0" y="6316663"/>
            <a:ext cx="9144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F6F207F-8F2A-4147-8962-852CC602E6EF}"/>
              </a:ext>
            </a:extLst>
          </p:cNvPr>
          <p:cNvSpPr/>
          <p:nvPr userDrawn="1"/>
        </p:nvSpPr>
        <p:spPr>
          <a:xfrm>
            <a:off x="792163" y="620713"/>
            <a:ext cx="7559675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67AB2C5-1A4A-4A72-A80E-B7B56554C9C8}"/>
              </a:ext>
            </a:extLst>
          </p:cNvPr>
          <p:cNvSpPr/>
          <p:nvPr userDrawn="1"/>
        </p:nvSpPr>
        <p:spPr>
          <a:xfrm>
            <a:off x="2663825" y="5815013"/>
            <a:ext cx="3708400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B7E626E-92D1-423B-8977-A6EEAFE43A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68538" y="5940425"/>
            <a:ext cx="44640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AF9AF75A-298F-4C40-9521-1341E3C27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692150"/>
            <a:ext cx="2370138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F1703316-2988-4C73-94CD-70EDECE11C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6113" y="512763"/>
            <a:ext cx="2287587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5D10A8B-1FB5-472D-A80D-A8FE4C0C33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79613" y="3165475"/>
            <a:ext cx="51847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25329947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67409CF-8ABB-44DA-8BA4-8D7796381CC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0BAC32B7-6DCD-47F3-A442-0640E708D38F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4291C828-D574-4BDA-92C3-4ECC121275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11607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4B570EB-6E25-4879-8A00-9AB475E86C5D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AD1C1CAE-D5EB-4945-8D4D-6EDE7FFE30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34D0BB5-45C5-42E6-A187-F61878EDDC4F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4CACC80-434B-48E5-8B0F-FA9473FC85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54325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9F011E6-78E6-4382-A03E-917D2D84045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0B80F2A1-A504-4627-A332-9E18FD52EE60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47832DD0-7D87-4064-A5C9-4702C2EE50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601859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D03BD3D-26AC-491F-BDFA-73DB475DBA1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D8B314FB-F1C6-4B84-A8FB-EE34C17D52A5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9B5CF568-D653-448F-8E84-6694C1E5E7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535266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A5863F3-6FB3-42FA-A267-955A02D9157B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BE91CE20-ED49-4571-B199-8E92321A6A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703F91A-05EC-4AEA-BFB8-F45FB49ACCCA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79909D2-9368-4FD5-8831-163C0E0111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861926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50B4915-77C5-4119-BC40-8EB9E3F432D6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510AB6D-845D-4066-85FA-CAB870C04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F12760B-DC0A-4505-B71C-1B6ECDCEC41E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F1A2BBC-96B9-4CBE-83E7-A7B6BF3CB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223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91B949A-E413-49F2-BC7F-4B6D1BA5DFEC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A568FCF-F9DA-4818-AC3A-09AB084594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4194C8B-B9DB-47E2-9C7D-0AADC005A0E4}"/>
              </a:ext>
            </a:extLst>
          </p:cNvPr>
          <p:cNvSpPr/>
          <p:nvPr userDrawn="1"/>
        </p:nvSpPr>
        <p:spPr>
          <a:xfrm>
            <a:off x="0" y="6362700"/>
            <a:ext cx="9144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1A74E9C-FCC1-42DD-B65D-60FC0F768F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441251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3B14F84-A8F0-463D-9EEF-B62BBCF52A7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C0656E2-9581-4E72-946E-D15661FAC8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5A47FFE-5805-49C9-A849-09F6E31B637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58C0C1E-F8C5-434D-8E47-53D7FC54B9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567142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FF5C723-0C89-4553-9DF4-2B3257AF50A4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B0E995-A975-4BE2-8F71-4EA08CE091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BF213CD-DDE2-43D5-87D1-B77C085E8C4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D606009-3A56-48EF-A468-3729B2EBB6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390417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7EBCBE9-804D-449D-9194-FE652DBD10A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5FEAAB3-EC0E-4D49-906F-95BCC62C3F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7878F54-497A-41E3-B8E0-0A45F4CB4C56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C1B3056-AAD8-48F5-A241-72781FF009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285449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E631CCC-98A6-4E56-A55E-5146CFCEFAA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6993CC7E-085E-41D5-BA1A-3907DD7973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3390951-DF6D-4ACB-B39E-31540EAC5F2B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02079F3-D7A4-422A-8811-8800278B81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170346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1041AE8-A9BA-48F2-BEE9-5139779F045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BD0B975-2A79-4668-843A-6CFAD07BD4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C747124-6E18-4464-A38C-900C28D60CD5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79567A7-5057-42FA-A17D-B8C7EEC3DB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265276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F0FA6DA-92B5-4F6C-ADAE-B840C532784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485537A-F2D5-4391-9B65-B8BD62144B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43AFC29-4C07-4FBF-815A-B2A1DDC7055C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DDCD288-F847-496A-94D4-1CC812638A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631290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BE0981C-0DB1-4F5B-8063-33C02DEB5DB3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FF85004-4791-40C2-9D55-4C8E30A1B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95C58C3-1CA9-487A-8246-ED7A0D62F32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C1F38C0-A668-42D2-922E-808FE97C9F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6192322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B2C8819-E508-4897-8B36-BC89B70F53C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3E00A82-D478-4F56-9D45-1E44E883D3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73DBEBC-2A05-4EA6-A6E4-AB8274A4E812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3559C334-BFDF-44D3-8A82-81403C4900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639243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7AD7260-8D10-4F2A-8EFD-3C3EFF353519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A85648A-9281-4EBF-ACB1-C848F9910A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3411599-CA6F-4949-8D87-928C942AAA5D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8B40916-8218-49E4-9A2B-B78256C47A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017679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17A305F-86B9-42AE-B0DD-CF696707DC41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DF39DCF-C9DC-46D2-A132-5E700AE1B1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E2D3797-D9DD-4491-A2AA-C1D2812E47A4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1338C82-FB61-424F-9113-3E24460712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849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2428B3F-2F29-453F-AB37-A491A2BC4FF5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F7CE1EE-55B7-4DB8-88C8-DEE5D3CCDB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17C2CFE-DB87-41D4-9ED1-9A0F5C19D0CE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374B8BC-C0C7-498D-BF41-35DE5E2D9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781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499C074-0C34-4D56-91A3-3CC4B04C3EEF}"/>
              </a:ext>
            </a:extLst>
          </p:cNvPr>
          <p:cNvCxnSpPr/>
          <p:nvPr userDrawn="1"/>
        </p:nvCxnSpPr>
        <p:spPr>
          <a:xfrm>
            <a:off x="468313" y="1341438"/>
            <a:ext cx="8207375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7E414C15-1BE7-4C4E-9E37-454C090F5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64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9725DF7-C292-4B8B-A4C8-AFC582108730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F564CDB-7D69-412C-A588-1F51D652A0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386513"/>
            <a:ext cx="38877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963" y="2660917"/>
            <a:ext cx="82296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8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7135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0AC2D2D6-3F37-4A13-9139-63B6B6C24F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20E4F145-234D-4169-BD9E-F7D8A11EF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55D104-5B36-4223-B299-5C75ACF20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6EC3A3-A7E0-4671-91BB-8A7B02BC4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pl-PL" altLang="pl-PL"/>
              <a:t>Partnerstwo na rzecz dostępności, 17 maja 2021 r. 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A33E71-B79A-448B-9D7A-827592D2F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6075813-4A7E-4EFE-96B9-9037AA07F96B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6FDCFE9-AD1F-415A-86DE-997BE651DE29}"/>
              </a:ext>
            </a:extLst>
          </p:cNvPr>
          <p:cNvSpPr/>
          <p:nvPr userDrawn="1"/>
        </p:nvSpPr>
        <p:spPr>
          <a:xfrm>
            <a:off x="0" y="6323013"/>
            <a:ext cx="9144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513B4D1-932F-453C-9A53-C28C948C2C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6424613"/>
            <a:ext cx="5400675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altLang="pl-PL" sz="1600" dirty="0">
                <a:solidFill>
                  <a:schemeClr val="bg1"/>
                </a:solidFill>
              </a:rPr>
              <a:t>Rada Dostępności, 20 stycznia 2022 r.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4297" r:id="rId1"/>
    <p:sldLayoutId id="2147534298" r:id="rId2"/>
    <p:sldLayoutId id="2147534299" r:id="rId3"/>
    <p:sldLayoutId id="2147534301" r:id="rId4"/>
    <p:sldLayoutId id="2147534302" r:id="rId5"/>
    <p:sldLayoutId id="2147534303" r:id="rId6"/>
    <p:sldLayoutId id="2147534304" r:id="rId7"/>
    <p:sldLayoutId id="2147534305" r:id="rId8"/>
    <p:sldLayoutId id="2147534306" r:id="rId9"/>
    <p:sldLayoutId id="2147534307" r:id="rId10"/>
    <p:sldLayoutId id="2147534308" r:id="rId11"/>
    <p:sldLayoutId id="2147534309" r:id="rId12"/>
    <p:sldLayoutId id="2147534310" r:id="rId13"/>
    <p:sldLayoutId id="2147534311" r:id="rId14"/>
    <p:sldLayoutId id="2147534312" r:id="rId15"/>
    <p:sldLayoutId id="2147534313" r:id="rId16"/>
    <p:sldLayoutId id="2147534314" r:id="rId17"/>
    <p:sldLayoutId id="2147534315" r:id="rId18"/>
    <p:sldLayoutId id="2147534316" r:id="rId19"/>
    <p:sldLayoutId id="2147534317" r:id="rId20"/>
    <p:sldLayoutId id="2147534318" r:id="rId21"/>
    <p:sldLayoutId id="2147534319" r:id="rId22"/>
    <p:sldLayoutId id="2147534320" r:id="rId23"/>
    <p:sldLayoutId id="2147534321" r:id="rId24"/>
    <p:sldLayoutId id="2147534322" r:id="rId25"/>
    <p:sldLayoutId id="2147534323" r:id="rId26"/>
    <p:sldLayoutId id="2147534324" r:id="rId27"/>
    <p:sldLayoutId id="2147534325" r:id="rId28"/>
    <p:sldLayoutId id="2147534326" r:id="rId29"/>
    <p:sldLayoutId id="2147534327" r:id="rId30"/>
    <p:sldLayoutId id="2147534328" r:id="rId31"/>
    <p:sldLayoutId id="2147534329" r:id="rId32"/>
    <p:sldLayoutId id="2147534330" r:id="rId33"/>
    <p:sldLayoutId id="2147534331" r:id="rId34"/>
    <p:sldLayoutId id="2147534332" r:id="rId35"/>
    <p:sldLayoutId id="2147534333" r:id="rId36"/>
    <p:sldLayoutId id="2147534334" r:id="rId37"/>
    <p:sldLayoutId id="2147534335" r:id="rId38"/>
    <p:sldLayoutId id="2147534336" r:id="rId39"/>
    <p:sldLayoutId id="2147534337" r:id="rId40"/>
    <p:sldLayoutId id="2147534338" r:id="rId41"/>
    <p:sldLayoutId id="2147534339" r:id="rId42"/>
    <p:sldLayoutId id="2147534340" r:id="rId43"/>
    <p:sldLayoutId id="2147534341" r:id="rId44"/>
    <p:sldLayoutId id="2147534342" r:id="rId45"/>
    <p:sldLayoutId id="2147534343" r:id="rId46"/>
    <p:sldLayoutId id="2147534344" r:id="rId47"/>
    <p:sldLayoutId id="2147534345" r:id="rId48"/>
    <p:sldLayoutId id="2147534346" r:id="rId49"/>
    <p:sldLayoutId id="2147534347" r:id="rId50"/>
    <p:sldLayoutId id="2147534348" r:id="rId51"/>
    <p:sldLayoutId id="2147534349" r:id="rId52"/>
    <p:sldLayoutId id="2147534350" r:id="rId53"/>
    <p:sldLayoutId id="2147534351" r:id="rId54"/>
    <p:sldLayoutId id="2147534352" r:id="rId55"/>
    <p:sldLayoutId id="2147534353" r:id="rId56"/>
    <p:sldLayoutId id="2147534354" r:id="rId57"/>
    <p:sldLayoutId id="2147534355" r:id="rId58"/>
    <p:sldLayoutId id="2147534356" r:id="rId59"/>
    <p:sldLayoutId id="2147534357" r:id="rId60"/>
    <p:sldLayoutId id="2147534358" r:id="rId61"/>
    <p:sldLayoutId id="2147534359" r:id="rId62"/>
    <p:sldLayoutId id="2147534360" r:id="rId63"/>
    <p:sldLayoutId id="2147534361" r:id="rId64"/>
    <p:sldLayoutId id="2147534362" r:id="rId65"/>
    <p:sldLayoutId id="2147534363" r:id="rId66"/>
    <p:sldLayoutId id="2147534364" r:id="rId67"/>
    <p:sldLayoutId id="2147534365" r:id="rId68"/>
    <p:sldLayoutId id="2147534366" r:id="rId69"/>
    <p:sldLayoutId id="2147534367" r:id="rId70"/>
    <p:sldLayoutId id="2147534368" r:id="rId71"/>
    <p:sldLayoutId id="2147534369" r:id="rId72"/>
    <p:sldLayoutId id="2147534370" r:id="rId73"/>
    <p:sldLayoutId id="2147534371" r:id="rId74"/>
    <p:sldLayoutId id="2147534372" r:id="rId75"/>
    <p:sldLayoutId id="2147534373" r:id="rId76"/>
    <p:sldLayoutId id="2147534374" r:id="rId77"/>
    <p:sldLayoutId id="2147534375" r:id="rId78"/>
    <p:sldLayoutId id="2147534376" r:id="rId79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pole tekstowe 3">
            <a:extLst>
              <a:ext uri="{FF2B5EF4-FFF2-40B4-BE49-F238E27FC236}">
                <a16:creationId xmlns:a16="http://schemas.microsoft.com/office/drawing/2014/main" id="{A071A831-DDB2-4B04-BBEC-CA24BED17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2466975"/>
            <a:ext cx="7307263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3600" b="1" dirty="0"/>
              <a:t>Propozycje zmian przepisów ustawy o zapewnianiu dostępności osobom ze szczególnymi potrzebami.</a:t>
            </a:r>
            <a:endParaRPr lang="pl-PL" altLang="pl-PL" sz="36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86019" name="pole tekstowe 1">
            <a:extLst>
              <a:ext uri="{FF2B5EF4-FFF2-40B4-BE49-F238E27FC236}">
                <a16:creationId xmlns:a16="http://schemas.microsoft.com/office/drawing/2014/main" id="{63D2BC73-8911-4464-8FBC-FF8BC04FC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445125"/>
            <a:ext cx="640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chemeClr val="bg1"/>
                </a:solidFill>
              </a:rPr>
              <a:t>X posiedzenie Rady Dostępności, 21 kwietnia 2023 r. </a:t>
            </a:r>
          </a:p>
        </p:txBody>
      </p:sp>
      <p:pic>
        <p:nvPicPr>
          <p:cNvPr id="86020" name="Obraz 2">
            <a:extLst>
              <a:ext uri="{FF2B5EF4-FFF2-40B4-BE49-F238E27FC236}">
                <a16:creationId xmlns:a16="http://schemas.microsoft.com/office/drawing/2014/main" id="{9D196B86-B213-4F53-99AF-BE44D2E84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34337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2656"/>
            <a:ext cx="76327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chemeClr val="bg1"/>
                </a:solidFill>
                <a:highlight>
                  <a:srgbClr val="000000"/>
                </a:highlight>
                <a:cs typeface="Lato Medium" panose="020F0502020204030203" pitchFamily="34" charset="0"/>
              </a:rPr>
              <a:t>Art. 4, 5 i art. 6 - obowiązki w zakresie dostępności po stronie podmiotów publicznych i niepublicznych (I) </a:t>
            </a:r>
            <a:br>
              <a:rPr lang="pl-PL" altLang="pl-PL" sz="2400" b="1" dirty="0">
                <a:solidFill>
                  <a:srgbClr val="000000"/>
                </a:solidFill>
                <a:cs typeface="Lato Medium" panose="020F0502020204030203" pitchFamily="34" charset="0"/>
              </a:rPr>
            </a:br>
            <a:endParaRPr lang="pl-PL" altLang="pl-PL" sz="2400" b="1" dirty="0">
              <a:solidFill>
                <a:srgbClr val="FFC000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629370"/>
            <a:ext cx="8571161" cy="38878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300" b="1" dirty="0">
                <a:solidFill>
                  <a:prstClr val="black"/>
                </a:solidFill>
              </a:rPr>
              <a:t>art. 4 ust. 2 </a:t>
            </a:r>
            <a:r>
              <a:rPr lang="pl-PL" altLang="pl-PL" sz="2300" dirty="0">
                <a:solidFill>
                  <a:prstClr val="black"/>
                </a:solidFill>
              </a:rPr>
              <a:t>uwzględnianie potrzeb </a:t>
            </a:r>
            <a:r>
              <a:rPr lang="pl-PL" altLang="pl-PL" sz="2300" dirty="0" err="1">
                <a:solidFill>
                  <a:prstClr val="black"/>
                </a:solidFill>
              </a:rPr>
              <a:t>OzSZP</a:t>
            </a:r>
            <a:r>
              <a:rPr lang="pl-PL" altLang="pl-PL" sz="2300" dirty="0">
                <a:solidFill>
                  <a:prstClr val="black"/>
                </a:solidFill>
              </a:rPr>
              <a:t> w działalności podmiotu publicznego i usuwanie barier – co oznacza działalność podmiotu?, czy świadczenie usług w sposób niedostępny lub brak dostępności miejsc innych niż budynek może być przedmiotem skargi ?, brak parametrów dostępności działalności/ przestrzeni.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altLang="pl-PL" sz="2300" b="1" dirty="0">
                <a:solidFill>
                  <a:prstClr val="black"/>
                </a:solidFill>
              </a:rPr>
              <a:t>art. 4 ust. 3 i art 5 ust. 2 </a:t>
            </a:r>
            <a:r>
              <a:rPr lang="pl-PL" altLang="pl-PL" sz="2300" dirty="0">
                <a:solidFill>
                  <a:prstClr val="black"/>
                </a:solidFill>
              </a:rPr>
              <a:t>– terminy: „zadanie publiczne  z udziałem środków  publicznych i zamówienie publiczne” vs. „</a:t>
            </a:r>
            <a:r>
              <a:rPr lang="pl-PL" sz="2300" dirty="0">
                <a:solidFill>
                  <a:prstClr val="black"/>
                </a:solidFill>
              </a:rPr>
              <a:t>zadanie finansowane z udziałem środków publicznych”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2656"/>
            <a:ext cx="76327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chemeClr val="bg1"/>
                </a:solidFill>
                <a:highlight>
                  <a:srgbClr val="000000"/>
                </a:highlight>
                <a:cs typeface="Lato Medium" panose="020F0502020204030203" pitchFamily="34" charset="0"/>
              </a:rPr>
              <a:t>Art. 4, 5 i art. 6 - obowiązki w zakresie dostępności po stronie podmiotów publicznych i niepublicznych (II) </a:t>
            </a:r>
            <a:br>
              <a:rPr lang="pl-PL" altLang="pl-PL" sz="2400" b="1" dirty="0">
                <a:solidFill>
                  <a:srgbClr val="000000"/>
                </a:solidFill>
                <a:cs typeface="Lato Medium" panose="020F0502020204030203" pitchFamily="34" charset="0"/>
              </a:rPr>
            </a:br>
            <a:endParaRPr lang="pl-PL" altLang="pl-PL" sz="2400" b="1" dirty="0">
              <a:solidFill>
                <a:srgbClr val="FFC000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341338"/>
            <a:ext cx="8571161" cy="38878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200" b="1" dirty="0">
                <a:solidFill>
                  <a:prstClr val="black"/>
                </a:solidFill>
              </a:rPr>
              <a:t>Art. 4 ust. 3</a:t>
            </a:r>
            <a:r>
              <a:rPr lang="pl-PL" sz="2200" dirty="0">
                <a:solidFill>
                  <a:prstClr val="black"/>
                </a:solidFill>
              </a:rPr>
              <a:t> wobec wymagań z art. 6 -  nie zawsze art. 6 może mieć zastosowanie do zadań zlecanych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200" b="1" dirty="0">
                <a:solidFill>
                  <a:prstClr val="black"/>
                </a:solidFill>
              </a:rPr>
              <a:t>Art. 4 ust. 3 </a:t>
            </a:r>
            <a:r>
              <a:rPr lang="pl-PL" sz="2200" dirty="0">
                <a:solidFill>
                  <a:prstClr val="black"/>
                </a:solidFill>
              </a:rPr>
              <a:t>– dopuszczalność dostępu alternatywnego i możliwość złożenia skargi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200" b="1" dirty="0">
                <a:solidFill>
                  <a:prstClr val="black"/>
                </a:solidFill>
              </a:rPr>
              <a:t>Art. 6 </a:t>
            </a:r>
            <a:r>
              <a:rPr lang="pl-PL" sz="2200" dirty="0">
                <a:solidFill>
                  <a:prstClr val="black"/>
                </a:solidFill>
              </a:rPr>
              <a:t>- większa parametryzacja/rozszerzenie wymagań -  np. strefa wejścia i dojścia do budynku? </a:t>
            </a:r>
            <a:endParaRPr lang="pl-PL" alt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alt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647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642754"/>
            <a:ext cx="7632700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3000" b="1" dirty="0">
                <a:solidFill>
                  <a:schemeClr val="bg1"/>
                </a:solidFill>
                <a:highlight>
                  <a:srgbClr val="000000"/>
                </a:highlight>
                <a:cs typeface="Lato Medium" panose="020F0502020204030203" pitchFamily="34" charset="0"/>
              </a:rPr>
              <a:t>Art. 30, 32 Postępowanie skargowe</a:t>
            </a: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8642350" cy="46799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2000" b="1" dirty="0">
                <a:solidFill>
                  <a:prstClr val="black"/>
                </a:solidFill>
              </a:rPr>
              <a:t>Zakres skargi: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czy tylko brak spełniania minimalnych wymagań z art. 6 stanowi podstawę do wniesienia skargi ? Jeśli tak – konieczne odwołanie w art. 30 wprost do art. 6.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możliwa skarga gdy podmiot nie realizuje innych obowiązku wynikających z ustawy np. art. 4 ust. 3, art. 11, 14 (raport, koordynator, plan poprawy dostępności);  </a:t>
            </a:r>
          </a:p>
          <a:p>
            <a:pPr marL="0" indent="0">
              <a:buNone/>
              <a:defRPr/>
            </a:pPr>
            <a:r>
              <a:rPr lang="pl-PL" sz="2000" b="1" dirty="0">
                <a:solidFill>
                  <a:prstClr val="black"/>
                </a:solidFill>
              </a:rPr>
              <a:t>Podmioty uprawnione do skargi: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dodanie organizacji działających statutowo na rzecz os. z niepełnosprawnościami.</a:t>
            </a:r>
          </a:p>
          <a:p>
            <a:pPr marL="0" indent="0">
              <a:buNone/>
              <a:defRPr/>
            </a:pPr>
            <a:r>
              <a:rPr lang="pl-PL" sz="2000" b="1" dirty="0">
                <a:solidFill>
                  <a:prstClr val="black"/>
                </a:solidFill>
              </a:rPr>
              <a:t>Termin zapewnienia dostępności w decyzji PFRON (art.  32 ust. 5)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więcej niż 60 dni jeśli wymagane większe inwestycje np. budowa windy  </a:t>
            </a:r>
          </a:p>
          <a:p>
            <a:pPr marL="0" indent="0">
              <a:buNone/>
              <a:defRPr/>
            </a:pPr>
            <a:r>
              <a:rPr lang="pl-PL" sz="2000" b="1" dirty="0">
                <a:solidFill>
                  <a:prstClr val="black"/>
                </a:solidFill>
              </a:rPr>
              <a:t>Obowiązek zareagowania na sygnał o niedostępności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art. 29 - podmiot publiczny powinien być obowiązany do reakcji na zgłoszenie</a:t>
            </a:r>
          </a:p>
          <a:p>
            <a:pPr marL="0" indent="0"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528158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4" y="620688"/>
            <a:ext cx="828174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chemeClr val="bg1"/>
                </a:solidFill>
                <a:highlight>
                  <a:srgbClr val="000000"/>
                </a:highlight>
                <a:cs typeface="Lato Medium" panose="020F0502020204030203" pitchFamily="34" charset="0"/>
              </a:rPr>
              <a:t>Art. 11 – raport, Art. 14 – koordynatorzy,  </a:t>
            </a:r>
            <a:br>
              <a:rPr lang="pl-PL" altLang="pl-PL" sz="2400" b="1" dirty="0">
                <a:solidFill>
                  <a:schemeClr val="bg1"/>
                </a:solidFill>
                <a:highlight>
                  <a:srgbClr val="000000"/>
                </a:highlight>
                <a:cs typeface="Lato Medium" panose="020F0502020204030203" pitchFamily="34" charset="0"/>
              </a:rPr>
            </a:br>
            <a:endParaRPr lang="pl-PL" altLang="pl-PL" sz="2400" b="1" dirty="0">
              <a:solidFill>
                <a:schemeClr val="bg1"/>
              </a:solidFill>
              <a:highlight>
                <a:srgbClr val="000000"/>
              </a:highlight>
              <a:cs typeface="Lato Medium" panose="020F0502020204030203" pitchFamily="34" charset="0"/>
            </a:endParaRP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64235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300" b="1" dirty="0">
                <a:solidFill>
                  <a:prstClr val="black"/>
                </a:solidFill>
              </a:rPr>
              <a:t>Art. 11 </a:t>
            </a:r>
            <a:r>
              <a:rPr lang="pl-PL" sz="2300" dirty="0">
                <a:solidFill>
                  <a:prstClr val="black"/>
                </a:solidFill>
              </a:rPr>
              <a:t>– </a:t>
            </a:r>
            <a:r>
              <a:rPr lang="pl-PL" sz="2300" b="1" dirty="0">
                <a:solidFill>
                  <a:prstClr val="black"/>
                </a:solidFill>
              </a:rPr>
              <a:t>Raportowanie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300" dirty="0">
                <a:solidFill>
                  <a:prstClr val="black"/>
                </a:solidFill>
              </a:rPr>
              <a:t>Rozszerzenie zakresu raportu o informacje o wyznaczeniu koordynatora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300" dirty="0">
                <a:solidFill>
                  <a:prstClr val="black"/>
                </a:solidFill>
              </a:rPr>
              <a:t>Rozważenie roli wojewodów w procesie monitorowania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300" dirty="0">
                <a:solidFill>
                  <a:prstClr val="black"/>
                </a:solidFill>
              </a:rPr>
              <a:t>Częstotliwość raportowania – co 2 lata?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300" b="1" dirty="0">
                <a:solidFill>
                  <a:prstClr val="black"/>
                </a:solidFill>
              </a:rPr>
              <a:t>Art. 14 – Koordynatorzy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300" dirty="0">
                <a:solidFill>
                  <a:prstClr val="black"/>
                </a:solidFill>
              </a:rPr>
              <a:t>termin „organ władzy publicznej” – konieczne doprecyzowanie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300" dirty="0">
                <a:solidFill>
                  <a:prstClr val="black"/>
                </a:solidFill>
              </a:rPr>
              <a:t>określenie kompetencji koordynatora w zakresie jednostek podległych 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300" dirty="0">
                <a:solidFill>
                  <a:prstClr val="black"/>
                </a:solidFill>
              </a:rPr>
              <a:t>obowiązek publikacji sprawozdawania przez koordynatora, obowiązek aktualizacji planu, sankcje za brak realizacji ?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300" dirty="0">
                <a:solidFill>
                  <a:prstClr val="black"/>
                </a:solidFill>
              </a:rPr>
              <a:t>obowiązek przekazania inf. o wyznaczeniu koordynatora do MFIPR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pl-PL" sz="23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431226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4" y="764704"/>
            <a:ext cx="828174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Calibri" panose="020F0502020204030204" pitchFamily="34" charset="0"/>
                <a:ea typeface="+mn-ea"/>
                <a:cs typeface="Lato Medium" panose="020F0502020204030203" pitchFamily="34" charset="0"/>
              </a:rPr>
              <a:t>art. 15- 28 Certyfikacja dostępności  ( I )  </a:t>
            </a: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64235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19 – wprowadzenie obowiązku wdrożenia zaleceń z certyfikatu pod rygorem jego odebrania?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20 - sankcje po kontroli MFIPR - możliwość wykreślenia podmiot z wykazu jeśli stwierdzono nieprawidłowości;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22 ust. 3 – opłata certyfikacyjna przy audycie 100+ obiektów, wprowadzenie audytu na próbie lub wyższe opłaty.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23 – dłuższy termin na realizację audytu (teraz 3 m-ce), inny sposób liczenia terminu (nie od wniosku, a od umowy i wniesienia opłaty);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63274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4" y="764704"/>
            <a:ext cx="828174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Calibri" panose="020F0502020204030204" pitchFamily="34" charset="0"/>
                <a:ea typeface="+mn-ea"/>
                <a:cs typeface="Lato Medium" panose="020F0502020204030203" pitchFamily="34" charset="0"/>
              </a:rPr>
              <a:t>art. 15- 28 Certyfikacja dostępności  </a:t>
            </a: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64235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24 - dodatkowe obowiązki instytucji certyfikującej: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400" dirty="0">
                <a:solidFill>
                  <a:prstClr val="black"/>
                </a:solidFill>
              </a:rPr>
              <a:t>spełnianie wymagań z art. 6.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400" dirty="0">
                <a:solidFill>
                  <a:prstClr val="black"/>
                </a:solidFill>
              </a:rPr>
              <a:t>zachowanie wymagań wynikających z rozporządzenia i niezwłoczne informowanie ministra ds. rozwoju regionalnego o sytuacji w której podmiot nie spełnia wymagań wynikających z rozporządzenia.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l-PL" sz="2400" dirty="0">
                <a:solidFill>
                  <a:prstClr val="black"/>
                </a:solidFill>
              </a:rPr>
              <a:t>zakres sprawozdawczości (art. 24 i art. 26) – tylko info o wydanych i cofniętych certyfikatach, czy więcej ? 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928879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ole tekstowe 8">
            <a:extLst>
              <a:ext uri="{FF2B5EF4-FFF2-40B4-BE49-F238E27FC236}">
                <a16:creationId xmlns:a16="http://schemas.microsoft.com/office/drawing/2014/main" id="{167BBFE7-17C8-48CE-A736-800940ABF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0" y="805639"/>
            <a:ext cx="828174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000000"/>
                </a:highlight>
                <a:uLnTx/>
                <a:uFillTx/>
                <a:latin typeface="Calibri" panose="020F0502020204030204" pitchFamily="34" charset="0"/>
                <a:ea typeface="+mn-ea"/>
                <a:cs typeface="Lato Medium" panose="020F0502020204030203" pitchFamily="34" charset="0"/>
              </a:rPr>
              <a:t>Inne propozycje zmian</a:t>
            </a:r>
          </a:p>
        </p:txBody>
      </p:sp>
      <p:sp>
        <p:nvSpPr>
          <p:cNvPr id="112643" name="Symbol zastępczy zawartości 1">
            <a:extLst>
              <a:ext uri="{FF2B5EF4-FFF2-40B4-BE49-F238E27FC236}">
                <a16:creationId xmlns:a16="http://schemas.microsoft.com/office/drawing/2014/main" id="{07398830-363B-4C8A-A36C-88BA9177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64235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Wprowadzenie dodatkowych zachęt do uzyskiwania certyfikatów – jakich?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3 - dodanie aptek i leczniczych podmiotów prywatnych zawierających kontrakt z NFZ do katalogu podmiotów publicznych zobowiązanych ustawą;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Finansowanie zadań PFRON – dodanie zmiany w ustawie o rehabilitacji…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70 – dodanie zapisu: „ w tym okresie”, aby uniknąć wątpliwości co do dostępu alternatywnego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Art. 72 - Aktualizacja limitów dotacji na FD z BP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dirty="0">
                <a:solidFill>
                  <a:prstClr val="black"/>
                </a:solidFill>
              </a:rPr>
              <a:t>Wprowadzenie zmian w innych ustawach (np. turystyka społeczna)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7845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pole tekstowe 6">
            <a:extLst>
              <a:ext uri="{FF2B5EF4-FFF2-40B4-BE49-F238E27FC236}">
                <a16:creationId xmlns:a16="http://schemas.microsoft.com/office/drawing/2014/main" id="{89C8A146-A8BD-401F-934D-E068B6B4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8928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800" b="1">
                <a:solidFill>
                  <a:srgbClr val="404040"/>
                </a:solidFill>
              </a:rPr>
              <a:t>Dziękuję</a:t>
            </a:r>
            <a:r>
              <a:rPr lang="pl-PL" altLang="pl-PL" sz="4800" b="1">
                <a:solidFill>
                  <a:srgbClr val="FFFFFF"/>
                </a:solidFill>
              </a:rPr>
              <a:t> </a:t>
            </a:r>
            <a:r>
              <a:rPr lang="pl-PL" altLang="pl-PL" sz="4800" b="1">
                <a:solidFill>
                  <a:srgbClr val="FFC000"/>
                </a:solidFill>
              </a:rPr>
              <a:t>za uwagę</a:t>
            </a:r>
          </a:p>
        </p:txBody>
      </p:sp>
      <p:pic>
        <p:nvPicPr>
          <p:cNvPr id="37891" name="Obraz 7" title="Logo programu Dostępność Plus">
            <a:extLst>
              <a:ext uri="{FF2B5EF4-FFF2-40B4-BE49-F238E27FC236}">
                <a16:creationId xmlns:a16="http://schemas.microsoft.com/office/drawing/2014/main" id="{FD2E8F69-6C9E-447F-9381-9968124FA57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115888"/>
            <a:ext cx="1671638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33464</TotalTime>
  <Words>696</Words>
  <Application>Microsoft Office PowerPoint</Application>
  <PresentationFormat>Pokaz na ekranie (4:3)</PresentationFormat>
  <Paragraphs>70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Wingdings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Kosowski</dc:creator>
  <cp:lastModifiedBy>Wierzbowska Dominika</cp:lastModifiedBy>
  <cp:revision>2805</cp:revision>
  <cp:lastPrinted>2023-04-21T06:38:46Z</cp:lastPrinted>
  <dcterms:created xsi:type="dcterms:W3CDTF">2018-09-26T06:32:40Z</dcterms:created>
  <dcterms:modified xsi:type="dcterms:W3CDTF">2023-04-21T10:49:49Z</dcterms:modified>
</cp:coreProperties>
</file>