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sldIdLst>
    <p:sldId id="432" r:id="rId2"/>
    <p:sldId id="358" r:id="rId3"/>
    <p:sldId id="400" r:id="rId4"/>
    <p:sldId id="420" r:id="rId5"/>
    <p:sldId id="430" r:id="rId6"/>
    <p:sldId id="422" r:id="rId7"/>
    <p:sldId id="421" r:id="rId8"/>
    <p:sldId id="424" r:id="rId9"/>
    <p:sldId id="423" r:id="rId10"/>
    <p:sldId id="405" r:id="rId11"/>
    <p:sldId id="406" r:id="rId12"/>
    <p:sldId id="409" r:id="rId13"/>
    <p:sldId id="386" r:id="rId14"/>
    <p:sldId id="407" r:id="rId15"/>
    <p:sldId id="285" r:id="rId16"/>
    <p:sldId id="287" r:id="rId17"/>
    <p:sldId id="286" r:id="rId18"/>
    <p:sldId id="419" r:id="rId19"/>
    <p:sldId id="284" r:id="rId20"/>
    <p:sldId id="383" r:id="rId21"/>
    <p:sldId id="367" r:id="rId22"/>
    <p:sldId id="373" r:id="rId23"/>
    <p:sldId id="377" r:id="rId24"/>
    <p:sldId id="368" r:id="rId25"/>
    <p:sldId id="378" r:id="rId26"/>
    <p:sldId id="365" r:id="rId27"/>
    <p:sldId id="363" r:id="rId28"/>
    <p:sldId id="387" r:id="rId29"/>
    <p:sldId id="290" r:id="rId30"/>
    <p:sldId id="297" r:id="rId31"/>
    <p:sldId id="294" r:id="rId32"/>
    <p:sldId id="296" r:id="rId33"/>
    <p:sldId id="299" r:id="rId34"/>
    <p:sldId id="300" r:id="rId35"/>
    <p:sldId id="301" r:id="rId36"/>
    <p:sldId id="303" r:id="rId37"/>
    <p:sldId id="304" r:id="rId38"/>
    <p:sldId id="390" r:id="rId39"/>
    <p:sldId id="306" r:id="rId40"/>
    <p:sldId id="305" r:id="rId41"/>
    <p:sldId id="307" r:id="rId42"/>
    <p:sldId id="309" r:id="rId43"/>
    <p:sldId id="310" r:id="rId44"/>
    <p:sldId id="425" r:id="rId45"/>
    <p:sldId id="426" r:id="rId46"/>
    <p:sldId id="427" r:id="rId47"/>
    <p:sldId id="428" r:id="rId48"/>
    <p:sldId id="376" r:id="rId49"/>
    <p:sldId id="429" r:id="rId50"/>
    <p:sldId id="392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4" r:id="rId59"/>
    <p:sldId id="325" r:id="rId60"/>
    <p:sldId id="327" r:id="rId61"/>
    <p:sldId id="328" r:id="rId62"/>
    <p:sldId id="359" r:id="rId63"/>
    <p:sldId id="360" r:id="rId64"/>
    <p:sldId id="374" r:id="rId65"/>
    <p:sldId id="375" r:id="rId66"/>
    <p:sldId id="330" r:id="rId67"/>
    <p:sldId id="394" r:id="rId68"/>
    <p:sldId id="336" r:id="rId69"/>
    <p:sldId id="337" r:id="rId70"/>
    <p:sldId id="338" r:id="rId71"/>
    <p:sldId id="340" r:id="rId72"/>
    <p:sldId id="395" r:id="rId73"/>
    <p:sldId id="341" r:id="rId74"/>
    <p:sldId id="370" r:id="rId75"/>
    <p:sldId id="371" r:id="rId76"/>
    <p:sldId id="342" r:id="rId77"/>
    <p:sldId id="393" r:id="rId78"/>
    <p:sldId id="334" r:id="rId79"/>
    <p:sldId id="331" r:id="rId80"/>
    <p:sldId id="333" r:id="rId81"/>
    <p:sldId id="335" r:id="rId82"/>
    <p:sldId id="396" r:id="rId8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 tytułowy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3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9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73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83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ip.poznan.pl/bip/uchwaly/xlii-739-viii-2021-z-dnia-2021-02-16,83667/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znan.pl/mim/hc/news/standardy-dostepnosci-dla-miasta-poznania,116431.html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fif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4EE972-0E6B-4F83-AAFA-6EE72E7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133599"/>
            <a:ext cx="10363199" cy="3378201"/>
          </a:xfrm>
        </p:spPr>
        <p:txBody>
          <a:bodyPr>
            <a:norm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STANDARDY DOSTĘPNOŚCI MIASTA POZNANIA: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WYZWANIA I ROZWIĄZANIA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1E20D2-B673-496E-AB1C-2071C9A4E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25" y="4456922"/>
            <a:ext cx="4575175" cy="13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7142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08C4C6F-99CD-42DB-B900-A38BF5850199}"/>
              </a:ext>
            </a:extLst>
          </p:cNvPr>
          <p:cNvSpPr/>
          <p:nvPr/>
        </p:nvSpPr>
        <p:spPr>
          <a:xfrm>
            <a:off x="508001" y="440266"/>
            <a:ext cx="10964332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Kierunki działań i zadania Miasta Poznania na rzecz integracji społecznej i zawodowej osób z niepełnosprawnościami na lata 2021-2025</a:t>
            </a: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https://bip.poznan.pl/bip/uchwaly/xlii-739-viii-2021-z-dnia-2021-02-16,83667/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sz="2400" dirty="0"/>
              <a:t>Uchwała Nr XLII/739/VIII/2021 Rady Miasta Poznania z dnia 16-02-2021 </a:t>
            </a: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Dokument adresowany jest do osób z niepełnosprawnościami mieszkających na terenie Miasta Poznania oraz ich rodzin i opiekunów. Planowane działania dotyczącą zarówno sfery integracji społecznej, jak i zawodowej, a więc obejmują działania mające na celu możliwie najszersze włączenie osób z niepełnosprawnościami do aktywnego uczestnictwa we wszystkich dziedzinach życia społecznego naszego miasta.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Kierunki działań: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Rozwój i wzmacnianie potencjałów rozwojowych osób z niepełnosprawnościami umożliwiających im samodzielne pełnienie ról społecznych.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Niwelowanie i likwidowanie barier na drodze do integracji społecznej.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Pobudzanie i wspieranie różnorodnych form partycypacji i aktywności społecznej osób z niepełnosprawnościami.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Integracja osób z niepełnosprawnościami na otwartym rynku pracy.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Przeciwdziałanie dyskryminacji osób z niepełnosprawnościami oraz kształtowanie w społeczeństwie właściwych postaw i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zachowań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sprzyjających integracji.</a:t>
            </a: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085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A43EC34-3BCE-4B46-BFF6-B603ADCC27DA}"/>
              </a:ext>
            </a:extLst>
          </p:cNvPr>
          <p:cNvSpPr/>
          <p:nvPr/>
        </p:nvSpPr>
        <p:spPr>
          <a:xfrm>
            <a:off x="1464734" y="1413063"/>
            <a:ext cx="989753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Helvetica-Bold"/>
              </a:rPr>
              <a:t>Rozdział V. Polityka i działania Miasta Poznania na rzecz dost</a:t>
            </a:r>
            <a:r>
              <a:rPr lang="pl-PL" sz="2000" b="1" dirty="0">
                <a:latin typeface="Arial,Bold"/>
              </a:rPr>
              <a:t>ę</a:t>
            </a:r>
            <a:r>
              <a:rPr lang="pl-PL" sz="2000" b="1" dirty="0">
                <a:latin typeface="Helvetica-Bold"/>
              </a:rPr>
              <a:t>pno</a:t>
            </a:r>
            <a:r>
              <a:rPr lang="pl-PL" sz="2000" b="1" dirty="0">
                <a:latin typeface="Arial,Bold"/>
              </a:rPr>
              <a:t>ś</a:t>
            </a:r>
            <a:r>
              <a:rPr lang="pl-PL" sz="2000" b="1" dirty="0">
                <a:latin typeface="Helvetica-Bold"/>
              </a:rPr>
              <a:t>ci</a:t>
            </a:r>
          </a:p>
          <a:p>
            <a:endParaRPr lang="pl-PL" sz="2000" b="1" dirty="0">
              <a:latin typeface="Helvetica-Bold"/>
            </a:endParaRPr>
          </a:p>
          <a:p>
            <a:r>
              <a:rPr lang="pl-PL" dirty="0">
                <a:latin typeface="Helvetica" panose="020B0604020202020204" pitchFamily="34" charset="0"/>
              </a:rPr>
              <a:t>1. Standardy Dost</a:t>
            </a:r>
            <a:r>
              <a:rPr lang="pl-PL" dirty="0">
                <a:latin typeface="Arial" panose="020B0604020202020204" pitchFamily="34" charset="0"/>
              </a:rPr>
              <a:t>ę</a:t>
            </a:r>
            <a:r>
              <a:rPr lang="pl-PL" dirty="0">
                <a:latin typeface="Helvetica" panose="020B0604020202020204" pitchFamily="34" charset="0"/>
              </a:rPr>
              <a:t>pno</a:t>
            </a:r>
            <a:r>
              <a:rPr lang="pl-PL" dirty="0">
                <a:latin typeface="Arial" panose="020B0604020202020204" pitchFamily="34" charset="0"/>
              </a:rPr>
              <a:t>ś</a:t>
            </a:r>
            <a:r>
              <a:rPr lang="pl-PL" dirty="0">
                <a:latin typeface="Helvetica" panose="020B0604020202020204" pitchFamily="34" charset="0"/>
              </a:rPr>
              <a:t>ci dla Miasta Poznania</a:t>
            </a:r>
          </a:p>
          <a:p>
            <a:r>
              <a:rPr lang="pl-PL" dirty="0">
                <a:latin typeface="Helvetica" panose="020B0604020202020204" pitchFamily="34" charset="0"/>
              </a:rPr>
              <a:t>2. Zarz</a:t>
            </a:r>
            <a:r>
              <a:rPr lang="pl-PL" dirty="0">
                <a:latin typeface="Arial" panose="020B0604020202020204" pitchFamily="34" charset="0"/>
              </a:rPr>
              <a:t>ą</a:t>
            </a:r>
            <a:r>
              <a:rPr lang="pl-PL" dirty="0">
                <a:latin typeface="Helvetica" panose="020B0604020202020204" pitchFamily="34" charset="0"/>
              </a:rPr>
              <a:t>dzenie w sprawie dostosowywania imprez oraz konferencji do potrzeb osób</a:t>
            </a:r>
          </a:p>
          <a:p>
            <a:r>
              <a:rPr lang="pl-PL" dirty="0">
                <a:latin typeface="Helvetica" panose="020B0604020202020204" pitchFamily="34" charset="0"/>
              </a:rPr>
              <a:t>z niepełnosprawno</a:t>
            </a:r>
            <a:r>
              <a:rPr lang="pl-PL" dirty="0">
                <a:latin typeface="Arial" panose="020B0604020202020204" pitchFamily="34" charset="0"/>
              </a:rPr>
              <a:t>ś</a:t>
            </a:r>
            <a:r>
              <a:rPr lang="pl-PL" dirty="0">
                <a:latin typeface="Helvetica" panose="020B0604020202020204" pitchFamily="34" charset="0"/>
              </a:rPr>
              <a:t>ciami </a:t>
            </a:r>
          </a:p>
          <a:p>
            <a:r>
              <a:rPr lang="pl-PL" dirty="0">
                <a:latin typeface="Helvetica" panose="020B0604020202020204" pitchFamily="34" charset="0"/>
              </a:rPr>
              <a:t>3. Opiniowanie przez Miejsk</a:t>
            </a:r>
            <a:r>
              <a:rPr lang="pl-PL" dirty="0">
                <a:latin typeface="Arial" panose="020B0604020202020204" pitchFamily="34" charset="0"/>
              </a:rPr>
              <a:t>ą </a:t>
            </a:r>
            <a:r>
              <a:rPr lang="pl-PL" dirty="0">
                <a:latin typeface="Helvetica" panose="020B0604020202020204" pitchFamily="34" charset="0"/>
              </a:rPr>
              <a:t>Społeczn</a:t>
            </a:r>
            <a:r>
              <a:rPr lang="pl-PL" dirty="0">
                <a:latin typeface="Arial" panose="020B0604020202020204" pitchFamily="34" charset="0"/>
              </a:rPr>
              <a:t>ą </a:t>
            </a:r>
            <a:r>
              <a:rPr lang="pl-PL" dirty="0">
                <a:latin typeface="Helvetica" panose="020B0604020202020204" pitchFamily="34" charset="0"/>
              </a:rPr>
              <a:t>Rad</a:t>
            </a:r>
            <a:r>
              <a:rPr lang="pl-PL" dirty="0">
                <a:latin typeface="Arial" panose="020B0604020202020204" pitchFamily="34" charset="0"/>
              </a:rPr>
              <a:t>ę </a:t>
            </a:r>
            <a:r>
              <a:rPr lang="pl-PL" dirty="0">
                <a:latin typeface="Helvetica" panose="020B0604020202020204" pitchFamily="34" charset="0"/>
              </a:rPr>
              <a:t>ds. Osób Niepełnosprawnych</a:t>
            </a:r>
          </a:p>
          <a:p>
            <a:r>
              <a:rPr lang="pl-PL" dirty="0">
                <a:latin typeface="Helvetica" panose="020B0604020202020204" pitchFamily="34" charset="0"/>
              </a:rPr>
              <a:t>projektów inwestycyjnych w przestrzeni miejskiej</a:t>
            </a:r>
          </a:p>
          <a:p>
            <a:r>
              <a:rPr lang="pl-PL" dirty="0">
                <a:latin typeface="Helvetica" panose="020B0604020202020204" pitchFamily="34" charset="0"/>
              </a:rPr>
              <a:t>4. Zespoły problemowe</a:t>
            </a:r>
          </a:p>
          <a:p>
            <a:r>
              <a:rPr lang="pl-PL" dirty="0">
                <a:latin typeface="Helvetica" panose="020B0604020202020204" pitchFamily="34" charset="0"/>
              </a:rPr>
              <a:t>5. Promocja projektowania uniwersalnego</a:t>
            </a:r>
          </a:p>
          <a:p>
            <a:r>
              <a:rPr lang="pl-PL" dirty="0">
                <a:latin typeface="Helvetica" panose="020B0604020202020204" pitchFamily="34" charset="0"/>
              </a:rPr>
              <a:t>6. Dost</a:t>
            </a:r>
            <a:r>
              <a:rPr lang="pl-PL" dirty="0">
                <a:latin typeface="Arial" panose="020B0604020202020204" pitchFamily="34" charset="0"/>
              </a:rPr>
              <a:t>ę</a:t>
            </a:r>
            <a:r>
              <a:rPr lang="pl-PL" dirty="0">
                <a:latin typeface="Helvetica" panose="020B0604020202020204" pitchFamily="34" charset="0"/>
              </a:rPr>
              <a:t>pno</a:t>
            </a:r>
            <a:r>
              <a:rPr lang="pl-PL" dirty="0">
                <a:latin typeface="Arial" panose="020B0604020202020204" pitchFamily="34" charset="0"/>
              </a:rPr>
              <a:t>ść </a:t>
            </a:r>
            <a:r>
              <a:rPr lang="pl-PL" dirty="0">
                <a:latin typeface="Helvetica" panose="020B0604020202020204" pitchFamily="34" charset="0"/>
              </a:rPr>
              <a:t>budynków i przestrzeni publicznych</a:t>
            </a:r>
          </a:p>
          <a:p>
            <a:r>
              <a:rPr lang="pl-PL" dirty="0">
                <a:latin typeface="Helvetica" panose="020B0604020202020204" pitchFamily="34" charset="0"/>
              </a:rPr>
              <a:t>7. Dost</a:t>
            </a:r>
            <a:r>
              <a:rPr lang="pl-PL" dirty="0">
                <a:latin typeface="Arial" panose="020B0604020202020204" pitchFamily="34" charset="0"/>
              </a:rPr>
              <a:t>ę</a:t>
            </a:r>
            <a:r>
              <a:rPr lang="pl-PL" dirty="0">
                <a:latin typeface="Helvetica" panose="020B0604020202020204" pitchFamily="34" charset="0"/>
              </a:rPr>
              <a:t>pno</a:t>
            </a:r>
            <a:r>
              <a:rPr lang="pl-PL" dirty="0">
                <a:latin typeface="Arial" panose="020B0604020202020204" pitchFamily="34" charset="0"/>
              </a:rPr>
              <a:t>ść </a:t>
            </a:r>
            <a:r>
              <a:rPr lang="pl-PL" dirty="0">
                <a:latin typeface="Helvetica" panose="020B0604020202020204" pitchFamily="34" charset="0"/>
              </a:rPr>
              <a:t>komunikacji</a:t>
            </a:r>
          </a:p>
          <a:p>
            <a:r>
              <a:rPr lang="pl-PL" dirty="0">
                <a:latin typeface="Helvetica" panose="020B0604020202020204" pitchFamily="34" charset="0"/>
              </a:rPr>
              <a:t>8. Sport i rekreacja </a:t>
            </a:r>
          </a:p>
          <a:p>
            <a:r>
              <a:rPr lang="pl-PL" dirty="0">
                <a:latin typeface="Helvetica" panose="020B0604020202020204" pitchFamily="34" charset="0"/>
              </a:rPr>
              <a:t>9. Urz</a:t>
            </a:r>
            <a:r>
              <a:rPr lang="pl-PL" dirty="0">
                <a:latin typeface="Arial" panose="020B0604020202020204" pitchFamily="34" charset="0"/>
              </a:rPr>
              <a:t>ą</a:t>
            </a:r>
            <a:r>
              <a:rPr lang="pl-PL" dirty="0">
                <a:latin typeface="Helvetica" panose="020B0604020202020204" pitchFamily="34" charset="0"/>
              </a:rPr>
              <a:t>d Miasta</a:t>
            </a:r>
          </a:p>
          <a:p>
            <a:r>
              <a:rPr lang="pl-PL" dirty="0">
                <a:latin typeface="Helvetica" panose="020B0604020202020204" pitchFamily="34" charset="0"/>
              </a:rPr>
              <a:t>10. Dost</a:t>
            </a:r>
            <a:r>
              <a:rPr lang="pl-PL" dirty="0">
                <a:latin typeface="Arial" panose="020B0604020202020204" pitchFamily="34" charset="0"/>
              </a:rPr>
              <a:t>ę</a:t>
            </a:r>
            <a:r>
              <a:rPr lang="pl-PL" dirty="0">
                <a:latin typeface="Helvetica" panose="020B0604020202020204" pitchFamily="34" charset="0"/>
              </a:rPr>
              <a:t>pno</a:t>
            </a:r>
            <a:r>
              <a:rPr lang="pl-PL" dirty="0">
                <a:latin typeface="Arial" panose="020B0604020202020204" pitchFamily="34" charset="0"/>
              </a:rPr>
              <a:t>ść </a:t>
            </a:r>
            <a:r>
              <a:rPr lang="pl-PL" dirty="0">
                <a:latin typeface="Helvetica" panose="020B0604020202020204" pitchFamily="34" charset="0"/>
              </a:rPr>
              <a:t>informacji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354903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3955A75-7ED4-4116-AFE8-8DF90DBFDE41}"/>
              </a:ext>
            </a:extLst>
          </p:cNvPr>
          <p:cNvSpPr/>
          <p:nvPr/>
        </p:nvSpPr>
        <p:spPr>
          <a:xfrm>
            <a:off x="541867" y="465667"/>
            <a:ext cx="10998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Miejski Zespół ds. Dostępności.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Powołany zarządzeniem 54/2021/P Prezydenta Miasta Poznania z dnia 21 stycznia 2021r.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tworzą przedstawiciele Wydziałów i Biur oraz Miejskiej Rady Seniorów, Miejskiej Społecznej rady ds. Osób Niepełnosprawnych oraz Miejskiej Komisji Dialogu Obywatelskiego przy Pełnomocniku Prezydenta Miasta Poznania ds. Osób z Niepełnosprawnościami.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Zadania zespołu to: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koordynacja realizacji zdań wynikających z ustawy z dnia 19 lipca 2019 r. o zapewnianiu dostępności osobom ze szczególnymi potrzebami oraz ustawy z dnia 4 kwietnia 2019 r. o dostępności cyfrowej stron internetowych i aplikacji mobilnych podmiotów publicznych, w szczególności: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wspieranie osób ze szczególnymi potrzebami w dostępie do świadczonych usług,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przygotowanie i wdrożenie planu działania na rzecz poprawy zapewnienia dostępności osobom ze szczególnymi potrzebami,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monitorowanie działalności podmiotów w zakresie zapewnienia dostępności;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monitorowanie i koordynacja wdrożenia planów działań na rzecz poprawy dostępności osobom ze szczególnymi potrzebami;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koordynowanie działań związanych z audytem dostępności w odpowiednich obszarach zainteresowania;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 wsparcie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informacyjno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szkoleniowe dla wydziałów i miejskich jednostek organizacyjnych.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Przewodniczącą Zespołu jest Pełnomocniczka Prezydenta Miasta Poznania ds. Osób z Niepełnosprawnościami p. Dorota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Potejko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8806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7AAD86F-C1C0-4537-BBC1-88FD2ECE2079}"/>
              </a:ext>
            </a:extLst>
          </p:cNvPr>
          <p:cNvSpPr/>
          <p:nvPr/>
        </p:nvSpPr>
        <p:spPr>
          <a:xfrm>
            <a:off x="2260600" y="3241224"/>
            <a:ext cx="8855364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DOSTĘPNOŚĆ W URZĘDZIE MIASTA POZNANIA </a:t>
            </a:r>
          </a:p>
        </p:txBody>
      </p:sp>
    </p:spTree>
    <p:extLst>
      <p:ext uri="{BB962C8B-B14F-4D97-AF65-F5344CB8AC3E}">
        <p14:creationId xmlns:p14="http://schemas.microsoft.com/office/powerpoint/2010/main" val="28866445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F8E4904-5295-4DBA-801C-8E36168C3A9A}"/>
              </a:ext>
            </a:extLst>
          </p:cNvPr>
          <p:cNvSpPr/>
          <p:nvPr/>
        </p:nvSpPr>
        <p:spPr>
          <a:xfrm>
            <a:off x="880533" y="597456"/>
            <a:ext cx="102192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We wszystkich budynkach Urzędu Miasta Poznania i punktach obsługi klientów stosowane są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rozwiązania zapewniające dostępność.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Główna sala Urzędu wyposażona jest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 pętle indukcyjną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a recepcja posiada obniżoną ladę. 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budynku głównym zamontowano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Totupoint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System składa się ze specjalnych czujników (około 40 we wszystkich lokalizacjach). Rozmieszczono je w miejscach, w których porusza się najwięcej klientów Urzędu: przy wejściach, windach, reprezentacyjnych salach i przy części toalet. Czujniki powiązane są z aplikacją na smartfon. Posiadacz aplikacji, zbliżając się do miejsca, w którym zamontowano znacznik, jest informowany o swoim położeniu poprzez komunikat głosowy. W ten sposób czujniki mogą dać znać o położeniu konkretnego pomieszczenia, ostrzegać przed niebezpiecznym miejscem czy powiadamiać o nowych lub tymczasowych przeszkodach.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Chcąc zaspokoić oczekiwania i potrzeby środowiska osób z niepełnosprawnością oraz dążąc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 tego, aby pomoc była skuteczna, właściwa i rzetelna, w Urzędzie Miasta Poznania niedawno wdrożono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obsługę osób głuchych z wykorzystaniem tłumacza on-line.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 lat zatrudniony jest też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tłumacz przysięgły języka migowego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Jego zadaniem jest udzielanie pomocy osobom głuchoniemym w zdobywaniu informacji, załatwianiu spraw urzędowych oraz wypełnianiu różnego rodzaju wniosków.</a:t>
            </a:r>
          </a:p>
        </p:txBody>
      </p:sp>
    </p:spTree>
    <p:extLst>
      <p:ext uri="{BB962C8B-B14F-4D97-AF65-F5344CB8AC3E}">
        <p14:creationId xmlns:p14="http://schemas.microsoft.com/office/powerpoint/2010/main" val="302429763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102218_1227_1.png" descr="102218_1227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25" y="882625"/>
            <a:ext cx="5092750" cy="50927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FEB161E-717B-41BA-9298-E05DEFB7DCEC}"/>
              </a:ext>
            </a:extLst>
          </p:cNvPr>
          <p:cNvSpPr txBox="1"/>
          <p:nvPr/>
        </p:nvSpPr>
        <p:spPr>
          <a:xfrm>
            <a:off x="6646333" y="2040467"/>
            <a:ext cx="3979334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System TOTUPOINT to system wspomagający orientację przestrzenną oraz zwiększający poziom bezpieczeństwa osób z niepełnosprawnością narządu wzroku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totupoint-fot.-ump-800x445.jpg" descr="totupoint-fot.-ump-800x4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73582"/>
            <a:ext cx="10160000" cy="565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totupoint-2-fot.-ump.jpg" descr="totupoint-2-fot.-u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"/>
            <a:ext cx="12192001" cy="6856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013EB3-17A8-449B-B330-3DB0C3FA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3" y="270934"/>
            <a:ext cx="11754454" cy="57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08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4474.jpeg" descr="IMG_44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-1"/>
            <a:ext cx="51435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7029A03-AD68-46B8-B450-C45DA8101C18}"/>
              </a:ext>
            </a:extLst>
          </p:cNvPr>
          <p:cNvSpPr txBox="1"/>
          <p:nvPr/>
        </p:nvSpPr>
        <p:spPr>
          <a:xfrm flipH="1">
            <a:off x="1015263" y="3572933"/>
            <a:ext cx="189727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KRZESŁO EWAKUACYJNE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811FFF-DC64-4DB8-95E2-0D05C68C0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67" y="384159"/>
            <a:ext cx="7275358" cy="54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125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B84F441-0D1B-497B-A450-946582D8B2EC}"/>
              </a:ext>
            </a:extLst>
          </p:cNvPr>
          <p:cNvSpPr/>
          <p:nvPr/>
        </p:nvSpPr>
        <p:spPr>
          <a:xfrm>
            <a:off x="3242733" y="1862667"/>
            <a:ext cx="6189133" cy="413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URZĄD MIASTA POZNANIA </a:t>
            </a:r>
            <a:b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SZKOLENIA Z DOSTĘPNOŚCI –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EWAKUACJA </a:t>
            </a:r>
            <a:r>
              <a:rPr lang="pl-P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OzN</a:t>
            </a:r>
            <a:endParaRPr lang="pl-PL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SAVOIR VIVRE WOBEC </a:t>
            </a:r>
            <a:r>
              <a:rPr lang="pl-PL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OzN</a:t>
            </a:r>
            <a:endParaRPr lang="pl-PL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l-PL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PIES PRZEWODNIK W URZĘDZIE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pl-PL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27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086942-36E8-4607-BD81-C2042B4A6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" y="0"/>
            <a:ext cx="12191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099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1FBD4B0-9E3D-4E59-8FB6-F5359D728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76199"/>
            <a:ext cx="9296400" cy="6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998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08F35E-93B0-4AC7-ABC8-78F1FB38E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57149"/>
            <a:ext cx="9067801" cy="68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3752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54FEA4-93A8-4E45-86C1-4C39EEA4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8175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9EAD792-1AAC-45CF-B774-5258923C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99" y="-9526"/>
            <a:ext cx="9156699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532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A6A46B-74CD-4584-818D-0A8E626F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28520"/>
            <a:ext cx="10176553" cy="67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4494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DF6DC9A-5CF6-417C-8F0D-8DDFE2F8B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72" y="127000"/>
            <a:ext cx="10112865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1093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2F435BE-1681-4326-9AF9-4DBB49C0E865}"/>
              </a:ext>
            </a:extLst>
          </p:cNvPr>
          <p:cNvSpPr/>
          <p:nvPr/>
        </p:nvSpPr>
        <p:spPr>
          <a:xfrm>
            <a:off x="677333" y="694268"/>
            <a:ext cx="104394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PRZESTRZEŃ PUBLICZNA MIASTA</a:t>
            </a: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Chodniki w miejscach publicznych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które nie posiadają umownych części płyt chodnikowych, stanowią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duże zagrożenie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dla niewidomych i niedowidzących. Takie osoby mają utrudnione zadanie w poruszaniu się i muszą pozostać bardzo czujni.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Płyta z rowkami wskazuje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kierunek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w którym dana osoba się porusza. Osoba niewidoma potrzebuje jakiejkolwiek formy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przewodnika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a laska umieszczona między szczelinami pomaga określić ruch oraz ułatwia decyzję zmiany kierunku. Te płyty nazywane są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płytami prowadzącymi.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Płyty ostrzegawcze,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czyli te z krągłymi oznaczeniami, służą do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wyznaczenia granicy,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gdzie dana osoba powinna zachować ostrożność. Często znajdują się przy brzegach chodników, schodów, peronów i przy stopniach w komunikacji miejskiej. Są łatwe do wyczucia pod butami i chronią przed wypadkami.</a:t>
            </a:r>
          </a:p>
        </p:txBody>
      </p:sp>
    </p:spTree>
    <p:extLst>
      <p:ext uri="{BB962C8B-B14F-4D97-AF65-F5344CB8AC3E}">
        <p14:creationId xmlns:p14="http://schemas.microsoft.com/office/powerpoint/2010/main" val="32704334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Obraz 4" descr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D8C9D47-D559-444A-8ABD-F6315CA26F6B}"/>
              </a:ext>
            </a:extLst>
          </p:cNvPr>
          <p:cNvSpPr/>
          <p:nvPr/>
        </p:nvSpPr>
        <p:spPr>
          <a:xfrm>
            <a:off x="1244600" y="220134"/>
            <a:ext cx="9050867" cy="64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STANDARDY DOSTĘPNOŚCI MIASTA POZNANIA dla osób z niepełnosprawnościami </a:t>
            </a: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https://www.poznan.pl/mim/hc/news/standardy-dostepnosci-dla-miasta-poznania,116431.html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To wprowadzony zarządzeniem 817/2018/P Prezydenta Miasta Poznania z dnia 14 listopada 2018r., zbiór wytycznych, które powinny znaleźć zastosowanie zarówno w planowaniu, projektowaniu i realizowaniu nowych inwestycji, modernizacji oraz przebudowie przestrzeni i obiektów już istniejących, tak by były one dostępne na każdej płaszczyźnie: architektonicznej, komunikacyjnej i informacyjnej.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Standardy zostały opracowane na podstawie wytycznych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zespołu roboczego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w oparciu o zasady uniwersalnego projektowania, które uwzględniają potrzeby różnych grup społecznych: osób z niepełnosprawnościami (w tym z niepełnosprawnością narządu ruchu czy niepełnosprawnościami sensoryczno-poznawczymi), osób starszych, osób przemieszczających się z dziećmi, ciężkim bagażem, czy rowerzystów.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Wdrożenie Standardów do praktyki inwestycyjnej to kolejny, bardzo ważny krok w procesie tworzenia miasta przyjaznego wszystkim jego mieszkańcom.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Podmiotem odpowiedzialnym za opracowanie Standardów dostępności jest Pełnomocnik Prezydenta Miasta ds. Osób z Niepełnosprawnościami pani Dorota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Potejko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19275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392" y="0"/>
            <a:ext cx="514921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dsc_8288.00_00_33_43.still005_0.jpg" descr="dsc_8288.00_00_33_43.still005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3ED090D-B998-4861-8191-EC0B5039D585}"/>
              </a:ext>
            </a:extLst>
          </p:cNvPr>
          <p:cNvSpPr txBox="1"/>
          <p:nvPr/>
        </p:nvSpPr>
        <p:spPr>
          <a:xfrm>
            <a:off x="2836333" y="3234267"/>
            <a:ext cx="878832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DOSTĘPNA PRZESTRZEŃ 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PROJEKTOWANIE UNIWERSALNE</a:t>
            </a:r>
          </a:p>
        </p:txBody>
      </p:sp>
    </p:spTree>
    <p:extLst>
      <p:ext uri="{BB962C8B-B14F-4D97-AF65-F5344CB8AC3E}">
        <p14:creationId xmlns:p14="http://schemas.microsoft.com/office/powerpoint/2010/main" val="159475697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D5F3B16-2E6F-4FC9-A7C6-7D6E6B56D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22049"/>
            <a:ext cx="10502900" cy="648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534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" y="0"/>
            <a:ext cx="1217221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C21DC45B-F17C-43F7-8449-5937ECB01021}"/>
              </a:ext>
            </a:extLst>
          </p:cNvPr>
          <p:cNvSpPr/>
          <p:nvPr/>
        </p:nvSpPr>
        <p:spPr>
          <a:xfrm>
            <a:off x="977900" y="1231900"/>
            <a:ext cx="10160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KAMPANIA „PRZEWIJAMY POLSKĘ” - KOMFORTKI W POZNANIU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Każdego dnia ok. 150 tys. dorosłych niesamodzielnych osób w Polsce, w asyście rodziców lub opiekunów, zmienia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pieluchomajtki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Poza domem robią to często w niehigienicznych i urągających im warunkach.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 ratunek ich godności ruszyło pięć organizacji pozarządowych: Stowarzyszenie na Rzecz Dzieci i Dorosłych z Mózgowym Porażeniem Dziecięcym „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Żurawinka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”, Fundacja Mali Siłacze, Fundacja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NieOdkładalni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Lubelskie Forum Integracja. Zawiązana przez nie koalicja prowadzi akcję „Przewijamy Polskę”, w ramach której powstają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komfortki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czyli pomieszczenia z leżanką/przewijakiem dla dorosłej osoby.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Władze Poznania wspierają kampanię. W mieście powstało już kilka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komfortek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pierwsza w Centrum Inicjatyw Rodzinnych, kolejne m.in. w ZOO, MOPR, CK Zamek.</a:t>
            </a:r>
          </a:p>
        </p:txBody>
      </p:sp>
    </p:spTree>
    <p:extLst>
      <p:ext uri="{BB962C8B-B14F-4D97-AF65-F5344CB8AC3E}">
        <p14:creationId xmlns:p14="http://schemas.microsoft.com/office/powerpoint/2010/main" val="363820609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FEB5A01-A7C9-4843-AE36-32EEFBA29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97" y="380736"/>
            <a:ext cx="9120406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325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0AD123C-C402-4A21-8521-6FC0E949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904" y="0"/>
            <a:ext cx="4584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896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B9F4857-F0C3-4F43-A912-7BF32ADB0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9973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83A3BA5-AC93-49FE-A213-2960D77A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9524"/>
            <a:ext cx="9118600" cy="68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5785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D12301A-7177-4FE0-93BD-0C2E836E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88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202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B781795-B5E5-4219-8941-A3FC07A3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45" y="25135"/>
            <a:ext cx="11218255" cy="6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0223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9B9486F-43B8-4E33-BC04-48DD4C821C6F}"/>
              </a:ext>
            </a:extLst>
          </p:cNvPr>
          <p:cNvSpPr txBox="1"/>
          <p:nvPr/>
        </p:nvSpPr>
        <p:spPr>
          <a:xfrm>
            <a:off x="3302000" y="2099733"/>
            <a:ext cx="5498721" cy="2462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PRZESTRZENI PUBLICZNEJ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CENRUM SZYFRÓW ENIGMA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BRAMA POZNANIA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BIBLIOTEK RACZYŃSKICH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CENTRUM KULTURY ZAMEK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4962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5347.jpg" descr="IMG_53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33" y="-1"/>
            <a:ext cx="721593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5363.JPG" descr="IMG_53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393" y="0"/>
            <a:ext cx="512921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5343.JPG" descr="IMG_5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5342.JPG" descr="IMG_53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5338.JPG" descr="IMG_53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G_5337.JPG" descr="IMG_53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EE0FAB-F234-400A-AB5D-3586739B2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365321"/>
            <a:ext cx="9582326" cy="60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9344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95D5F24-2B67-473F-AD72-E468F9775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57495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B156EBC-9940-4E85-A042-BFAF6235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1" y="0"/>
            <a:ext cx="10274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3103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821F06-D4D3-4E1B-9D15-5C8D58BF2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-28576"/>
            <a:ext cx="9398000" cy="70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0717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221E42-7883-4656-AC72-047310B8F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8566"/>
            <a:ext cx="9169400" cy="67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489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3AF6AC0-7CCC-4B39-BE5D-6281E5B0DAD5}"/>
              </a:ext>
            </a:extLst>
          </p:cNvPr>
          <p:cNvSpPr txBox="1"/>
          <p:nvPr/>
        </p:nvSpPr>
        <p:spPr>
          <a:xfrm>
            <a:off x="1718733" y="2683932"/>
            <a:ext cx="892972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PRZESTRZENI PUBLICZNEJ</a:t>
            </a:r>
          </a:p>
          <a:p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BASENY I KĄPIELISKA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2984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Obraz 4" descr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60FAE5F-739C-4590-BC50-D80C7EE28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93059"/>
            <a:ext cx="5407241" cy="64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4904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4F92D08-1D44-4DE0-86C3-ACD3F5467A00}"/>
              </a:ext>
            </a:extLst>
          </p:cNvPr>
          <p:cNvSpPr txBox="1"/>
          <p:nvPr/>
        </p:nvSpPr>
        <p:spPr>
          <a:xfrm>
            <a:off x="1676401" y="2819400"/>
            <a:ext cx="8238066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PRZESTRZENI PUBLICZNEJ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PLACE ZABAW</a:t>
            </a:r>
          </a:p>
        </p:txBody>
      </p:sp>
    </p:spTree>
    <p:extLst>
      <p:ext uri="{BB962C8B-B14F-4D97-AF65-F5344CB8AC3E}">
        <p14:creationId xmlns:p14="http://schemas.microsoft.com/office/powerpoint/2010/main" val="246871795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933A823-A500-4766-83D5-91F4CCEE0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0" y="625929"/>
            <a:ext cx="10983540" cy="59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916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DBE458-E8B4-4782-BA1B-F1A1A3B76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43934"/>
            <a:ext cx="10248899" cy="68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125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39" y="0"/>
            <a:ext cx="57607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08B36E5-769E-4A4B-82F9-52FBFBB6E924}"/>
              </a:ext>
            </a:extLst>
          </p:cNvPr>
          <p:cNvSpPr txBox="1"/>
          <p:nvPr/>
        </p:nvSpPr>
        <p:spPr>
          <a:xfrm>
            <a:off x="2116666" y="2523067"/>
            <a:ext cx="8410649" cy="1661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PRZESTRZENI PUBLICZNEJ</a:t>
            </a:r>
          </a:p>
          <a:p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MAKIETY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234381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15448E9-D0BF-4010-BF88-E46D0A6AC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45" y="13654"/>
            <a:ext cx="5380991" cy="65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3812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braz 2" descr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B57893F-C4EA-4DA8-8E28-D394845F4798}"/>
              </a:ext>
            </a:extLst>
          </p:cNvPr>
          <p:cNvSpPr txBox="1"/>
          <p:nvPr/>
        </p:nvSpPr>
        <p:spPr>
          <a:xfrm>
            <a:off x="1079863" y="2473235"/>
            <a:ext cx="10276114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jest procesem dynamicznym i nieustannie rozwijającym się, który wymaga zaangażowania i współpracy wielu stron. </a:t>
            </a:r>
          </a:p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Jednak zapewnienie dostępności jest ważne, ponieważ pomaga stworzyć bardziej </a:t>
            </a:r>
            <a:r>
              <a:rPr 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inkludujące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 społeczeństwo, w którym każdy ma równe szanse i dostęp do zasobów oraz możliwości.</a:t>
            </a:r>
          </a:p>
          <a:p>
            <a:endParaRPr kumimoji="0" lang="pl-PL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pl-P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Dziękuję za uwagę </a:t>
            </a:r>
            <a:r>
              <a:rPr kumimoji="0" lang="pl-PL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kumimoji="0" lang="pl-PL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5931CD-F10B-47F1-9ABE-C2A1BC55F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6" y="4741333"/>
            <a:ext cx="4964642" cy="14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770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B7F9F5A-8CAC-406F-8EDA-3532F7D01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1" y="177179"/>
            <a:ext cx="5232400" cy="64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733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1213</Words>
  <Application>Microsoft Office PowerPoint</Application>
  <PresentationFormat>Panoramiczny</PresentationFormat>
  <Paragraphs>101</Paragraphs>
  <Slides>82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82</vt:i4>
      </vt:variant>
    </vt:vector>
  </HeadingPairs>
  <TitlesOfParts>
    <vt:vector size="89" baseType="lpstr">
      <vt:lpstr>Arial</vt:lpstr>
      <vt:lpstr>Arial,Bold</vt:lpstr>
      <vt:lpstr>Calibri</vt:lpstr>
      <vt:lpstr>Calibri Light</vt:lpstr>
      <vt:lpstr>Helvetica</vt:lpstr>
      <vt:lpstr>Helvetica-Bold</vt:lpstr>
      <vt:lpstr>Motyw pakietu Office</vt:lpstr>
      <vt:lpstr>STANDARDY DOSTĘPNOŚCI MIASTA POZNANIA: WYZWANIA I ROZWIĄZANIA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DOSTĘPNOŚĆ W POZNANIU</dc:title>
  <dc:creator>Agnieszka Maciejewska</dc:creator>
  <cp:lastModifiedBy>Złotkowska Małgorzata</cp:lastModifiedBy>
  <cp:revision>58</cp:revision>
  <dcterms:modified xsi:type="dcterms:W3CDTF">2023-11-17T12:57:20Z</dcterms:modified>
</cp:coreProperties>
</file>