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4"/>
  </p:notesMasterIdLst>
  <p:sldIdLst>
    <p:sldId id="321" r:id="rId3"/>
    <p:sldId id="322" r:id="rId4"/>
    <p:sldId id="329" r:id="rId5"/>
    <p:sldId id="338" r:id="rId6"/>
    <p:sldId id="368" r:id="rId7"/>
    <p:sldId id="383" r:id="rId8"/>
    <p:sldId id="377" r:id="rId9"/>
    <p:sldId id="384" r:id="rId10"/>
    <p:sldId id="369" r:id="rId11"/>
    <p:sldId id="385" r:id="rId12"/>
    <p:sldId id="386" r:id="rId13"/>
    <p:sldId id="387" r:id="rId14"/>
    <p:sldId id="388" r:id="rId15"/>
    <p:sldId id="379" r:id="rId16"/>
    <p:sldId id="389" r:id="rId17"/>
    <p:sldId id="380" r:id="rId18"/>
    <p:sldId id="371" r:id="rId19"/>
    <p:sldId id="381" r:id="rId20"/>
    <p:sldId id="382" r:id="rId21"/>
    <p:sldId id="334" r:id="rId22"/>
    <p:sldId id="356" r:id="rId23"/>
  </p:sldIdLst>
  <p:sldSz cx="10691813" cy="7559675"/>
  <p:notesSz cx="6858000" cy="9144000"/>
  <p:defaultTextStyle>
    <a:defPPr marL="0" marR="0" indent="0" algn="l" defTabSz="43799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1167994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1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11B41-E4D2-4C03-818A-C1C029D17255}" v="101" dt="2023-11-13T12:05:28.6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0" autoAdjust="0"/>
    <p:restoredTop sz="93987" autoAdjust="0"/>
  </p:normalViewPr>
  <p:slideViewPr>
    <p:cSldViewPr snapToGrid="0">
      <p:cViewPr varScale="1">
        <p:scale>
          <a:sx n="73" d="100"/>
          <a:sy n="73" d="100"/>
        </p:scale>
        <p:origin x="1166" y="7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53B5F-2494-48F6-961E-C76D9A6E6802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DD907F96-A349-4F4F-8D0F-D1C7B690FF0A}">
      <dgm:prSet phldrT="[Tekst]"/>
      <dgm:spPr/>
      <dgm:t>
        <a:bodyPr/>
        <a:lstStyle/>
        <a:p>
          <a:r>
            <a:rPr lang="pl-PL" dirty="0"/>
            <a:t>Standard informowania </a:t>
          </a:r>
          <a:br>
            <a:rPr lang="pl-PL" dirty="0"/>
          </a:br>
          <a:r>
            <a:rPr lang="pl-PL" dirty="0"/>
            <a:t>i komunikowania się</a:t>
          </a:r>
        </a:p>
      </dgm:t>
    </dgm:pt>
    <dgm:pt modelId="{D4FE6BF0-746E-4962-A7E1-7178B4FFE76F}" type="parTrans" cxnId="{6FD8D893-7205-45D6-A063-48209EC2BF66}">
      <dgm:prSet/>
      <dgm:spPr/>
      <dgm:t>
        <a:bodyPr/>
        <a:lstStyle/>
        <a:p>
          <a:endParaRPr lang="pl-PL"/>
        </a:p>
      </dgm:t>
    </dgm:pt>
    <dgm:pt modelId="{CFDEA049-085A-4242-AFF4-92949D3D6F5F}" type="sibTrans" cxnId="{6FD8D893-7205-45D6-A063-48209EC2BF66}">
      <dgm:prSet/>
      <dgm:spPr/>
      <dgm:t>
        <a:bodyPr/>
        <a:lstStyle/>
        <a:p>
          <a:endParaRPr lang="pl-PL"/>
        </a:p>
      </dgm:t>
    </dgm:pt>
    <dgm:pt modelId="{C1B3397C-A5FC-4F88-81E3-017EDD76C810}">
      <dgm:prSet phldrT="[Tekst]"/>
      <dgm:spPr/>
      <dgm:t>
        <a:bodyPr/>
        <a:lstStyle/>
        <a:p>
          <a:r>
            <a:rPr lang="pl-PL" dirty="0"/>
            <a:t>Standard pomocy/asysty w podróży</a:t>
          </a:r>
        </a:p>
      </dgm:t>
    </dgm:pt>
    <dgm:pt modelId="{C07FCE45-96D5-49B4-A904-5902E88D26D2}" type="parTrans" cxnId="{26F8C325-0A11-4486-B8C2-2F31E090C4BD}">
      <dgm:prSet/>
      <dgm:spPr/>
      <dgm:t>
        <a:bodyPr/>
        <a:lstStyle/>
        <a:p>
          <a:endParaRPr lang="pl-PL"/>
        </a:p>
      </dgm:t>
    </dgm:pt>
    <dgm:pt modelId="{1D87767B-88D5-402E-A443-ABD6AF3D6FC3}" type="sibTrans" cxnId="{26F8C325-0A11-4486-B8C2-2F31E090C4BD}">
      <dgm:prSet/>
      <dgm:spPr/>
      <dgm:t>
        <a:bodyPr/>
        <a:lstStyle/>
        <a:p>
          <a:endParaRPr lang="pl-PL"/>
        </a:p>
      </dgm:t>
    </dgm:pt>
    <dgm:pt modelId="{B7282511-E1BE-457F-8F81-D64AEAAE5390}">
      <dgm:prSet phldrT="[Tekst]"/>
      <dgm:spPr/>
      <dgm:t>
        <a:bodyPr/>
        <a:lstStyle/>
        <a:p>
          <a:r>
            <a:rPr lang="pl-PL" dirty="0"/>
            <a:t>Standardy badawcze</a:t>
          </a:r>
        </a:p>
      </dgm:t>
    </dgm:pt>
    <dgm:pt modelId="{59893AA3-4E68-4AC7-AAD3-86F84242960D}" type="parTrans" cxnId="{B81AD6A5-54DD-4D74-9468-30AB30828995}">
      <dgm:prSet/>
      <dgm:spPr/>
      <dgm:t>
        <a:bodyPr/>
        <a:lstStyle/>
        <a:p>
          <a:endParaRPr lang="pl-PL"/>
        </a:p>
      </dgm:t>
    </dgm:pt>
    <dgm:pt modelId="{62CB40E8-8F59-46CC-9AAC-5A99338C7307}" type="sibTrans" cxnId="{B81AD6A5-54DD-4D74-9468-30AB30828995}">
      <dgm:prSet/>
      <dgm:spPr/>
      <dgm:t>
        <a:bodyPr/>
        <a:lstStyle/>
        <a:p>
          <a:endParaRPr lang="pl-PL"/>
        </a:p>
      </dgm:t>
    </dgm:pt>
    <dgm:pt modelId="{A91429A3-DB37-478F-AAC4-D2CCE97D3C97}">
      <dgm:prSet/>
      <dgm:spPr/>
      <dgm:t>
        <a:bodyPr/>
        <a:lstStyle/>
        <a:p>
          <a:r>
            <a:rPr lang="pl-PL" dirty="0"/>
            <a:t>Standard szkoleniowy</a:t>
          </a:r>
        </a:p>
      </dgm:t>
    </dgm:pt>
    <dgm:pt modelId="{03B333E0-4890-499B-AAD6-42F77DD083CF}" type="parTrans" cxnId="{FF2F155D-0A5D-4AE1-B5A5-A5DC1481D1E3}">
      <dgm:prSet/>
      <dgm:spPr/>
      <dgm:t>
        <a:bodyPr/>
        <a:lstStyle/>
        <a:p>
          <a:endParaRPr lang="pl-PL"/>
        </a:p>
      </dgm:t>
    </dgm:pt>
    <dgm:pt modelId="{0ECB0C96-4FD0-434C-A3C8-DAFEF50D946F}" type="sibTrans" cxnId="{FF2F155D-0A5D-4AE1-B5A5-A5DC1481D1E3}">
      <dgm:prSet/>
      <dgm:spPr/>
      <dgm:t>
        <a:bodyPr/>
        <a:lstStyle/>
        <a:p>
          <a:endParaRPr lang="pl-PL"/>
        </a:p>
      </dgm:t>
    </dgm:pt>
    <dgm:pt modelId="{6DFE7E26-0346-4B20-9D56-4AD373E50392}" type="pres">
      <dgm:prSet presAssocID="{F6653B5F-2494-48F6-961E-C76D9A6E6802}" presName="linear" presStyleCnt="0">
        <dgm:presLayoutVars>
          <dgm:dir/>
          <dgm:animLvl val="lvl"/>
          <dgm:resizeHandles val="exact"/>
        </dgm:presLayoutVars>
      </dgm:prSet>
      <dgm:spPr/>
    </dgm:pt>
    <dgm:pt modelId="{BD3D4DD6-E1A7-4FEF-9EC8-2C2193A392C9}" type="pres">
      <dgm:prSet presAssocID="{DD907F96-A349-4F4F-8D0F-D1C7B690FF0A}" presName="parentLin" presStyleCnt="0"/>
      <dgm:spPr/>
    </dgm:pt>
    <dgm:pt modelId="{1DE11F87-CFCB-45AB-AFF3-ADECEE719711}" type="pres">
      <dgm:prSet presAssocID="{DD907F96-A349-4F4F-8D0F-D1C7B690FF0A}" presName="parentLeftMargin" presStyleLbl="node1" presStyleIdx="0" presStyleCnt="4"/>
      <dgm:spPr/>
    </dgm:pt>
    <dgm:pt modelId="{1FE4162B-946A-43CF-BDF7-D1C177AC919A}" type="pres">
      <dgm:prSet presAssocID="{DD907F96-A349-4F4F-8D0F-D1C7B690FF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3B1A22-31CB-478F-B7E0-17B51FA44720}" type="pres">
      <dgm:prSet presAssocID="{DD907F96-A349-4F4F-8D0F-D1C7B690FF0A}" presName="negativeSpace" presStyleCnt="0"/>
      <dgm:spPr/>
    </dgm:pt>
    <dgm:pt modelId="{8EAF1971-1833-455E-9B25-2CCDF7B2F14D}" type="pres">
      <dgm:prSet presAssocID="{DD907F96-A349-4F4F-8D0F-D1C7B690FF0A}" presName="childText" presStyleLbl="conFgAcc1" presStyleIdx="0" presStyleCnt="4">
        <dgm:presLayoutVars>
          <dgm:bulletEnabled val="1"/>
        </dgm:presLayoutVars>
      </dgm:prSet>
      <dgm:spPr/>
    </dgm:pt>
    <dgm:pt modelId="{52A4F522-7C57-49B6-8360-64CE5F4B939F}" type="pres">
      <dgm:prSet presAssocID="{CFDEA049-085A-4242-AFF4-92949D3D6F5F}" presName="spaceBetweenRectangles" presStyleCnt="0"/>
      <dgm:spPr/>
    </dgm:pt>
    <dgm:pt modelId="{935CF853-B9E0-4226-B9E8-D3C6D55BDDBB}" type="pres">
      <dgm:prSet presAssocID="{C1B3397C-A5FC-4F88-81E3-017EDD76C810}" presName="parentLin" presStyleCnt="0"/>
      <dgm:spPr/>
    </dgm:pt>
    <dgm:pt modelId="{8CDBC1AE-7436-4342-A27E-70032F2C9908}" type="pres">
      <dgm:prSet presAssocID="{C1B3397C-A5FC-4F88-81E3-017EDD76C810}" presName="parentLeftMargin" presStyleLbl="node1" presStyleIdx="0" presStyleCnt="4"/>
      <dgm:spPr/>
    </dgm:pt>
    <dgm:pt modelId="{2344D356-4D98-48F6-BC0A-6213D902CACB}" type="pres">
      <dgm:prSet presAssocID="{C1B3397C-A5FC-4F88-81E3-017EDD76C8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EE7820-2CFD-47BE-A56E-96767976E8C7}" type="pres">
      <dgm:prSet presAssocID="{C1B3397C-A5FC-4F88-81E3-017EDD76C810}" presName="negativeSpace" presStyleCnt="0"/>
      <dgm:spPr/>
    </dgm:pt>
    <dgm:pt modelId="{9B3482F7-C939-4952-9365-FC6712B77C96}" type="pres">
      <dgm:prSet presAssocID="{C1B3397C-A5FC-4F88-81E3-017EDD76C810}" presName="childText" presStyleLbl="conFgAcc1" presStyleIdx="1" presStyleCnt="4">
        <dgm:presLayoutVars>
          <dgm:bulletEnabled val="1"/>
        </dgm:presLayoutVars>
      </dgm:prSet>
      <dgm:spPr/>
    </dgm:pt>
    <dgm:pt modelId="{0617480B-2528-4DDB-A077-D1DEE85A8B86}" type="pres">
      <dgm:prSet presAssocID="{1D87767B-88D5-402E-A443-ABD6AF3D6FC3}" presName="spaceBetweenRectangles" presStyleCnt="0"/>
      <dgm:spPr/>
    </dgm:pt>
    <dgm:pt modelId="{C9C7A299-6E0A-42B2-884E-4A5B28BD5FBB}" type="pres">
      <dgm:prSet presAssocID="{B7282511-E1BE-457F-8F81-D64AEAAE5390}" presName="parentLin" presStyleCnt="0"/>
      <dgm:spPr/>
    </dgm:pt>
    <dgm:pt modelId="{AEC201D9-B175-4C17-A034-525CC1570D39}" type="pres">
      <dgm:prSet presAssocID="{B7282511-E1BE-457F-8F81-D64AEAAE5390}" presName="parentLeftMargin" presStyleLbl="node1" presStyleIdx="1" presStyleCnt="4"/>
      <dgm:spPr/>
    </dgm:pt>
    <dgm:pt modelId="{73627EC8-07F4-4B66-A0FE-E02D2DC6D4A0}" type="pres">
      <dgm:prSet presAssocID="{B7282511-E1BE-457F-8F81-D64AEAAE53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AF9246-EC61-4F0A-AEE2-E6C57F928B4F}" type="pres">
      <dgm:prSet presAssocID="{B7282511-E1BE-457F-8F81-D64AEAAE5390}" presName="negativeSpace" presStyleCnt="0"/>
      <dgm:spPr/>
    </dgm:pt>
    <dgm:pt modelId="{5BC27B97-34DE-42F8-B655-1E60EA72A3FD}" type="pres">
      <dgm:prSet presAssocID="{B7282511-E1BE-457F-8F81-D64AEAAE5390}" presName="childText" presStyleLbl="conFgAcc1" presStyleIdx="2" presStyleCnt="4">
        <dgm:presLayoutVars>
          <dgm:bulletEnabled val="1"/>
        </dgm:presLayoutVars>
      </dgm:prSet>
      <dgm:spPr/>
    </dgm:pt>
    <dgm:pt modelId="{81A0685F-6A9D-4F67-AF0E-61DA0DA67831}" type="pres">
      <dgm:prSet presAssocID="{62CB40E8-8F59-46CC-9AAC-5A99338C7307}" presName="spaceBetweenRectangles" presStyleCnt="0"/>
      <dgm:spPr/>
    </dgm:pt>
    <dgm:pt modelId="{F3A42227-7184-4917-8992-920424CF5F45}" type="pres">
      <dgm:prSet presAssocID="{A91429A3-DB37-478F-AAC4-D2CCE97D3C97}" presName="parentLin" presStyleCnt="0"/>
      <dgm:spPr/>
    </dgm:pt>
    <dgm:pt modelId="{A96121D8-16E7-4FC9-AAA6-1D8394BA3DB1}" type="pres">
      <dgm:prSet presAssocID="{A91429A3-DB37-478F-AAC4-D2CCE97D3C97}" presName="parentLeftMargin" presStyleLbl="node1" presStyleIdx="2" presStyleCnt="4"/>
      <dgm:spPr/>
    </dgm:pt>
    <dgm:pt modelId="{FB2CEFAF-6A6A-4DE4-834F-9A84DD90118A}" type="pres">
      <dgm:prSet presAssocID="{A91429A3-DB37-478F-AAC4-D2CCE97D3C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CE244E-E578-47F6-9337-2C23A8BFB96D}" type="pres">
      <dgm:prSet presAssocID="{A91429A3-DB37-478F-AAC4-D2CCE97D3C97}" presName="negativeSpace" presStyleCnt="0"/>
      <dgm:spPr/>
    </dgm:pt>
    <dgm:pt modelId="{9C1E5149-B424-4268-B080-B15F067F27E4}" type="pres">
      <dgm:prSet presAssocID="{A91429A3-DB37-478F-AAC4-D2CCE97D3C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785502-8561-4912-9BC6-10757CEA5466}" type="presOf" srcId="{F6653B5F-2494-48F6-961E-C76D9A6E6802}" destId="{6DFE7E26-0346-4B20-9D56-4AD373E50392}" srcOrd="0" destOrd="0" presId="urn:microsoft.com/office/officeart/2005/8/layout/list1"/>
    <dgm:cxn modelId="{5CAB3321-D749-4796-B9D4-A9F8828E9DA4}" type="presOf" srcId="{A91429A3-DB37-478F-AAC4-D2CCE97D3C97}" destId="{FB2CEFAF-6A6A-4DE4-834F-9A84DD90118A}" srcOrd="1" destOrd="0" presId="urn:microsoft.com/office/officeart/2005/8/layout/list1"/>
    <dgm:cxn modelId="{26F8C325-0A11-4486-B8C2-2F31E090C4BD}" srcId="{F6653B5F-2494-48F6-961E-C76D9A6E6802}" destId="{C1B3397C-A5FC-4F88-81E3-017EDD76C810}" srcOrd="1" destOrd="0" parTransId="{C07FCE45-96D5-49B4-A904-5902E88D26D2}" sibTransId="{1D87767B-88D5-402E-A443-ABD6AF3D6FC3}"/>
    <dgm:cxn modelId="{FF2F155D-0A5D-4AE1-B5A5-A5DC1481D1E3}" srcId="{F6653B5F-2494-48F6-961E-C76D9A6E6802}" destId="{A91429A3-DB37-478F-AAC4-D2CCE97D3C97}" srcOrd="3" destOrd="0" parTransId="{03B333E0-4890-499B-AAD6-42F77DD083CF}" sibTransId="{0ECB0C96-4FD0-434C-A3C8-DAFEF50D946F}"/>
    <dgm:cxn modelId="{CC58CA50-7D4E-4C61-9CF7-C53BFBC0652B}" type="presOf" srcId="{DD907F96-A349-4F4F-8D0F-D1C7B690FF0A}" destId="{1DE11F87-CFCB-45AB-AFF3-ADECEE719711}" srcOrd="0" destOrd="0" presId="urn:microsoft.com/office/officeart/2005/8/layout/list1"/>
    <dgm:cxn modelId="{00AD575A-E9EF-4A36-8C31-57F90D98F562}" type="presOf" srcId="{B7282511-E1BE-457F-8F81-D64AEAAE5390}" destId="{AEC201D9-B175-4C17-A034-525CC1570D39}" srcOrd="0" destOrd="0" presId="urn:microsoft.com/office/officeart/2005/8/layout/list1"/>
    <dgm:cxn modelId="{6FD8D893-7205-45D6-A063-48209EC2BF66}" srcId="{F6653B5F-2494-48F6-961E-C76D9A6E6802}" destId="{DD907F96-A349-4F4F-8D0F-D1C7B690FF0A}" srcOrd="0" destOrd="0" parTransId="{D4FE6BF0-746E-4962-A7E1-7178B4FFE76F}" sibTransId="{CFDEA049-085A-4242-AFF4-92949D3D6F5F}"/>
    <dgm:cxn modelId="{B81AD6A5-54DD-4D74-9468-30AB30828995}" srcId="{F6653B5F-2494-48F6-961E-C76D9A6E6802}" destId="{B7282511-E1BE-457F-8F81-D64AEAAE5390}" srcOrd="2" destOrd="0" parTransId="{59893AA3-4E68-4AC7-AAD3-86F84242960D}" sibTransId="{62CB40E8-8F59-46CC-9AAC-5A99338C7307}"/>
    <dgm:cxn modelId="{C4F151B0-919A-4963-955D-BB9497C90DBE}" type="presOf" srcId="{C1B3397C-A5FC-4F88-81E3-017EDD76C810}" destId="{8CDBC1AE-7436-4342-A27E-70032F2C9908}" srcOrd="0" destOrd="0" presId="urn:microsoft.com/office/officeart/2005/8/layout/list1"/>
    <dgm:cxn modelId="{92E79BC6-6A92-4E34-A688-F15E11B0436C}" type="presOf" srcId="{DD907F96-A349-4F4F-8D0F-D1C7B690FF0A}" destId="{1FE4162B-946A-43CF-BDF7-D1C177AC919A}" srcOrd="1" destOrd="0" presId="urn:microsoft.com/office/officeart/2005/8/layout/list1"/>
    <dgm:cxn modelId="{BFAE9DCF-823D-4B36-B6DE-9BDEA6CAE8EE}" type="presOf" srcId="{B7282511-E1BE-457F-8F81-D64AEAAE5390}" destId="{73627EC8-07F4-4B66-A0FE-E02D2DC6D4A0}" srcOrd="1" destOrd="0" presId="urn:microsoft.com/office/officeart/2005/8/layout/list1"/>
    <dgm:cxn modelId="{A60BDBD9-DE6C-4DA0-A521-2EA5F1E47855}" type="presOf" srcId="{A91429A3-DB37-478F-AAC4-D2CCE97D3C97}" destId="{A96121D8-16E7-4FC9-AAA6-1D8394BA3DB1}" srcOrd="0" destOrd="0" presId="urn:microsoft.com/office/officeart/2005/8/layout/list1"/>
    <dgm:cxn modelId="{1B164AF9-7DDA-43EE-9CD2-0A2EF534A718}" type="presOf" srcId="{C1B3397C-A5FC-4F88-81E3-017EDD76C810}" destId="{2344D356-4D98-48F6-BC0A-6213D902CACB}" srcOrd="1" destOrd="0" presId="urn:microsoft.com/office/officeart/2005/8/layout/list1"/>
    <dgm:cxn modelId="{1727D07C-FBF3-491A-955E-5A4FEA4942F1}" type="presParOf" srcId="{6DFE7E26-0346-4B20-9D56-4AD373E50392}" destId="{BD3D4DD6-E1A7-4FEF-9EC8-2C2193A392C9}" srcOrd="0" destOrd="0" presId="urn:microsoft.com/office/officeart/2005/8/layout/list1"/>
    <dgm:cxn modelId="{43AF11DE-51E5-449B-84D4-C47E59F74643}" type="presParOf" srcId="{BD3D4DD6-E1A7-4FEF-9EC8-2C2193A392C9}" destId="{1DE11F87-CFCB-45AB-AFF3-ADECEE719711}" srcOrd="0" destOrd="0" presId="urn:microsoft.com/office/officeart/2005/8/layout/list1"/>
    <dgm:cxn modelId="{E3B5FA7A-0EEF-457C-A619-3C29C957D050}" type="presParOf" srcId="{BD3D4DD6-E1A7-4FEF-9EC8-2C2193A392C9}" destId="{1FE4162B-946A-43CF-BDF7-D1C177AC919A}" srcOrd="1" destOrd="0" presId="urn:microsoft.com/office/officeart/2005/8/layout/list1"/>
    <dgm:cxn modelId="{95F812C0-54CA-4A78-9482-165696C928DF}" type="presParOf" srcId="{6DFE7E26-0346-4B20-9D56-4AD373E50392}" destId="{5C3B1A22-31CB-478F-B7E0-17B51FA44720}" srcOrd="1" destOrd="0" presId="urn:microsoft.com/office/officeart/2005/8/layout/list1"/>
    <dgm:cxn modelId="{EB737AAD-1493-4BB5-90C1-FF7F8FD2DA71}" type="presParOf" srcId="{6DFE7E26-0346-4B20-9D56-4AD373E50392}" destId="{8EAF1971-1833-455E-9B25-2CCDF7B2F14D}" srcOrd="2" destOrd="0" presId="urn:microsoft.com/office/officeart/2005/8/layout/list1"/>
    <dgm:cxn modelId="{F207702A-58C5-4D06-8A77-384002205465}" type="presParOf" srcId="{6DFE7E26-0346-4B20-9D56-4AD373E50392}" destId="{52A4F522-7C57-49B6-8360-64CE5F4B939F}" srcOrd="3" destOrd="0" presId="urn:microsoft.com/office/officeart/2005/8/layout/list1"/>
    <dgm:cxn modelId="{2584584F-2519-4FBF-8026-0736BE3D3EA9}" type="presParOf" srcId="{6DFE7E26-0346-4B20-9D56-4AD373E50392}" destId="{935CF853-B9E0-4226-B9E8-D3C6D55BDDBB}" srcOrd="4" destOrd="0" presId="urn:microsoft.com/office/officeart/2005/8/layout/list1"/>
    <dgm:cxn modelId="{F55818B0-75AA-4041-97C6-05AE4B1DD0E6}" type="presParOf" srcId="{935CF853-B9E0-4226-B9E8-D3C6D55BDDBB}" destId="{8CDBC1AE-7436-4342-A27E-70032F2C9908}" srcOrd="0" destOrd="0" presId="urn:microsoft.com/office/officeart/2005/8/layout/list1"/>
    <dgm:cxn modelId="{66BD73D4-4AA9-4D6E-90BD-50A8E65C0631}" type="presParOf" srcId="{935CF853-B9E0-4226-B9E8-D3C6D55BDDBB}" destId="{2344D356-4D98-48F6-BC0A-6213D902CACB}" srcOrd="1" destOrd="0" presId="urn:microsoft.com/office/officeart/2005/8/layout/list1"/>
    <dgm:cxn modelId="{2A4DD6C6-49F6-4BD0-89EF-DD4B8D72F86B}" type="presParOf" srcId="{6DFE7E26-0346-4B20-9D56-4AD373E50392}" destId="{AEEE7820-2CFD-47BE-A56E-96767976E8C7}" srcOrd="5" destOrd="0" presId="urn:microsoft.com/office/officeart/2005/8/layout/list1"/>
    <dgm:cxn modelId="{A629D8A3-F7B9-4569-9F2B-F7A91419FE9D}" type="presParOf" srcId="{6DFE7E26-0346-4B20-9D56-4AD373E50392}" destId="{9B3482F7-C939-4952-9365-FC6712B77C96}" srcOrd="6" destOrd="0" presId="urn:microsoft.com/office/officeart/2005/8/layout/list1"/>
    <dgm:cxn modelId="{AE0481B3-0488-48F0-8583-039B3CCB9712}" type="presParOf" srcId="{6DFE7E26-0346-4B20-9D56-4AD373E50392}" destId="{0617480B-2528-4DDB-A077-D1DEE85A8B86}" srcOrd="7" destOrd="0" presId="urn:microsoft.com/office/officeart/2005/8/layout/list1"/>
    <dgm:cxn modelId="{5A253009-C821-40EA-8B8F-CED5AF0F63B7}" type="presParOf" srcId="{6DFE7E26-0346-4B20-9D56-4AD373E50392}" destId="{C9C7A299-6E0A-42B2-884E-4A5B28BD5FBB}" srcOrd="8" destOrd="0" presId="urn:microsoft.com/office/officeart/2005/8/layout/list1"/>
    <dgm:cxn modelId="{A925BD70-FD71-4016-B10D-9C333DB46A7B}" type="presParOf" srcId="{C9C7A299-6E0A-42B2-884E-4A5B28BD5FBB}" destId="{AEC201D9-B175-4C17-A034-525CC1570D39}" srcOrd="0" destOrd="0" presId="urn:microsoft.com/office/officeart/2005/8/layout/list1"/>
    <dgm:cxn modelId="{D3774145-7AA4-4819-BC22-CC2F9F76A295}" type="presParOf" srcId="{C9C7A299-6E0A-42B2-884E-4A5B28BD5FBB}" destId="{73627EC8-07F4-4B66-A0FE-E02D2DC6D4A0}" srcOrd="1" destOrd="0" presId="urn:microsoft.com/office/officeart/2005/8/layout/list1"/>
    <dgm:cxn modelId="{61356BF0-BA2A-419E-8223-9F8197269EB3}" type="presParOf" srcId="{6DFE7E26-0346-4B20-9D56-4AD373E50392}" destId="{74AF9246-EC61-4F0A-AEE2-E6C57F928B4F}" srcOrd="9" destOrd="0" presId="urn:microsoft.com/office/officeart/2005/8/layout/list1"/>
    <dgm:cxn modelId="{2A74B2D3-8B14-4B1E-9B96-D3CA38D45C47}" type="presParOf" srcId="{6DFE7E26-0346-4B20-9D56-4AD373E50392}" destId="{5BC27B97-34DE-42F8-B655-1E60EA72A3FD}" srcOrd="10" destOrd="0" presId="urn:microsoft.com/office/officeart/2005/8/layout/list1"/>
    <dgm:cxn modelId="{32477ABD-E1FC-4F67-8B71-EA6E42CD2908}" type="presParOf" srcId="{6DFE7E26-0346-4B20-9D56-4AD373E50392}" destId="{81A0685F-6A9D-4F67-AF0E-61DA0DA67831}" srcOrd="11" destOrd="0" presId="urn:microsoft.com/office/officeart/2005/8/layout/list1"/>
    <dgm:cxn modelId="{5404E472-1CE4-4655-9952-99B11034134B}" type="presParOf" srcId="{6DFE7E26-0346-4B20-9D56-4AD373E50392}" destId="{F3A42227-7184-4917-8992-920424CF5F45}" srcOrd="12" destOrd="0" presId="urn:microsoft.com/office/officeart/2005/8/layout/list1"/>
    <dgm:cxn modelId="{DA219990-36D5-495A-8CFA-4E9F234BDB9C}" type="presParOf" srcId="{F3A42227-7184-4917-8992-920424CF5F45}" destId="{A96121D8-16E7-4FC9-AAA6-1D8394BA3DB1}" srcOrd="0" destOrd="0" presId="urn:microsoft.com/office/officeart/2005/8/layout/list1"/>
    <dgm:cxn modelId="{727DD002-9B79-4178-8B99-05EB2C3595C7}" type="presParOf" srcId="{F3A42227-7184-4917-8992-920424CF5F45}" destId="{FB2CEFAF-6A6A-4DE4-834F-9A84DD90118A}" srcOrd="1" destOrd="0" presId="urn:microsoft.com/office/officeart/2005/8/layout/list1"/>
    <dgm:cxn modelId="{5EC3B25E-C453-44B3-B116-7A0D7E325923}" type="presParOf" srcId="{6DFE7E26-0346-4B20-9D56-4AD373E50392}" destId="{A1CE244E-E578-47F6-9337-2C23A8BFB96D}" srcOrd="13" destOrd="0" presId="urn:microsoft.com/office/officeart/2005/8/layout/list1"/>
    <dgm:cxn modelId="{4F5A881D-5412-459B-88AE-8823ED1ACB48}" type="presParOf" srcId="{6DFE7E26-0346-4B20-9D56-4AD373E50392}" destId="{9C1E5149-B424-4268-B080-B15F067F27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1971-1833-455E-9B25-2CCDF7B2F14D}">
      <dsp:nvSpPr>
        <dsp:cNvPr id="0" name=""/>
        <dsp:cNvSpPr/>
      </dsp:nvSpPr>
      <dsp:spPr>
        <a:xfrm>
          <a:off x="0" y="471198"/>
          <a:ext cx="7127875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4162B-946A-43CF-BDF7-D1C177AC919A}">
      <dsp:nvSpPr>
        <dsp:cNvPr id="0" name=""/>
        <dsp:cNvSpPr/>
      </dsp:nvSpPr>
      <dsp:spPr>
        <a:xfrm>
          <a:off x="356393" y="87438"/>
          <a:ext cx="4989512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592" tIns="0" rIns="1885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Standard informowania </a:t>
          </a:r>
          <a:br>
            <a:rPr lang="pl-PL" sz="2600" kern="1200" dirty="0"/>
          </a:br>
          <a:r>
            <a:rPr lang="pl-PL" sz="2600" kern="1200" dirty="0"/>
            <a:t>i komunikowania się</a:t>
          </a:r>
        </a:p>
      </dsp:txBody>
      <dsp:txXfrm>
        <a:off x="393860" y="124905"/>
        <a:ext cx="4914578" cy="692586"/>
      </dsp:txXfrm>
    </dsp:sp>
    <dsp:sp modelId="{9B3482F7-C939-4952-9365-FC6712B77C96}">
      <dsp:nvSpPr>
        <dsp:cNvPr id="0" name=""/>
        <dsp:cNvSpPr/>
      </dsp:nvSpPr>
      <dsp:spPr>
        <a:xfrm>
          <a:off x="0" y="1650558"/>
          <a:ext cx="7127875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4D356-4D98-48F6-BC0A-6213D902CACB}">
      <dsp:nvSpPr>
        <dsp:cNvPr id="0" name=""/>
        <dsp:cNvSpPr/>
      </dsp:nvSpPr>
      <dsp:spPr>
        <a:xfrm>
          <a:off x="356393" y="1266798"/>
          <a:ext cx="4989512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592" tIns="0" rIns="1885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Standard pomocy/asysty w podróży</a:t>
          </a:r>
        </a:p>
      </dsp:txBody>
      <dsp:txXfrm>
        <a:off x="393860" y="1304265"/>
        <a:ext cx="4914578" cy="692586"/>
      </dsp:txXfrm>
    </dsp:sp>
    <dsp:sp modelId="{5BC27B97-34DE-42F8-B655-1E60EA72A3FD}">
      <dsp:nvSpPr>
        <dsp:cNvPr id="0" name=""/>
        <dsp:cNvSpPr/>
      </dsp:nvSpPr>
      <dsp:spPr>
        <a:xfrm>
          <a:off x="0" y="2829918"/>
          <a:ext cx="7127875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27EC8-07F4-4B66-A0FE-E02D2DC6D4A0}">
      <dsp:nvSpPr>
        <dsp:cNvPr id="0" name=""/>
        <dsp:cNvSpPr/>
      </dsp:nvSpPr>
      <dsp:spPr>
        <a:xfrm>
          <a:off x="356393" y="2446158"/>
          <a:ext cx="4989512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592" tIns="0" rIns="1885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Standardy badawcze</a:t>
          </a:r>
        </a:p>
      </dsp:txBody>
      <dsp:txXfrm>
        <a:off x="393860" y="2483625"/>
        <a:ext cx="4914578" cy="692586"/>
      </dsp:txXfrm>
    </dsp:sp>
    <dsp:sp modelId="{9C1E5149-B424-4268-B080-B15F067F27E4}">
      <dsp:nvSpPr>
        <dsp:cNvPr id="0" name=""/>
        <dsp:cNvSpPr/>
      </dsp:nvSpPr>
      <dsp:spPr>
        <a:xfrm>
          <a:off x="0" y="4009278"/>
          <a:ext cx="7127875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CEFAF-6A6A-4DE4-834F-9A84DD90118A}">
      <dsp:nvSpPr>
        <dsp:cNvPr id="0" name=""/>
        <dsp:cNvSpPr/>
      </dsp:nvSpPr>
      <dsp:spPr>
        <a:xfrm>
          <a:off x="356393" y="3625518"/>
          <a:ext cx="4989512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8592" tIns="0" rIns="18859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Standard szkoleniowy</a:t>
          </a:r>
        </a:p>
      </dsp:txBody>
      <dsp:txXfrm>
        <a:off x="393860" y="3662985"/>
        <a:ext cx="491457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8999" latinLnBrk="0">
      <a:lnSpc>
        <a:spcPct val="117999"/>
      </a:lnSpc>
      <a:defRPr sz="1054" b="0" i="0">
        <a:latin typeface="Calibri Regular"/>
        <a:ea typeface="+mn-ea"/>
        <a:cs typeface="+mn-cs"/>
        <a:sym typeface="Helvetica Neue"/>
      </a:defRPr>
    </a:lvl1pPr>
    <a:lvl2pPr indent="109499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2pPr>
    <a:lvl3pPr indent="218999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3pPr>
    <a:lvl4pPr indent="328498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4pPr>
    <a:lvl5pPr indent="437998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5pPr>
    <a:lvl6pPr indent="547497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6pPr>
    <a:lvl7pPr indent="656996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7pPr>
    <a:lvl8pPr indent="766496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8pPr>
    <a:lvl9pPr indent="875995" defTabSz="218999" latinLnBrk="0">
      <a:lnSpc>
        <a:spcPct val="117999"/>
      </a:lnSpc>
      <a:defRPr sz="1054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Art. 4 ust. 2 pkt. 1) ustawy stanowi o konieczności podejmowania przez podmiot publiczny działań mających na celu uwzględnianie potrzeb osób ze szczególnymi potrzebami w planowanej i prowadzonej działalności;</a:t>
            </a:r>
          </a:p>
          <a:p>
            <a:r>
              <a:rPr lang="pl-PL" dirty="0"/>
              <a:t>Art.. 26 rozporządzenia 2021/782 stanowi, że przedsiębiorstwa kolejowe i zarządcy stacji zapewniają, aby wszyscy członkowie personelu, w tym nowo zatrudnieni, którzy w ramach swoich regularnych zadań udzielają bezpośredniej pomocy osobom z niepełnosprawnością i osobom o ograniczonej możliwości poruszania się, zostali przeszkoleni z problematyki niepełnosprawności, aby wiedzieli, jak sprostać potrzebom osób z niepełnosprawnością i osób o ograniczonej możliwości poruszania się.</a:t>
            </a:r>
          </a:p>
          <a:p>
            <a:r>
              <a:rPr lang="pl-PL" dirty="0"/>
              <a:t>art. 16 rozporządzenia 181/2011 stanowi, że przewoźnicy oraz, w stosownych przypadkach, podmioty zarządzające terminalami ustanawiają procedury szkolenia w zakresie niepełnosprawności, w tym instruktażu, i zapewniają, aby:</a:t>
            </a:r>
          </a:p>
          <a:p>
            <a:r>
              <a:rPr lang="pl-PL" dirty="0"/>
              <a:t>		a) ich personel, poza kierowcami, w tym pracownicy zatrudnieni przez jakąkolwiek inną stronę wykonującą, udzielający bezpośredniej pomocy 			osobom niepełnosprawnym i osobom o ograniczonej sprawności ruchowej przeszli szkolenie lub instruktaż opisane w załączniku II część a) 			i b); oraz b) ich personel, w tym kierowcy, którzy bezpośrednio zajmują się 	podróżnymi lub kwestiami związanymi z podróżnymi, przeszli szkolenie lub instruktaż opisane w załączniku II część 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50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80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74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3">
            <a:extLst>
              <a:ext uri="{FF2B5EF4-FFF2-40B4-BE49-F238E27FC236}">
                <a16:creationId xmlns:a16="http://schemas.microsoft.com/office/drawing/2014/main" id="{9CA116FC-BF9C-6C48-99EB-804AB57C6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233541" y="1091778"/>
            <a:ext cx="4894534" cy="8041260"/>
          </a:xfrm>
          <a:custGeom>
            <a:avLst/>
            <a:gdLst>
              <a:gd name="connsiteX0" fmla="*/ 0 w 13793861"/>
              <a:gd name="connsiteY0" fmla="*/ 11371213 h 11371213"/>
              <a:gd name="connsiteX1" fmla="*/ 7276124 w 13793861"/>
              <a:gd name="connsiteY1" fmla="*/ 0 h 11371213"/>
              <a:gd name="connsiteX2" fmla="*/ 13793861 w 13793861"/>
              <a:gd name="connsiteY2" fmla="*/ 11371213 h 11371213"/>
              <a:gd name="connsiteX3" fmla="*/ 0 w 13793861"/>
              <a:gd name="connsiteY3" fmla="*/ 11371213 h 11371213"/>
              <a:gd name="connsiteX0" fmla="*/ 0 w 6597931"/>
              <a:gd name="connsiteY0" fmla="*/ 11311578 h 11371213"/>
              <a:gd name="connsiteX1" fmla="*/ 80194 w 6597931"/>
              <a:gd name="connsiteY1" fmla="*/ 0 h 11371213"/>
              <a:gd name="connsiteX2" fmla="*/ 6597931 w 6597931"/>
              <a:gd name="connsiteY2" fmla="*/ 11371213 h 11371213"/>
              <a:gd name="connsiteX3" fmla="*/ 0 w 6597931"/>
              <a:gd name="connsiteY3" fmla="*/ 11311578 h 11371213"/>
              <a:gd name="connsiteX0" fmla="*/ 0 w 6578292"/>
              <a:gd name="connsiteY0" fmla="*/ 11311578 h 11311578"/>
              <a:gd name="connsiteX1" fmla="*/ 80194 w 6578292"/>
              <a:gd name="connsiteY1" fmla="*/ 0 h 11311578"/>
              <a:gd name="connsiteX2" fmla="*/ 6578292 w 6578292"/>
              <a:gd name="connsiteY2" fmla="*/ 11186040 h 11311578"/>
              <a:gd name="connsiteX3" fmla="*/ 0 w 6578292"/>
              <a:gd name="connsiteY3" fmla="*/ 11311578 h 11311578"/>
              <a:gd name="connsiteX0" fmla="*/ 0 w 6499726"/>
              <a:gd name="connsiteY0" fmla="*/ 11291002 h 11291002"/>
              <a:gd name="connsiteX1" fmla="*/ 1628 w 6499726"/>
              <a:gd name="connsiteY1" fmla="*/ 0 h 11291002"/>
              <a:gd name="connsiteX2" fmla="*/ 6499726 w 6499726"/>
              <a:gd name="connsiteY2" fmla="*/ 11186040 h 11291002"/>
              <a:gd name="connsiteX3" fmla="*/ 0 w 6499726"/>
              <a:gd name="connsiteY3" fmla="*/ 11291002 h 11291002"/>
              <a:gd name="connsiteX0" fmla="*/ 0 w 6499726"/>
              <a:gd name="connsiteY0" fmla="*/ 11270427 h 11270427"/>
              <a:gd name="connsiteX1" fmla="*/ 1628 w 6499726"/>
              <a:gd name="connsiteY1" fmla="*/ 0 h 11270427"/>
              <a:gd name="connsiteX2" fmla="*/ 6499726 w 6499726"/>
              <a:gd name="connsiteY2" fmla="*/ 11186040 h 11270427"/>
              <a:gd name="connsiteX3" fmla="*/ 0 w 6499726"/>
              <a:gd name="connsiteY3" fmla="*/ 11270427 h 11270427"/>
              <a:gd name="connsiteX0" fmla="*/ 0 w 6499726"/>
              <a:gd name="connsiteY0" fmla="*/ 11167552 h 11186040"/>
              <a:gd name="connsiteX1" fmla="*/ 1628 w 6499726"/>
              <a:gd name="connsiteY1" fmla="*/ 0 h 11186040"/>
              <a:gd name="connsiteX2" fmla="*/ 6499726 w 6499726"/>
              <a:gd name="connsiteY2" fmla="*/ 11186040 h 11186040"/>
              <a:gd name="connsiteX3" fmla="*/ 0 w 6499726"/>
              <a:gd name="connsiteY3" fmla="*/ 11167552 h 1118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9726" h="11186040">
                <a:moveTo>
                  <a:pt x="0" y="11167552"/>
                </a:moveTo>
                <a:cubicBezTo>
                  <a:pt x="543" y="7403885"/>
                  <a:pt x="1085" y="3763667"/>
                  <a:pt x="1628" y="0"/>
                </a:cubicBezTo>
                <a:lnTo>
                  <a:pt x="6499726" y="11186040"/>
                </a:lnTo>
                <a:lnTo>
                  <a:pt x="0" y="11167552"/>
                </a:lnTo>
                <a:close/>
              </a:path>
            </a:pathLst>
          </a:cu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EEE55-B588-B248-B06E-4FF4B276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22333"/>
          <a:stretch/>
        </p:blipFill>
        <p:spPr>
          <a:xfrm>
            <a:off x="855855" y="5508648"/>
            <a:ext cx="9845584" cy="1552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582F1-D107-DB4B-B5A4-F99CF7C0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154340" y="7113807"/>
            <a:ext cx="694101" cy="26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400"/>
            <a:r>
              <a:rPr lang="pl-PL" sz="12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szkolenie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nela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07EAD0-14B7-4342-98D9-47C0372D9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31404" y="6639791"/>
            <a:ext cx="650912" cy="697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5EBF9-0070-6148-8A25-3F841E5A3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4" y="6378710"/>
            <a:ext cx="3060700" cy="60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74029-F934-C34C-AA86-5B2D21AB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3380C-A0E8-1142-96D0-1757CAEB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383F9-55BC-2B44-98BF-BDD112C5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05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531-8F7A-2647-B017-0F7587C4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8A1C-CABC-D442-BBBE-014597DD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C04F0-8783-8E45-80CD-F8732C3C9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37296-E86A-AF44-AEB7-2BBD60A4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A56B4-8FB6-3548-AE73-1B8E28CB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575A2-F37E-6E45-9518-2FBADC36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03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7940-6FAA-2B49-AF29-0AF43CA0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55FDD-0C09-494B-A6CD-EE55F467A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0180B-A5DA-D640-8CF7-B91B448E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D7566-52D9-3D45-BFBB-4693E2DA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1A0A0-C25B-594B-9124-5C061F3E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795B7-1ED0-CD40-AB4E-C9438445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6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728D-BFA4-314F-B37A-F63BF10A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7B533-E92F-0444-A573-E036C394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80C1A-5768-2840-BF62-FB4D7D54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472C-B8D8-B044-AFBD-6D1767A5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4808-6751-094B-84FE-4925854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33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3336C-28DD-D042-AD1E-371EBB553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00921-0215-1844-8D24-AAA6E3159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8DCA-EA39-E149-BAF0-E199C45B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732C-C4A6-F14B-BE21-782A8828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E96F-72CB-1241-A730-6378548D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3">
            <a:extLst>
              <a:ext uri="{FF2B5EF4-FFF2-40B4-BE49-F238E27FC236}">
                <a16:creationId xmlns:a16="http://schemas.microsoft.com/office/drawing/2014/main" id="{5F17C37C-F40D-6841-9426-6BFB3601E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223916" y="-932094"/>
            <a:ext cx="4894534" cy="8041260"/>
          </a:xfrm>
          <a:custGeom>
            <a:avLst/>
            <a:gdLst>
              <a:gd name="connsiteX0" fmla="*/ 0 w 13793861"/>
              <a:gd name="connsiteY0" fmla="*/ 11371213 h 11371213"/>
              <a:gd name="connsiteX1" fmla="*/ 7276124 w 13793861"/>
              <a:gd name="connsiteY1" fmla="*/ 0 h 11371213"/>
              <a:gd name="connsiteX2" fmla="*/ 13793861 w 13793861"/>
              <a:gd name="connsiteY2" fmla="*/ 11371213 h 11371213"/>
              <a:gd name="connsiteX3" fmla="*/ 0 w 13793861"/>
              <a:gd name="connsiteY3" fmla="*/ 11371213 h 11371213"/>
              <a:gd name="connsiteX0" fmla="*/ 0 w 6597931"/>
              <a:gd name="connsiteY0" fmla="*/ 11311578 h 11371213"/>
              <a:gd name="connsiteX1" fmla="*/ 80194 w 6597931"/>
              <a:gd name="connsiteY1" fmla="*/ 0 h 11371213"/>
              <a:gd name="connsiteX2" fmla="*/ 6597931 w 6597931"/>
              <a:gd name="connsiteY2" fmla="*/ 11371213 h 11371213"/>
              <a:gd name="connsiteX3" fmla="*/ 0 w 6597931"/>
              <a:gd name="connsiteY3" fmla="*/ 11311578 h 11371213"/>
              <a:gd name="connsiteX0" fmla="*/ 0 w 6578292"/>
              <a:gd name="connsiteY0" fmla="*/ 11311578 h 11311578"/>
              <a:gd name="connsiteX1" fmla="*/ 80194 w 6578292"/>
              <a:gd name="connsiteY1" fmla="*/ 0 h 11311578"/>
              <a:gd name="connsiteX2" fmla="*/ 6578292 w 6578292"/>
              <a:gd name="connsiteY2" fmla="*/ 11186040 h 11311578"/>
              <a:gd name="connsiteX3" fmla="*/ 0 w 6578292"/>
              <a:gd name="connsiteY3" fmla="*/ 11311578 h 11311578"/>
              <a:gd name="connsiteX0" fmla="*/ 0 w 6499726"/>
              <a:gd name="connsiteY0" fmla="*/ 11291002 h 11291002"/>
              <a:gd name="connsiteX1" fmla="*/ 1628 w 6499726"/>
              <a:gd name="connsiteY1" fmla="*/ 0 h 11291002"/>
              <a:gd name="connsiteX2" fmla="*/ 6499726 w 6499726"/>
              <a:gd name="connsiteY2" fmla="*/ 11186040 h 11291002"/>
              <a:gd name="connsiteX3" fmla="*/ 0 w 6499726"/>
              <a:gd name="connsiteY3" fmla="*/ 11291002 h 11291002"/>
              <a:gd name="connsiteX0" fmla="*/ 0 w 6499726"/>
              <a:gd name="connsiteY0" fmla="*/ 11270427 h 11270427"/>
              <a:gd name="connsiteX1" fmla="*/ 1628 w 6499726"/>
              <a:gd name="connsiteY1" fmla="*/ 0 h 11270427"/>
              <a:gd name="connsiteX2" fmla="*/ 6499726 w 6499726"/>
              <a:gd name="connsiteY2" fmla="*/ 11186040 h 11270427"/>
              <a:gd name="connsiteX3" fmla="*/ 0 w 6499726"/>
              <a:gd name="connsiteY3" fmla="*/ 11270427 h 11270427"/>
              <a:gd name="connsiteX0" fmla="*/ 0 w 6499726"/>
              <a:gd name="connsiteY0" fmla="*/ 11167552 h 11186040"/>
              <a:gd name="connsiteX1" fmla="*/ 1628 w 6499726"/>
              <a:gd name="connsiteY1" fmla="*/ 0 h 11186040"/>
              <a:gd name="connsiteX2" fmla="*/ 6499726 w 6499726"/>
              <a:gd name="connsiteY2" fmla="*/ 11186040 h 11186040"/>
              <a:gd name="connsiteX3" fmla="*/ 0 w 6499726"/>
              <a:gd name="connsiteY3" fmla="*/ 11167552 h 1118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9726" h="11186040">
                <a:moveTo>
                  <a:pt x="0" y="11167552"/>
                </a:moveTo>
                <a:cubicBezTo>
                  <a:pt x="543" y="7403885"/>
                  <a:pt x="1085" y="3763667"/>
                  <a:pt x="1628" y="0"/>
                </a:cubicBezTo>
                <a:lnTo>
                  <a:pt x="6499726" y="11186040"/>
                </a:lnTo>
                <a:lnTo>
                  <a:pt x="0" y="11167552"/>
                </a:lnTo>
                <a:close/>
              </a:path>
            </a:pathLst>
          </a:cu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67A50-01C8-CD49-8D26-3C60CD9FC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26962"/>
          <a:stretch/>
        </p:blipFill>
        <p:spPr>
          <a:xfrm>
            <a:off x="949692" y="3785549"/>
            <a:ext cx="9726607" cy="16306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3D6A26-E2D0-DD4D-97A4-6C7B819F10FB}"/>
              </a:ext>
            </a:extLst>
          </p:cNvPr>
          <p:cNvSpPr/>
          <p:nvPr userDrawn="1"/>
        </p:nvSpPr>
        <p:spPr>
          <a:xfrm>
            <a:off x="0" y="7006436"/>
            <a:ext cx="10676299" cy="43499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ea typeface="Canela Bold"/>
              <a:cs typeface="Canela Bold"/>
              <a:sym typeface="Canela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55E5E7-43BC-F648-815D-A931B27B2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4" y="4778680"/>
            <a:ext cx="2788867" cy="5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685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D35DA03D-8DD1-9D43-ADBA-2CCF63D0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084" y="1363324"/>
            <a:ext cx="809469" cy="667300"/>
          </a:xfrm>
          <a:prstGeom prst="triangle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12677419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500B-8475-DC47-8220-9B8DD7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74D30-94A6-154E-8B3D-FC9EC5692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EB21-D16B-614E-A5FC-8CE0ECD2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FEC0-DD46-3140-879E-FB21A910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70BB0-9BA7-474D-8A01-26DD3A2A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2AB0-E5F8-3344-8E6D-D2322D26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0188-F006-0A45-B99B-4D01B031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2202-C520-C74C-B93E-C960EC4C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CF2FC-0761-244C-8E91-97CA42A4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9104-82DD-8044-BB19-98C19246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5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EA6F-B3A6-E24B-9380-6000563D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0D3B-6540-9F4A-9325-1A2C3F7F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2350-5B19-7E49-9B21-52D576A5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8BA84-7B2C-B84D-BD5F-16F30789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F1B7-9D44-DC46-B139-9F60F192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88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EF63-B12E-864C-AB3A-9916A641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E47B-20CE-4749-A5FE-763E9FA1E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5AD75-96AF-F244-A666-CA5D53557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7DD4-5D38-A74C-B827-1DFB2A1D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FFD61-D8A3-0F41-8394-BAFB6500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348CF-4813-2F44-B0B9-6AEBA772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55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16F9-0CFA-4243-9881-DC18F294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2C07-CCA2-8A41-B99B-B9B7E03A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F82B9-7278-8140-80BD-D97632AD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69D2C-BB04-E145-815B-62528449A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7B09A-3CE0-5547-A14B-085EE6C09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F7323-9867-8142-A929-0F87102D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09682-6770-C041-87FF-6A9FC48A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9B935-5E49-FD41-962E-E0CC0AA0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16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4884-4CCB-5D42-B776-ABA62B18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A4444-467B-994C-8EA4-5F95A1CB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0D44F9E-C3D4-CA49-9614-8E599280AB75}" type="datetimeFigureOut">
              <a:rPr lang="pl-PL" smtClean="0"/>
              <a:pPr/>
              <a:t>2023-11-17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4411F-3707-5D41-9874-56F7F776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48677-1DAD-F14A-9545-9DDA4D31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E2FCD5D2-C2C6-B243-A0A4-84527DB33D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64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4F90C8-0BC3-4947-BA1A-806FE920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139720" y="7201990"/>
            <a:ext cx="694101" cy="26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400"/>
            <a:r>
              <a:rPr lang="pl-PL" sz="12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szkolenie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Canela Bold"/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87836BE-8E1C-954C-B70A-6B350AD4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1" y="403225"/>
            <a:ext cx="9422209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6373F-F61C-3A43-9C8A-050D2F04666C}"/>
              </a:ext>
            </a:extLst>
          </p:cNvPr>
          <p:cNvSpPr txBox="1"/>
          <p:nvPr userDrawn="1"/>
        </p:nvSpPr>
        <p:spPr>
          <a:xfrm>
            <a:off x="340659" y="7188770"/>
            <a:ext cx="600635" cy="26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73E36E89-1AAF-B543-9A7D-5316BC52FF96}" type="slidenum">
              <a:rPr kumimoji="0" lang="pl-PL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nela Bold"/>
              <a:cs typeface="Calibri" panose="020F0502020204030204" pitchFamily="34" charset="0"/>
              <a:sym typeface="Canela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30A1-7FED-EB4F-8D57-D5484D7D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954827" y="7017747"/>
            <a:ext cx="407402" cy="436273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DB821A5A-1141-834D-B498-2D8A3BFD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49006" y="7242257"/>
            <a:ext cx="286270" cy="188259"/>
          </a:xfrm>
          <a:prstGeom prst="triangle">
            <a:avLst/>
          </a:prstGeom>
          <a:solidFill>
            <a:srgbClr val="00B05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transition spd="med"/>
  <p:txStyles>
    <p:titleStyle>
      <a:lvl1pPr marL="0" marR="0" indent="0" algn="l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-37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nela Bold"/>
        </a:defRPr>
      </a:lvl1pPr>
      <a:lvl2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10692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83" b="0" i="0" u="none" strike="noStrike" cap="none" spc="-37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0" marR="0" indent="0" algn="l" defTabSz="1069211" rtl="0" latinLnBrk="0">
        <a:lnSpc>
          <a:spcPct val="150000"/>
        </a:lnSpc>
        <a:spcBef>
          <a:spcPts val="1052"/>
        </a:spcBef>
        <a:spcAft>
          <a:spcPts val="0"/>
        </a:spcAft>
        <a:buClrTx/>
        <a:buSzPct val="150000"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nela Text Regular"/>
        </a:defRPr>
      </a:lvl1pPr>
      <a:lvl2pPr marL="478930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718395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957859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197324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1436789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1676254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1915719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2155184" marR="0" indent="-239465" algn="l" defTabSz="1069211" rtl="0" latinLnBrk="0">
        <a:lnSpc>
          <a:spcPct val="90000"/>
        </a:lnSpc>
        <a:spcBef>
          <a:spcPts val="1052"/>
        </a:spcBef>
        <a:spcAft>
          <a:spcPts val="0"/>
        </a:spcAft>
        <a:buClrTx/>
        <a:buSzPct val="150000"/>
        <a:buFontTx/>
        <a:buChar char="•"/>
        <a:tabLst/>
        <a:defRPr sz="1929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2561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3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 Funduszy Europejskich; Wiedza Edukacja Rozwój.">
            <a:extLst>
              <a:ext uri="{FF2B5EF4-FFF2-40B4-BE49-F238E27FC236}">
                <a16:creationId xmlns:a16="http://schemas.microsoft.com/office/drawing/2014/main" id="{68604375-A4C5-9243-A514-F2876F028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8" y="7690"/>
            <a:ext cx="1828800" cy="876300"/>
          </a:xfrm>
          <a:prstGeom prst="rect">
            <a:avLst/>
          </a:prstGeom>
        </p:spPr>
      </p:pic>
      <p:pic>
        <p:nvPicPr>
          <p:cNvPr id="19" name="Picture 18" descr="Flaga Polski i napis Rzeczpospolita Polska.">
            <a:extLst>
              <a:ext uri="{FF2B5EF4-FFF2-40B4-BE49-F238E27FC236}">
                <a16:creationId xmlns:a16="http://schemas.microsoft.com/office/drawing/2014/main" id="{36ED370D-CC26-BC45-B4C0-F7B6E62AA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79" y="133535"/>
            <a:ext cx="1993900" cy="736600"/>
          </a:xfrm>
          <a:prstGeom prst="rect">
            <a:avLst/>
          </a:prstGeom>
        </p:spPr>
      </p:pic>
      <p:pic>
        <p:nvPicPr>
          <p:cNvPr id="22" name="Picture 21" descr="Flaga Unii Europejskiej i napis Unia Europejska; Europejski Fundusz Społeczny">
            <a:extLst>
              <a:ext uri="{FF2B5EF4-FFF2-40B4-BE49-F238E27FC236}">
                <a16:creationId xmlns:a16="http://schemas.microsoft.com/office/drawing/2014/main" id="{BED46D9F-25A3-2649-B9BF-4BFAEF8E3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34" y="7690"/>
            <a:ext cx="2120900" cy="927100"/>
          </a:xfrm>
          <a:prstGeom prst="rect">
            <a:avLst/>
          </a:prstGeom>
        </p:spPr>
      </p:pic>
      <p:pic>
        <p:nvPicPr>
          <p:cNvPr id="26" name="Picture 25" descr="Na pierwszym planie znajdują się dwie zapisane kartki. W tle widoczne są ikonki symbolizujące różne niepełnosprawności oraz schematyczne grafiki środków transportu – pociągu i autobusu.">
            <a:extLst>
              <a:ext uri="{FF2B5EF4-FFF2-40B4-BE49-F238E27FC236}">
                <a16:creationId xmlns:a16="http://schemas.microsoft.com/office/drawing/2014/main" id="{6395DE35-0462-1E41-BA72-64F06F6FFC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1" b="8999"/>
          <a:stretch/>
        </p:blipFill>
        <p:spPr>
          <a:xfrm>
            <a:off x="0" y="1681843"/>
            <a:ext cx="10691813" cy="52038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B2FDFC-8113-9141-8DD4-8C8453ED9B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870" y="839366"/>
            <a:ext cx="10101943" cy="1256754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167994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000" b="1" kern="0" dirty="0">
                <a:solidFill>
                  <a:srgbClr val="000000"/>
                </a:solidFill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t>r</a:t>
            </a:r>
            <a:r>
              <a:rPr kumimoji="0" lang="pl-PL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t>óżni</a:t>
            </a:r>
            <a:r>
              <a:rPr kumimoji="0" lang="pl-PL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t> podróżni – obsługa bez barier 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87B2FDFC-8113-9141-8DD4-8C8453ED9BF9}"/>
              </a:ext>
            </a:extLst>
          </p:cNvPr>
          <p:cNvSpPr txBox="1">
            <a:spLocks/>
          </p:cNvSpPr>
          <p:nvPr/>
        </p:nvSpPr>
        <p:spPr>
          <a:xfrm>
            <a:off x="1575275" y="2096120"/>
            <a:ext cx="5470071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116799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t>Standardy obsługi </a:t>
            </a:r>
            <a:b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</a:b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nela Bold"/>
                <a:cs typeface="Calibri" panose="020F0502020204030204" pitchFamily="34" charset="0"/>
                <a:sym typeface="Canela Bold"/>
              </a:rPr>
              <a:t>w transporcie zbiorowym</a:t>
            </a:r>
          </a:p>
          <a:p>
            <a:pPr marL="0" marR="0" lvl="0" indent="0" algn="l" defTabSz="116799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nela Bold"/>
              <a:cs typeface="Calibri" panose="020F0502020204030204" pitchFamily="34" charset="0"/>
              <a:sym typeface="Canela Bold"/>
            </a:endParaRPr>
          </a:p>
        </p:txBody>
      </p:sp>
      <p:pic>
        <p:nvPicPr>
          <p:cNvPr id="23" name="Picture 22" descr="Logo Państwowego Funduszu Rehabilitacji Osób Niepełnosprawnych.">
            <a:extLst>
              <a:ext uri="{FF2B5EF4-FFF2-40B4-BE49-F238E27FC236}">
                <a16:creationId xmlns:a16="http://schemas.microsoft.com/office/drawing/2014/main" id="{83631B66-791E-EB43-84BF-77426E16D5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/>
          <a:stretch/>
        </p:blipFill>
        <p:spPr>
          <a:xfrm>
            <a:off x="603725" y="6885707"/>
            <a:ext cx="1943100" cy="671819"/>
          </a:xfrm>
          <a:prstGeom prst="rect">
            <a:avLst/>
          </a:prstGeom>
        </p:spPr>
      </p:pic>
      <p:pic>
        <p:nvPicPr>
          <p:cNvPr id="24" name="Picture 23" descr="Logo Urzędu Transportu Kolejowego.">
            <a:extLst>
              <a:ext uri="{FF2B5EF4-FFF2-40B4-BE49-F238E27FC236}">
                <a16:creationId xmlns:a16="http://schemas.microsoft.com/office/drawing/2014/main" id="{2722F7D4-082A-B04A-B238-D5BEBDBA19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4074179" y="6854712"/>
            <a:ext cx="2324100" cy="685673"/>
          </a:xfrm>
          <a:prstGeom prst="rect">
            <a:avLst/>
          </a:prstGeom>
        </p:spPr>
      </p:pic>
      <p:pic>
        <p:nvPicPr>
          <p:cNvPr id="25" name="Picture 24" descr="Logo Instytutu Transportu Samochodowego.">
            <a:extLst>
              <a:ext uri="{FF2B5EF4-FFF2-40B4-BE49-F238E27FC236}">
                <a16:creationId xmlns:a16="http://schemas.microsoft.com/office/drawing/2014/main" id="{466F89CB-EDB4-1349-A149-58915872E7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/>
          <a:stretch/>
        </p:blipFill>
        <p:spPr>
          <a:xfrm>
            <a:off x="8128143" y="6885708"/>
            <a:ext cx="2184400" cy="6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595460" y="3132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pomocy w podróży/asysty  - przykład dot. transportu kolejowego (2)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pic>
        <p:nvPicPr>
          <p:cNvPr id="3" name="Obraz 2" descr="Schemat. Od lewej w poziomie: Etap II Pomoc w miejscu odprawy pasażerskiej (dworzec, stacja). &#10;1. powitanie pasażera w wyznaczonym miejscu. 2. uzgodnienie z pasażerem sposobu pomocy, 3. udzielenie pomocy zgodnie z uzgodnionym planem. &#10;Przejście do kolejnej linii i od lewej: 4. organizacja pomocy w przypadku awarii urządzeń wspomagających przemieszczanie się po dworcu/stacji. 5. pomoc w podróży w przypadku opóźnień.">
            <a:extLst>
              <a:ext uri="{FF2B5EF4-FFF2-40B4-BE49-F238E27FC236}">
                <a16:creationId xmlns:a16="http://schemas.microsoft.com/office/drawing/2014/main" id="{9016B2D5-5952-5A9D-8BD0-07FBBCC7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1" y="1740715"/>
            <a:ext cx="2455729" cy="12723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B5C2A6B-6B76-E43B-0304-76F012C8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504" y="1740715"/>
            <a:ext cx="2455729" cy="127232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78B4C7A-35F7-7B97-F9B6-AC5595B1C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972" y="1740715"/>
            <a:ext cx="2455729" cy="127232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CA2ABAC-D445-2A86-D6AD-7FF05F98A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25" y="1740715"/>
            <a:ext cx="2547318" cy="127232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C8436CA-15C4-BE0E-1513-4441D13E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504" y="3170185"/>
            <a:ext cx="2613125" cy="167395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35031BE-0855-7D62-100B-DBE0DD8FE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058" y="3277821"/>
            <a:ext cx="2368643" cy="14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595460" y="3132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pomocy w podróży/asysty  - przykład dot. transportu kolejowego (3)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pic>
        <p:nvPicPr>
          <p:cNvPr id="2" name="Obraz 1" descr="Schemat. Od lewej w poziomie: Etap III Wejście na pokład/wyjście z pojazdu). &#10;1. przejęcie pasażera od pracowników realizujących pomoc na dworcu/potwierdzenie wykonania pomocy. 2. powitanie i uzgodnienie z pasażerem sposobu pomocy, 3. Udzielenie pomocy zgodnie z planem. Przejście do kolejnej linii i od lewej: 4. pomoc w sytuacji awarii urządzeń wspomagających wsiadanie do i wysiadanie z pojazdu. 5. przejęcie pasażera od pracowników realizujących pomoc na pokładzie pojazdu.">
            <a:extLst>
              <a:ext uri="{FF2B5EF4-FFF2-40B4-BE49-F238E27FC236}">
                <a16:creationId xmlns:a16="http://schemas.microsoft.com/office/drawing/2014/main" id="{2B3D0A14-781B-303B-45C8-7F6CFD5E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" y="1723710"/>
            <a:ext cx="2264229" cy="14464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2E62E90-7AA4-1818-0F78-FACB0C6E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71" y="1723710"/>
            <a:ext cx="3222172" cy="13727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C0DC3FA-067B-650C-D849-A62FF219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71" y="1741363"/>
            <a:ext cx="2645227" cy="13340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52E18A4-FA30-A7A8-A5B2-DA671FF7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57" y="1741363"/>
            <a:ext cx="3222171" cy="134589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915CB85-53F8-3285-FEE0-7F8593685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771" y="3233873"/>
            <a:ext cx="3222172" cy="13340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8EB3D07-0D85-FD06-645B-B3D2E7C37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972" y="3275711"/>
            <a:ext cx="2645226" cy="1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92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595460" y="3132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pomocy w podróży/asysty  - przykład dot. transportu kolejowego (4)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pic>
        <p:nvPicPr>
          <p:cNvPr id="3" name="Obraz 2" descr="Schemat. Od lewej w poziomie: Etap IV Pomoc na pokładzie pojazdu.&#10;1. pomoc w zajęciu miejsca w pojeździe. 2. informacja o warunkach podróży  świadczonych na pokładzie pojazdu usługach, 3. Pomoc w poruszaniu się po pojeździe (jeśli jest wymagana lub oczekiwana). Przejście do kolejnej linii i od lewej: 4. pomoc w sytuacji awarii pojazdu. 5. opóźnienie pociągu/autobusu w podróży skomunikowanej. 6. kontrola/zakup biletów.">
            <a:extLst>
              <a:ext uri="{FF2B5EF4-FFF2-40B4-BE49-F238E27FC236}">
                <a16:creationId xmlns:a16="http://schemas.microsoft.com/office/drawing/2014/main" id="{39267016-B174-E905-3554-ED3F7BA3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826"/>
            <a:ext cx="2198913" cy="13460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C25D528-87BC-CA8D-FD3C-98256613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86" y="1712826"/>
            <a:ext cx="2047567" cy="13460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CC5660E-4546-75B8-11F8-6A913F5D2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914" y="1712827"/>
            <a:ext cx="2198913" cy="134605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DE8B92F-7475-4DA3-5811-9A31D3104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43" y="1687469"/>
            <a:ext cx="2732314" cy="134606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F5D3951-B614-41E1-D85A-4DE098195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339" y="3170180"/>
            <a:ext cx="2198913" cy="120587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37E47E4-70E7-F106-1F58-662757B7F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34" y="3170180"/>
            <a:ext cx="2198913" cy="120587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8B3AC05-0923-9387-59F4-2FD0EDE26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399" y="3170180"/>
            <a:ext cx="2651658" cy="12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08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595460" y="3132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pomocy w podróży/asysty  - przykład dot. transportu kolejowego (5)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pic>
        <p:nvPicPr>
          <p:cNvPr id="2" name="Obraz 1" descr="Schemat. Od lewej w poziomie: Etap V Ewakuacja.&#10;1. ewakuacja podróżnych ze szczególnymi potrzebami na dworcach/węzłach przesiadkowych. 2. ewakuacja podróżnych ze szczególnymi potrzebami na pokładzie pojazdu.">
            <a:extLst>
              <a:ext uri="{FF2B5EF4-FFF2-40B4-BE49-F238E27FC236}">
                <a16:creationId xmlns:a16="http://schemas.microsoft.com/office/drawing/2014/main" id="{D24202B0-5F4A-D785-1A8C-2E421428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633538"/>
            <a:ext cx="2288043" cy="19043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4569C7-0059-C122-2DD9-3AB05E4F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1" y="1524000"/>
            <a:ext cx="3461658" cy="22558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242AD7-41AD-0B87-3560-072C7FD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85" y="1719944"/>
            <a:ext cx="3287485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3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912320" y="-32756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Standardy badawcze (1)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626155" y="1454699"/>
            <a:ext cx="9221787" cy="1963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Adresowane do kadry zarządzającej firmami transportu zbiorowego</a:t>
            </a: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Zawierają:</a:t>
            </a: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wytyczne odnośnie do prowadzenia badań potrzeb pracowników w zakresie obsługi osób ze szczególnymi potrzebami;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5596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912320" y="-32756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Standardy badawcze (2)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912320" y="919744"/>
            <a:ext cx="9221787" cy="45106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Badanie takie powinno odpowiedzieć na następujące pytania: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w obsłudze osób ze szczególnymi potrzebami napotykają pracownicy na poszczególnych stanowiskach i jakie są przyczyny tych problemów?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pracownicy na poszczególnych stanowiskach oceniają swoje przygotowanie do realizacji zadań w zakresie obsługi podróżnych ze szczególnymi potrzebami?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są potrzeby szkoleniowe pracowników w zakresie obsługi podróżnych ze szczególnymi potrzebami?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zmiany należy wprowadzić w obszarze organizacji pracy w odniesieniu do obsługi podróżnych ze szczególnymi potrzebami?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963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985892" y="9320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Standardy badawcze (3)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851952" y="864549"/>
            <a:ext cx="9221787" cy="4795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2)	wytyczne odnośnie do badania potrzeb i satysfakcji różnych podróżnych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Badanie takie powinno odpowiedzieć na następujące pytania 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podróżni oceniają poszczególne aspekty badanych usług – informację, dostępność biletów, pomoc w podróży? Jak oceniają pracowników świadczących te usługi?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Które aspekty oceniają szczególnie negatywnie? Z czego to wynika?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czego w ocenie podróżnych zależy przede wszystkim jakość podróżowania?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oczekiwania formułują podróżni wobec transportu publicznego </a:t>
            </a:r>
            <a:b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 badanym zakresie)?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zmiany należy wprowadzić w funkcjonowaniu badanych aspektów by poprawić komfort podróżnych i zwiększyć ich satysfakcję z usług?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2227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985892" y="163654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szkoleniowy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775729" y="898854"/>
            <a:ext cx="9221787" cy="55124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2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Adresowany do kadry zarządzającej firmami transportu zbiorowego</a:t>
            </a: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Stanowi praktyczne narzędzie dla przedsiębiorstw transportu zbiorowego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do planowania rozwoju i edukacji pracowników;</a:t>
            </a: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Zawiera wytyczne odnośnie do edukowania społeczeństwa w ogóle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w zakresie akceptacji społecznej różnych podróżnych i większej dostępności transportu publicznego dla każdego z nas;</a:t>
            </a: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1259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694297" y="195865"/>
            <a:ext cx="9621838" cy="952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szkoleniowy - lista szkoleń i instruktaży zawartych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standardzie:</a:t>
            </a:r>
            <a:br>
              <a:rPr lang="pl-PL" sz="3200" dirty="0">
                <a:solidFill>
                  <a:schemeClr val="tx1"/>
                </a:solidFill>
              </a:rPr>
            </a:b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694297" y="914400"/>
            <a:ext cx="9221787" cy="56020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	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Szkolenia wewnętrzne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	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1.1.	Tytuł: Różni Podróżni - warsztat o komunikacji bez barier dla osób pracujących w sektorze transportu zbiorowego (szkolenie budujące świadomość i umiejętności obsługi klientów z niepełnosprawnościami i szczególnymi potrzebami w podróży)	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1.2.	Tytuł: Dostępność architektoniczna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1.3.	Tytuł: Dostępność cyfrowa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1.4.	Tytuł: Ewakuacja osób ze szczególnymi potrzebami 	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1.5.	Tytuł: Pierwsza pomoc  - zalecenia ogólne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1.6.	Zamówienia publiczne w kontekście ustawy o dostępności oraz standardów opracowanych przez PFRON we współpracy z UTK i ITS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1.7.	Zastosowanie danych zebranych w wyniku stosowania Standardu badawczego a monitorowanie i poprawa jakości usług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348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775729" y="153021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szkoleniowy - lista szkoleń i instruktaży zawartych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standardzie: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735012" y="1067019"/>
            <a:ext cx="9221787" cy="5071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Instruktaże i szkolenia techniczne przy stanowisku pracy 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Tytuł: Szkolenia techniczne instruktażowe / stanowiskowe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2.1.	Obsługa i konserwacja sprzętu ułatwiającego podróż takiego jak pętle indukcyjne, platformy, rampy, podnośniki, platformy przy schodowe	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2.2.	Praktyczne instruktaże stanowiskowe w zakresie wdrażania Standardu pomocy w podróży - zgłoszenie i realizacja usługi zapotrzebowania pomocy w podróży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2.3.	Praktyczne instruktaże stanowiskowe w zakresie wdrażania Standardu  informowania i komunikowania się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2.5. Szkolenie na stanowisku pracy jako wzmocnienie instruktaży i szkoleń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2.6. Wsparcie psychologiczne - spotkania z psychologiem</a:t>
            </a: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Część 2. Edukowanie społeczeństwa - propozycje działań</a:t>
            </a:r>
          </a:p>
        </p:txBody>
      </p:sp>
    </p:spTree>
    <p:extLst>
      <p:ext uri="{BB962C8B-B14F-4D97-AF65-F5344CB8AC3E}">
        <p14:creationId xmlns:p14="http://schemas.microsoft.com/office/powerpoint/2010/main" val="5188302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681038"/>
            <a:ext cx="9621838" cy="952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Projekt „Szkolenia dla pracowników sektora transportu zbiorowego w zakresie potrzeb osób o szczególnych potrzebach,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tym osób z niepełnosprawnościami”:					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1009706" y="1517925"/>
            <a:ext cx="8662604" cy="5156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jest realizowany w ramach Priorytetu II Efektywne polityki publiczne dla rynku pracy, gospodarki i edukacji w ramach Działania 2.6 Wysoka jakość polityki na rzecz włączenia społecznego i zawodowego osób niepełnosprawnych Programu Operacyjnego Wiedza Edukacja Rozwój na lata 2014 –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służy wprowadzaniu w transporcie publicznym przyjaznych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i dopasowanych do potrzeb zasad obsługi osób o szczególnych potrzebach, w tym osób z niepełnosprawnościami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Okres realizacji: lipiec 2019 r. – listopad 2023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418654"/>
            <a:ext cx="9621838" cy="12148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spc="-3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nela Bold"/>
              </a:rPr>
              <a:t>Korzyści z przyjęcia s</a:t>
            </a:r>
            <a:r>
              <a:rPr kumimoji="0" lang="pl-PL" sz="3200" b="1" i="0" u="none" strike="noStrike" kern="0" cap="none" spc="-3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nela Bold"/>
              </a:rPr>
              <a:t>tandardów</a:t>
            </a:r>
            <a:r>
              <a:rPr kumimoji="0" lang="pl-PL" sz="3200" b="1" i="0" u="none" strike="noStrike" kern="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nela Bold"/>
              </a:rPr>
              <a:t> obsługi osób ze szczególnymi potrzebami, w tym osób </a:t>
            </a:r>
            <a:br>
              <a:rPr kumimoji="0" lang="pl-PL" sz="3200" b="1" i="0" u="none" strike="noStrike" kern="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nela Bold"/>
              </a:rPr>
            </a:br>
            <a:r>
              <a:rPr kumimoji="0" lang="pl-PL" sz="3200" b="1" i="0" u="none" strike="noStrike" kern="0" cap="none" spc="-3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nela Bold"/>
              </a:rPr>
              <a:t>z niepełnosprawnościami</a:t>
            </a:r>
            <a:r>
              <a:rPr lang="pl-PL" sz="320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520813" y="1765739"/>
            <a:ext cx="9650185" cy="4761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sz="2200" dirty="0">
                <a:solidFill>
                  <a:schemeClr val="tx1"/>
                </a:solidFill>
              </a:rPr>
              <a:t>Opracowane w projekcie standardy: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dostarczają gotowych rozwiązań/zasad postępowania;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zwiększają poczucie bezpieczeństwa wśród pracowników, którzy wiedząc jak postępować w danych sytuacjach, wykonują swoje zadania bardziej świadomie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i bez niepotrzebnego stresu, który często prowadzi do błędów;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umożliwiają samokontrolę i ułatwiają ocenę prawidłowości wykonywania zadań przez pracownika;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zmniejszają ryzyko składania skarg przez podróżnych.</a:t>
            </a:r>
          </a:p>
          <a:p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20278203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3518693" y="3303587"/>
            <a:ext cx="3654425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sz="3200" kern="1200" spc="0" dirty="0">
                <a:solidFill>
                  <a:prstClr val="black"/>
                </a:solidFill>
              </a:rPr>
              <a:t>Dziękuję za uwagę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Regular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18779599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387123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Cel projektu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775729" y="1157675"/>
            <a:ext cx="9650185" cy="3864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l-PL" sz="2200" dirty="0">
                <a:solidFill>
                  <a:schemeClr val="tx1"/>
                </a:solidFill>
              </a:rPr>
              <a:t>Podniesienie kompetencji pracowników sektora transportu zbiorowego w zakresie profesjonalnej obsługi osób o szczególnych potrzebach, w tym osób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z niepełnosprawnościami przez: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b="1" dirty="0">
                <a:solidFill>
                  <a:schemeClr val="tx1"/>
                </a:solidFill>
              </a:rPr>
              <a:t>wdrożenie standardów obsługi </a:t>
            </a:r>
            <a:r>
              <a:rPr lang="pl-PL" sz="2200" dirty="0">
                <a:solidFill>
                  <a:schemeClr val="tx1"/>
                </a:solidFill>
              </a:rPr>
              <a:t>osób o szczególnych potrzebach, korzystających z transportu zbiorowego,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b="1" dirty="0">
                <a:solidFill>
                  <a:schemeClr val="tx1"/>
                </a:solidFill>
              </a:rPr>
              <a:t>przeszkolenie 5 000 pracowników sektora transportu zbiorowego</a:t>
            </a:r>
          </a:p>
          <a:p>
            <a:r>
              <a:rPr lang="pl-PL" sz="2200" dirty="0">
                <a:solidFill>
                  <a:schemeClr val="tx1"/>
                </a:solidFill>
              </a:rPr>
              <a:t>	w okresie od kwietnia 2021 r. do listopada 2023 r.</a:t>
            </a:r>
          </a:p>
          <a:p>
            <a:endParaRPr lang="pl-PL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387123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Standardy obsługi osób ze szczególnymi potrzebami, w tym osób z niepełnosprawnościami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graphicFrame>
        <p:nvGraphicFramePr>
          <p:cNvPr id="5" name="Diagram 4" descr="Cztery prostokąty w układzie pionowym, jeden pod drugim, w których znajdują się nazwy poszczególnych standardów. Od góry Standard informowania i komunikowania się, następnie Standard pomocy/asysty w podróży, Standardy badawcze i Standard szkoleniowy.">
            <a:extLst>
              <a:ext uri="{FF2B5EF4-FFF2-40B4-BE49-F238E27FC236}">
                <a16:creationId xmlns:a16="http://schemas.microsoft.com/office/drawing/2014/main" id="{59C64690-C837-4FA3-881B-DB19A21FC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938897"/>
              </p:ext>
            </p:extLst>
          </p:nvPr>
        </p:nvGraphicFramePr>
        <p:xfrm>
          <a:off x="1781969" y="1403879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1641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975382" y="163654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Podstawy przygotowania standardów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735012" y="936708"/>
            <a:ext cx="9650185" cy="5071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art. 4  ust.2 pkt 1) Ustawy z dnia 19 lipca 2019 r. o zapewnianiu dostępności osobom ze szczególnymi potrzebami;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art. 26 rozporządzenia Parlamentu Europejskiego i Rady (UE) 2021/782 z dnia 29 kwietnia 2021 r. dotyczącego praw i obowiązków pasażerów w ruchu kolejowym;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art. 16 rozporządzenia Parlamentu Europejskiego i Rady (UE) nr 181/2011 z dnia 16 lutego 2011 r. dotyczącego praw pasażerów w transporcie autobusowym i autokarowym oraz zmieniającego rozporządzenie (WE) nr 2006/2004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994796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804076" y="94310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informowania i komunikowania się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sp>
        <p:nvSpPr>
          <p:cNvPr id="6" name="Uwrażliwienie i podniesienie kompetencji osób pracujących w branży transportu zbiorowego oraz dostarczenie im wiedzy a także umiejętności w zakresie komunikacji i profesjonalnej obsługi klientów mogących potrzebować wsparcia w podróży.">
            <a:extLst>
              <a:ext uri="{FF2B5EF4-FFF2-40B4-BE49-F238E27FC236}">
                <a16:creationId xmlns:a16="http://schemas.microsoft.com/office/drawing/2014/main" id="{C80A1CB4-F11F-4D40-97B1-11A8600A7D56}"/>
              </a:ext>
            </a:extLst>
          </p:cNvPr>
          <p:cNvSpPr txBox="1">
            <a:spLocks/>
          </p:cNvSpPr>
          <p:nvPr/>
        </p:nvSpPr>
        <p:spPr>
          <a:xfrm>
            <a:off x="775729" y="868134"/>
            <a:ext cx="9221787" cy="47958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49580" rtl="0" eaLnBrk="1" latinLnBrk="0" hangingPunct="1">
              <a:lnSpc>
                <a:spcPct val="12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8000" kern="12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200" dirty="0">
                <a:solidFill>
                  <a:sysClr val="windowText" lastClr="000000"/>
                </a:solidFill>
              </a:rPr>
              <a:t>Zawiera wytyczne w zakresie:</a:t>
            </a: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l-PL" sz="2200" b="1" dirty="0">
                <a:solidFill>
                  <a:sysClr val="windowText" lastClr="000000"/>
                </a:solidFill>
              </a:rPr>
              <a:t>zapewniania dostępu do informacji na stronie internetowej </a:t>
            </a:r>
            <a:r>
              <a:rPr lang="pl-PL" sz="2200" dirty="0">
                <a:solidFill>
                  <a:sysClr val="windowText" lastClr="000000"/>
                </a:solidFill>
              </a:rPr>
              <a:t>przez zamieszczanie </a:t>
            </a:r>
            <a:r>
              <a:rPr lang="pl-PL" sz="2200" b="1" dirty="0">
                <a:solidFill>
                  <a:sysClr val="windowText" lastClr="000000"/>
                </a:solidFill>
              </a:rPr>
              <a:t>dostępnych</a:t>
            </a:r>
            <a:r>
              <a:rPr lang="pl-PL" sz="2200" dirty="0">
                <a:solidFill>
                  <a:sysClr val="windowText" lastClr="000000"/>
                </a:solidFill>
              </a:rPr>
              <a:t>: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	rozkładów jazdy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200" dirty="0">
                <a:solidFill>
                  <a:sysClr val="windowText" lastClr="000000"/>
                </a:solidFill>
              </a:rPr>
              <a:t>	regulaminów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	warunków przewozu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200" dirty="0">
                <a:solidFill>
                  <a:sysClr val="windowText" lastClr="000000"/>
                </a:solidFill>
              </a:rPr>
              <a:t>	cenników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	planów pociągów i informacji o ich dostępności</a:t>
            </a:r>
            <a:r>
              <a:rPr lang="pl-PL" sz="2200" dirty="0">
                <a:solidFill>
                  <a:sysClr val="windowText" lastClr="000000"/>
                </a:solidFill>
              </a:rPr>
              <a:t>i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	informacji o możliwości skorzystania z pomocy/asysty w podróży</a:t>
            </a: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pl-PL" sz="2200" b="1" dirty="0">
                <a:solidFill>
                  <a:sysClr val="windowText" lastClr="000000"/>
                </a:solidFill>
              </a:rPr>
              <a:t>o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bsługi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 podróżnych z wykorzystaniem: pętli indukcyjnej, tłumacza PJM, terminali samoobsługowych, kart pomocy w podróży</a:t>
            </a: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Calibri"/>
              </a:rPr>
              <a:t>postępowania w przypadku awarii sprzętu i urządzeń oraz ewakuacji </a:t>
            </a:r>
          </a:p>
          <a:p>
            <a:pPr marR="0" lvl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457200" marR="0" lvl="0" indent="-4572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342900" marR="0" lvl="0" indent="-34290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  <a:p>
            <a:pPr marL="0" marR="0" lvl="0" indent="0" algn="l" defTabSz="4495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679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387123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informowania i komunikowania się – przykład opisu (1) 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775729" y="1243993"/>
            <a:ext cx="9650185" cy="507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Działanie</a:t>
            </a: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Ewakuacja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Odpowiedzialne stanowisko</a:t>
            </a: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drużyny konduktorskiej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dworca kolejowego/pracownik ochrony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Sposób realizacji</a:t>
            </a: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wystąpienia zagrożenia pracownik informuje o jego zaistnieniu wszystkich pasażerów, wykorzystując wszelkie dostępne narzędzia komunikacji. Należy upewnić się, że wszyscy podróżni, w tym podróżni ze szczególnymi potrzebami zostali poinformowani o zagrożeniu.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 wydaje podróżnym instrukcje ewakuacyjne.</a:t>
            </a:r>
          </a:p>
          <a:p>
            <a:endParaRPr lang="pl-PL" sz="2200" dirty="0">
              <a:solidFill>
                <a:schemeClr val="tx1"/>
              </a:solidFill>
            </a:endParaRPr>
          </a:p>
          <a:p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7689512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1069975" y="387123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informowania i komunikowania się – przykład opisu (2)</a:t>
            </a:r>
          </a:p>
        </p:txBody>
      </p:sp>
      <p:sp>
        <p:nvSpPr>
          <p:cNvPr id="156" name="Uwrażliwienie i podniesienie kompetencji osób pracujących w branży transportu zbiorowego oraz dostarczenie im wiedzy a także umiejętności w zakresie komunikacji i profesjonalnej obsługi klientów mogących potrzebować wsparcia w podróży."/>
          <p:cNvSpPr txBox="1">
            <a:spLocks noGrp="1"/>
          </p:cNvSpPr>
          <p:nvPr>
            <p:ph type="body" idx="4294967295"/>
          </p:nvPr>
        </p:nvSpPr>
        <p:spPr>
          <a:xfrm>
            <a:off x="641578" y="1157398"/>
            <a:ext cx="9650185" cy="507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49580">
              <a:lnSpc>
                <a:spcPct val="120000"/>
              </a:lnSpc>
              <a:spcBef>
                <a:spcPts val="0"/>
              </a:spcBef>
              <a:buSzTx/>
              <a:buNone/>
              <a:defRPr sz="8000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 realizacji usługi</a:t>
            </a: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Wskazówki dla pracowników (przykład):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Przede wszystkim zachowaj spokój – jeśli Twój niepokój udzieli się pasażerom, zwłaszcza osobom o większej wrażliwości na bodźce, trudniej będzie przeprowadzić ewakuację.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Staraj się przekazywać proste komunikaty (np. ewakuacja, trzymaj się blisko mnie, kieruj się do wyjścia drogą ewakuacyjną) upewniając się, że wszyscy cię rozumieją.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Przekazuj proste instrukcje ewakuacyjne, używaj gestów i określaj kierunki ewakuacji.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pl-PL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200" dirty="0">
              <a:solidFill>
                <a:schemeClr val="tx1"/>
              </a:solidFill>
            </a:endParaRPr>
          </a:p>
          <a:p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1621595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el ogólny warsztatu"/>
          <p:cNvSpPr txBox="1">
            <a:spLocks noGrp="1"/>
          </p:cNvSpPr>
          <p:nvPr>
            <p:ph type="title" idx="4294967295"/>
          </p:nvPr>
        </p:nvSpPr>
        <p:spPr>
          <a:xfrm>
            <a:off x="595460" y="31328"/>
            <a:ext cx="9621838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spc="-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pl-PL" sz="3200" dirty="0">
                <a:solidFill>
                  <a:schemeClr val="tx1"/>
                </a:solidFill>
              </a:rPr>
              <a:t>Standard pomocy w podróży/asysty  - przykład dot. transportu kolejowego (1)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3212A3F-C8AB-A04D-B7C7-934D1454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98" y="769811"/>
            <a:ext cx="951725" cy="775729"/>
          </a:xfrm>
          <a:prstGeom prst="triangl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Regular"/>
              <a:sym typeface="Canela Bold"/>
            </a:endParaRPr>
          </a:p>
        </p:txBody>
      </p:sp>
      <p:pic>
        <p:nvPicPr>
          <p:cNvPr id="2" name="Obraz 1" descr="Schemat. Od lewej w poziomie: Etap I Zgłoszenie zapotrzebowania na pomoc w podróży. &#10;1. zgłoszenie zapotrzebowania na pomoc w podróży. 2. potwierdzenie otrzymania zgłoszenia, 3. weryfikacja kompletności zgłoszenia złożonego zdalnie. 4. weryfikacja możliwości udzielenia pomocy w podróży po stronie przewoźnika.&#10;Przejście do kolejnej linii i od lewej: 5. weryfikacja możliwości pomocy w podróży na terenie dworca. 6 wysłanie informacji do podróżnego o możliwości lub braku możliwości zapewnienia pomocy ">
            <a:extLst>
              <a:ext uri="{FF2B5EF4-FFF2-40B4-BE49-F238E27FC236}">
                <a16:creationId xmlns:a16="http://schemas.microsoft.com/office/drawing/2014/main" id="{F69B4CF3-22E3-6AD4-2C1D-05F9EA01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" y="1633538"/>
            <a:ext cx="1835055" cy="157774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46D4BE-E48A-2312-28AD-C801F8E4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26" y="1746307"/>
            <a:ext cx="2222473" cy="13522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0AA2BAB-E5B3-5783-F755-CFBB1DBD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581" y="1746307"/>
            <a:ext cx="2322610" cy="13522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08EA652-4525-F698-8304-FCFC4164F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906" y="1746307"/>
            <a:ext cx="2222473" cy="13522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C091F6-3DB9-622B-9A22-7216697BB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095" y="1746307"/>
            <a:ext cx="2535419" cy="13522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852A715-47FF-E342-F098-24190A466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26" y="3211285"/>
            <a:ext cx="2222473" cy="135220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F3D9250-9F30-22F4-011B-0D72AA92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7647" y="3211285"/>
            <a:ext cx="3352311" cy="13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3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1410</Words>
  <Application>Microsoft Office PowerPoint</Application>
  <PresentationFormat>Niestandardowy</PresentationFormat>
  <Paragraphs>110</Paragraphs>
  <Slides>21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Calibri Regular</vt:lpstr>
      <vt:lpstr>Canela Bold</vt:lpstr>
      <vt:lpstr>Canela Text Regular</vt:lpstr>
      <vt:lpstr>23_ClassicWhite</vt:lpstr>
      <vt:lpstr>Custom Design</vt:lpstr>
      <vt:lpstr>różni podróżni – obsługa bez barier </vt:lpstr>
      <vt:lpstr>Projekt „Szkolenia dla pracowników sektora transportu zbiorowego w zakresie potrzeb osób o szczególnych potrzebach,  w tym osób z niepełnosprawnościami”:     </vt:lpstr>
      <vt:lpstr>Cel projektu</vt:lpstr>
      <vt:lpstr>Standardy obsługi osób ze szczególnymi potrzebami, w tym osób z niepełnosprawnościami</vt:lpstr>
      <vt:lpstr>Podstawy przygotowania standardów</vt:lpstr>
      <vt:lpstr>Standard informowania i komunikowania się</vt:lpstr>
      <vt:lpstr>Standard informowania i komunikowania się – przykład opisu (1) </vt:lpstr>
      <vt:lpstr>Standard informowania i komunikowania się – przykład opisu (2)</vt:lpstr>
      <vt:lpstr>Standard pomocy w podróży/asysty  - przykład dot. transportu kolejowego (1)</vt:lpstr>
      <vt:lpstr>Standard pomocy w podróży/asysty  - przykład dot. transportu kolejowego (2)</vt:lpstr>
      <vt:lpstr>Standard pomocy w podróży/asysty  - przykład dot. transportu kolejowego (3)</vt:lpstr>
      <vt:lpstr>Standard pomocy w podróży/asysty  - przykład dot. transportu kolejowego (4)</vt:lpstr>
      <vt:lpstr>Standard pomocy w podróży/asysty  - przykład dot. transportu kolejowego (5)</vt:lpstr>
      <vt:lpstr>Standardy badawcze (1)</vt:lpstr>
      <vt:lpstr>Standardy badawcze (2) </vt:lpstr>
      <vt:lpstr>Standardy badawcze (3) </vt:lpstr>
      <vt:lpstr>Standard szkoleniowy</vt:lpstr>
      <vt:lpstr>Standard szkoleniowy - lista szkoleń i instruktaży zawartych  w standardzie: </vt:lpstr>
      <vt:lpstr>Standard szkoleniowy - lista szkoleń i instruktaży zawartych  w standardzie:</vt:lpstr>
      <vt:lpstr>Korzyści z przyjęcia standardów obsługi osób ze szczególnymi potrzebami, w tym osób  z niepełnosprawnościami 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Różni Podróżni warsztat o komunikacji bez barier dla osób pracujących w sektorze transportu zbiorowego</dc:title>
  <dc:creator>Niedoszewska Adriana</dc:creator>
  <cp:lastModifiedBy>Wierzbowska Dominika</cp:lastModifiedBy>
  <cp:revision>503</cp:revision>
  <cp:lastPrinted>2021-04-14T12:51:24Z</cp:lastPrinted>
  <dcterms:modified xsi:type="dcterms:W3CDTF">2023-11-17T12:44:19Z</dcterms:modified>
</cp:coreProperties>
</file>